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media/image2.png" ContentType="image/pn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7561263" cy="106934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428A9D-E6BD-466E-A20E-A354DB40B02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680472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378000" y="5741640"/>
            <a:ext cx="680472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05DB9A-21FA-468B-8F60-3D4055B705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864960" y="250200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378000" y="574164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3864960" y="574164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6BA2AB-D39A-4423-9601-D19A481F6D0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219096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2678760" y="2502000"/>
            <a:ext cx="219096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979880" y="2502000"/>
            <a:ext cx="219096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378000" y="5741640"/>
            <a:ext cx="219096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2678760" y="5741640"/>
            <a:ext cx="219096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4979880" y="5741640"/>
            <a:ext cx="219096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A16C5A-6FB7-43D1-9FA0-2C1B87E800C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78000" y="2502000"/>
            <a:ext cx="680472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D639F0-521B-405A-A4DB-EDE0455550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680472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3EAD72-8BC8-42C6-87D1-FCF746F7B8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332064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3864960" y="2502000"/>
            <a:ext cx="332064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464D45-6B8D-4CD5-A0E5-22DBC4663E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D287D4-B2A7-4AE4-8E9A-8416DEC1B68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78000" y="426600"/>
            <a:ext cx="6804720" cy="82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5C2597-9667-4FD5-947D-E849F2E81C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3864960" y="2502000"/>
            <a:ext cx="332064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378000" y="574164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B311C1-F715-4552-8A89-B4C4FC19A8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332064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3864960" y="250200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864960" y="574164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F9807B-CD06-4B4B-BD27-81F3EDAA5B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864960" y="250200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378000" y="5741640"/>
            <a:ext cx="680472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10945A-97B8-495C-A849-60E9251B73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36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78000" y="2502000"/>
            <a:ext cx="3320280" cy="295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864960" y="2502000"/>
            <a:ext cx="3320280" cy="295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78000" y="5741640"/>
            <a:ext cx="6804360" cy="295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2583720" y="9910800"/>
            <a:ext cx="2391480" cy="56772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P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P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5418720" y="9910800"/>
            <a:ext cx="1762560" cy="56772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 algn="r" defTabSz="957600">
              <a:lnSpc>
                <a:spcPct val="100000"/>
              </a:lnSpc>
              <a:buNone/>
              <a:tabLst>
                <a:tab algn="l" pos="0"/>
              </a:tabLst>
              <a:defRPr b="0" lang="pt-PT" sz="13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57600">
              <a:lnSpc>
                <a:spcPct val="100000"/>
              </a:lnSpc>
              <a:buNone/>
              <a:tabLst>
                <a:tab algn="l" pos="0"/>
              </a:tabLst>
            </a:pPr>
            <a:fld id="{630008E8-BD14-4C0F-BC9F-6147662C01F7}" type="slidenum">
              <a:rPr b="0" lang="pt-PT" sz="13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PT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378000" y="9910800"/>
            <a:ext cx="1762560" cy="56772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>
              <a:buNone/>
              <a:defRPr b="0" lang="pt-P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PT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PT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3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ângulo 30"/>
          <p:cNvSpPr/>
          <p:nvPr/>
        </p:nvSpPr>
        <p:spPr>
          <a:xfrm>
            <a:off x="360000" y="2684520"/>
            <a:ext cx="5336640" cy="768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57600">
              <a:lnSpc>
                <a:spcPct val="100000"/>
              </a:lnSpc>
            </a:pPr>
            <a:r>
              <a:rPr b="1" lang="pt-PT" sz="3600" spc="-1" strike="noStrike">
                <a:solidFill>
                  <a:schemeClr val="dk1"/>
                </a:solidFill>
                <a:latin typeface="Arial"/>
              </a:rPr>
              <a:t>Desenvolvimento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1" lang="pt-PT" sz="3600" spc="-1" strike="noStrike">
                <a:solidFill>
                  <a:schemeClr val="dk1"/>
                </a:solidFill>
                <a:latin typeface="Arial"/>
              </a:rPr>
              <a:t>de módulo de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1" lang="pt-PT" sz="3600" spc="-1" strike="noStrike">
                <a:solidFill>
                  <a:schemeClr val="dk1"/>
                </a:solidFill>
                <a:latin typeface="Arial"/>
              </a:rPr>
              <a:t>Análise de Dados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1" lang="pt-PT" sz="3600" spc="-1" strike="noStrike">
                <a:solidFill>
                  <a:schemeClr val="dk1"/>
                </a:solidFill>
                <a:latin typeface="Arial"/>
              </a:rPr>
              <a:t>para identificação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1" lang="pt-PT" sz="3600" spc="-1" strike="noStrike">
                <a:solidFill>
                  <a:schemeClr val="dk1"/>
                </a:solidFill>
                <a:latin typeface="Arial"/>
              </a:rPr>
              <a:t>de situações de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1" lang="pt-PT" sz="3600" spc="-1" strike="noStrike">
                <a:solidFill>
                  <a:schemeClr val="dk1"/>
                </a:solidFill>
                <a:latin typeface="Arial"/>
              </a:rPr>
              <a:t>fraude e corrupção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1" lang="pt-PT" sz="3600" spc="-1" strike="noStrike">
                <a:solidFill>
                  <a:schemeClr val="dk1"/>
                </a:solidFill>
                <a:latin typeface="Arial"/>
              </a:rPr>
              <a:t>em processos de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1" lang="pt-PT" sz="3600" spc="-1" strike="noStrike">
                <a:solidFill>
                  <a:schemeClr val="dk1"/>
                </a:solidFill>
                <a:latin typeface="Arial"/>
              </a:rPr>
              <a:t>contratação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1" lang="pt-PT" sz="3600" spc="-1" strike="noStrike">
                <a:solidFill>
                  <a:schemeClr val="dk1"/>
                </a:solidFill>
                <a:latin typeface="Arial"/>
              </a:rPr>
              <a:t>pública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1800" spc="-1" strike="noStrike">
                <a:solidFill>
                  <a:schemeClr val="dk1"/>
                </a:solidFill>
                <a:latin typeface="Arial"/>
              </a:rPr>
              <a:t>Francisco Valente Pereira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1200" spc="-1" strike="noStrike">
                <a:solidFill>
                  <a:schemeClr val="dk1"/>
                </a:solidFill>
                <a:latin typeface="Arial"/>
              </a:rPr>
              <a:t>Mestrado em Estatística Computacional e Análise de Dados</a:t>
            </a: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1000" spc="-1" strike="noStrike">
                <a:solidFill>
                  <a:schemeClr val="dk1"/>
                </a:solidFill>
                <a:latin typeface="Arial"/>
              </a:rPr>
              <a:t>Departamento de Matemática</a:t>
            </a:r>
            <a:endParaRPr b="0" lang="pt-PT" sz="10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1000" spc="-1" strike="noStrike">
                <a:solidFill>
                  <a:schemeClr val="dk1"/>
                </a:solidFill>
                <a:latin typeface="Arial"/>
              </a:rPr>
              <a:t>Faculdade de Ciências da Universidade do Porto</a:t>
            </a:r>
            <a:endParaRPr b="0" lang="pt-PT" sz="10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1000" spc="-1" strike="noStrike">
                <a:solidFill>
                  <a:schemeClr val="dk1"/>
                </a:solidFill>
                <a:latin typeface="Arial"/>
              </a:rPr>
              <a:t>2024</a:t>
            </a:r>
            <a:endParaRPr b="0" lang="pt-PT" sz="10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10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1" lang="pt-PT" sz="1200" spc="-1" strike="noStrike">
                <a:solidFill>
                  <a:schemeClr val="dk1"/>
                </a:solidFill>
                <a:latin typeface="Arial"/>
              </a:rPr>
              <a:t>Orientador</a:t>
            </a: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1000" spc="-1" strike="noStrike">
                <a:solidFill>
                  <a:schemeClr val="dk1"/>
                </a:solidFill>
                <a:latin typeface="Arial"/>
              </a:rPr>
              <a:t>Prof. Dr. Sílvio Gama</a:t>
            </a:r>
            <a:endParaRPr b="0" lang="pt-PT" sz="10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1000" spc="-1" strike="noStrike">
                <a:solidFill>
                  <a:schemeClr val="dk1"/>
                </a:solidFill>
                <a:latin typeface="Arial"/>
              </a:rPr>
              <a:t>Faculdade de Ciências da Universidade do Porto</a:t>
            </a:r>
            <a:endParaRPr b="0" lang="pt-PT" sz="10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10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1" lang="pt-PT" sz="1200" spc="-1" strike="noStrike">
                <a:solidFill>
                  <a:schemeClr val="dk1"/>
                </a:solidFill>
                <a:latin typeface="Arial"/>
              </a:rPr>
              <a:t>Coorientador</a:t>
            </a: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1000" spc="-1" strike="noStrike">
                <a:solidFill>
                  <a:schemeClr val="dk1"/>
                </a:solidFill>
                <a:latin typeface="Arial"/>
              </a:rPr>
              <a:t>Prof. Dr. Margarida Brito</a:t>
            </a:r>
            <a:endParaRPr b="0" lang="pt-PT" sz="10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1000" spc="-1" strike="noStrike">
                <a:solidFill>
                  <a:schemeClr val="dk1"/>
                </a:solidFill>
                <a:latin typeface="Arial"/>
              </a:rPr>
              <a:t>Faculdade de Ciências da Universidade do Porto</a:t>
            </a:r>
            <a:endParaRPr b="0" lang="pt-PT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" name="Imagem 10" descr="Mscso.jpg"/>
          <p:cNvPicPr/>
          <p:nvPr/>
        </p:nvPicPr>
        <p:blipFill>
          <a:blip r:embed="rId1"/>
          <a:srcRect l="28488" t="6432" r="17735" b="4012"/>
          <a:stretch/>
        </p:blipFill>
        <p:spPr>
          <a:xfrm>
            <a:off x="5401080" y="5346720"/>
            <a:ext cx="2158200" cy="5326560"/>
          </a:xfrm>
          <a:prstGeom prst="rect">
            <a:avLst/>
          </a:prstGeom>
          <a:ln w="0">
            <a:noFill/>
          </a:ln>
        </p:spPr>
      </p:pic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4500000" y="1815480"/>
            <a:ext cx="2880000" cy="52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m 9" descr="logo-FCUP.jpg"/>
          <p:cNvPicPr/>
          <p:nvPr/>
        </p:nvPicPr>
        <p:blipFill>
          <a:blip r:embed="rId1"/>
          <a:srcRect l="9616" t="0" r="0" b="0"/>
          <a:stretch/>
        </p:blipFill>
        <p:spPr>
          <a:xfrm>
            <a:off x="5436720" y="2394360"/>
            <a:ext cx="2088000" cy="1365840"/>
          </a:xfrm>
          <a:prstGeom prst="rect">
            <a:avLst/>
          </a:prstGeom>
          <a:ln w="0">
            <a:noFill/>
          </a:ln>
        </p:spPr>
      </p:pic>
      <p:sp>
        <p:nvSpPr>
          <p:cNvPr id="47" name="Rectângulo 7"/>
          <p:cNvSpPr/>
          <p:nvPr/>
        </p:nvSpPr>
        <p:spPr>
          <a:xfrm>
            <a:off x="5436720" y="3546360"/>
            <a:ext cx="2122200" cy="185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57600">
              <a:lnSpc>
                <a:spcPts val="1301"/>
              </a:lnSpc>
              <a:spcBef>
                <a:spcPts val="601"/>
              </a:spcBef>
            </a:pPr>
            <a:r>
              <a:rPr b="0" lang="pt-PT" sz="900" spc="-1" strike="noStrike">
                <a:solidFill>
                  <a:schemeClr val="dk1"/>
                </a:solidFill>
                <a:latin typeface="Arial"/>
              </a:rPr>
              <a:t>Todas  as  correções  determinadas </a:t>
            </a:r>
            <a:endParaRPr b="0" lang="pt-PT" sz="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ts val="1301"/>
              </a:lnSpc>
            </a:pPr>
            <a:r>
              <a:rPr b="0" lang="pt-PT" sz="900" spc="-1" strike="noStrike">
                <a:solidFill>
                  <a:schemeClr val="dk1"/>
                </a:solidFill>
                <a:latin typeface="Arial"/>
              </a:rPr>
              <a:t>pelo júri, e só essas, foram efetuadas.</a:t>
            </a:r>
            <a:endParaRPr b="0" lang="pt-PT" sz="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50000"/>
              </a:lnSpc>
            </a:pPr>
            <a:endParaRPr b="0" lang="pt-PT" sz="105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50000"/>
              </a:lnSpc>
            </a:pPr>
            <a:r>
              <a:rPr b="0" lang="pt-PT" sz="900" spc="-1" strike="noStrike">
                <a:solidFill>
                  <a:schemeClr val="dk1"/>
                </a:solidFill>
                <a:latin typeface="Arial"/>
              </a:rPr>
              <a:t>O Presidente do Júri,</a:t>
            </a:r>
            <a:endParaRPr b="0" lang="pt-PT" sz="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900" spc="-1" strike="noStrike">
                <a:solidFill>
                  <a:schemeClr val="dk1"/>
                </a:solidFill>
                <a:latin typeface="Arial"/>
              </a:rPr>
              <a:t>Porto, ______/______/_________</a:t>
            </a:r>
            <a:endParaRPr b="0" lang="pt-PT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Imagem 8" descr="Mscso.jpg"/>
          <p:cNvPicPr/>
          <p:nvPr/>
        </p:nvPicPr>
        <p:blipFill>
          <a:blip r:embed="rId2"/>
          <a:srcRect l="28488" t="6432" r="17735" b="4012"/>
          <a:stretch/>
        </p:blipFill>
        <p:spPr>
          <a:xfrm>
            <a:off x="5401080" y="5346720"/>
            <a:ext cx="2158200" cy="532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ângulo 17"/>
          <p:cNvSpPr/>
          <p:nvPr/>
        </p:nvSpPr>
        <p:spPr>
          <a:xfrm>
            <a:off x="4572720" y="4554720"/>
            <a:ext cx="1437840" cy="100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57600">
              <a:lnSpc>
                <a:spcPct val="150000"/>
              </a:lnSpc>
            </a:pPr>
            <a:r>
              <a:rPr b="0" lang="pt-PT" sz="800" spc="-1" strike="noStrike">
                <a:solidFill>
                  <a:schemeClr val="dk1"/>
                </a:solidFill>
                <a:latin typeface="Arial"/>
              </a:rPr>
              <a:t>O Presidente do Júri,</a:t>
            </a:r>
            <a:endParaRPr b="0" lang="pt-PT" sz="8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8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8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8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800" spc="-1" strike="noStrike">
                <a:solidFill>
                  <a:schemeClr val="dk1"/>
                </a:solidFill>
                <a:latin typeface="Arial"/>
              </a:rPr>
              <a:t>Porto, </a:t>
            </a:r>
            <a:endParaRPr b="0" lang="pt-PT" sz="8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8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800" spc="-1" strike="noStrike">
                <a:solidFill>
                  <a:schemeClr val="dk1"/>
                </a:solidFill>
                <a:latin typeface="Arial"/>
              </a:rPr>
              <a:t>______/______/______</a:t>
            </a:r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Rectângulo 19"/>
          <p:cNvSpPr/>
          <p:nvPr/>
        </p:nvSpPr>
        <p:spPr>
          <a:xfrm>
            <a:off x="1908360" y="5760000"/>
            <a:ext cx="377604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57600">
              <a:lnSpc>
                <a:spcPct val="100000"/>
              </a:lnSpc>
            </a:pPr>
            <a:r>
              <a:rPr b="1" lang="pt-PT" sz="1000" spc="-1" strike="noStrike">
                <a:solidFill>
                  <a:schemeClr val="dk1"/>
                </a:solidFill>
                <a:latin typeface="Arial"/>
              </a:rPr>
              <a:t>Desenvolvimento de módulo de Análise de Dados para identificação de situações de fraude e corrupção em processos de contratação pública</a:t>
            </a:r>
            <a:endParaRPr b="0" lang="pt-PT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Rectângulo 20"/>
          <p:cNvSpPr/>
          <p:nvPr/>
        </p:nvSpPr>
        <p:spPr>
          <a:xfrm>
            <a:off x="2520000" y="6300000"/>
            <a:ext cx="269820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57600">
              <a:lnSpc>
                <a:spcPct val="100000"/>
              </a:lnSpc>
            </a:pPr>
            <a:r>
              <a:rPr b="0" lang="pt-PT" sz="900" spc="-1" strike="noStrike">
                <a:solidFill>
                  <a:schemeClr val="dk1"/>
                </a:solidFill>
                <a:latin typeface="Arial"/>
              </a:rPr>
              <a:t>Francisco Valente Pereira</a:t>
            </a:r>
            <a:endParaRPr b="0" lang="pt-PT" sz="900" spc="-1" strike="noStrike">
              <a:solidFill>
                <a:srgbClr val="000000"/>
              </a:solidFill>
              <a:latin typeface="Arial"/>
            </a:endParaRPr>
          </a:p>
          <a:p>
            <a:pPr algn="ctr" defTabSz="957600">
              <a:lnSpc>
                <a:spcPct val="100000"/>
              </a:lnSpc>
            </a:pPr>
            <a:endParaRPr b="0" lang="pt-PT" sz="700" spc="-1" strike="noStrike">
              <a:solidFill>
                <a:srgbClr val="000000"/>
              </a:solidFill>
              <a:latin typeface="Arial"/>
            </a:endParaRPr>
          </a:p>
          <a:p>
            <a:pPr algn="ctr" defTabSz="957600">
              <a:lnSpc>
                <a:spcPct val="100000"/>
              </a:lnSpc>
            </a:pPr>
            <a:r>
              <a:rPr b="0" lang="pt-PT" sz="700" spc="-1" strike="noStrike">
                <a:solidFill>
                  <a:schemeClr val="dk1"/>
                </a:solidFill>
                <a:latin typeface="Arial"/>
              </a:rPr>
              <a:t>Mestrado em Estatísitca Computacional e Análise de Dados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  <a:p>
            <a:pPr algn="ctr" defTabSz="957600">
              <a:lnSpc>
                <a:spcPct val="100000"/>
              </a:lnSpc>
            </a:pPr>
            <a:endParaRPr b="0" lang="pt-PT" sz="700" spc="-1" strike="noStrike">
              <a:solidFill>
                <a:srgbClr val="000000"/>
              </a:solidFill>
              <a:latin typeface="Arial"/>
            </a:endParaRPr>
          </a:p>
          <a:p>
            <a:pPr algn="ctr" defTabSz="957600">
              <a:lnSpc>
                <a:spcPct val="100000"/>
              </a:lnSpc>
            </a:pPr>
            <a:r>
              <a:rPr b="0" lang="pt-PT" sz="700" spc="-1" strike="noStrike">
                <a:solidFill>
                  <a:schemeClr val="dk1"/>
                </a:solidFill>
                <a:latin typeface="Arial"/>
              </a:rPr>
              <a:t>Departamento de Matemática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  <a:p>
            <a:pPr algn="ctr" defTabSz="957600">
              <a:lnSpc>
                <a:spcPct val="100000"/>
              </a:lnSpc>
            </a:pP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Rectângulo 21"/>
          <p:cNvSpPr/>
          <p:nvPr/>
        </p:nvSpPr>
        <p:spPr>
          <a:xfrm>
            <a:off x="3545280" y="6941880"/>
            <a:ext cx="5209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57600">
              <a:lnSpc>
                <a:spcPct val="100000"/>
              </a:lnSpc>
            </a:pPr>
            <a:r>
              <a:rPr b="1" lang="pt-PT" sz="1200" spc="-1" strike="noStrike">
                <a:solidFill>
                  <a:schemeClr val="dk1"/>
                </a:solidFill>
                <a:latin typeface="Arial"/>
              </a:rPr>
              <a:t>2024</a:t>
            </a: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Oval 6"/>
          <p:cNvSpPr/>
          <p:nvPr/>
        </p:nvSpPr>
        <p:spPr>
          <a:xfrm>
            <a:off x="3060720" y="4338720"/>
            <a:ext cx="1473840" cy="1473840"/>
          </a:xfrm>
          <a:prstGeom prst="ellipse">
            <a:avLst/>
          </a:prstGeom>
          <a:solidFill>
            <a:srgbClr val="f8f8f8"/>
          </a:solidFill>
          <a:ln w="3175">
            <a:solidFill>
              <a:srgbClr val="8080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57600">
              <a:lnSpc>
                <a:spcPct val="100000"/>
              </a:lnSpc>
            </a:pPr>
            <a:endParaRPr b="0" lang="pt-P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54" name="Imagem 10" descr="logo-FCUP.jpg"/>
          <p:cNvPicPr/>
          <p:nvPr/>
        </p:nvPicPr>
        <p:blipFill>
          <a:blip r:embed="rId1"/>
          <a:srcRect l="9616" t="0" r="0" b="0"/>
          <a:stretch/>
        </p:blipFill>
        <p:spPr>
          <a:xfrm>
            <a:off x="3060720" y="3035880"/>
            <a:ext cx="1437840" cy="940320"/>
          </a:xfrm>
          <a:prstGeom prst="rect">
            <a:avLst/>
          </a:prstGeom>
          <a:ln w="0">
            <a:noFill/>
          </a:ln>
        </p:spPr>
      </p:pic>
      <p:pic>
        <p:nvPicPr>
          <p:cNvPr id="55" name="Imagem 11" descr="Mscso.jpg"/>
          <p:cNvPicPr/>
          <p:nvPr/>
        </p:nvPicPr>
        <p:blipFill>
          <a:blip r:embed="rId2"/>
          <a:srcRect l="29683" t="0" r="15599" b="0"/>
          <a:stretch/>
        </p:blipFill>
        <p:spPr>
          <a:xfrm rot="16200000">
            <a:off x="3465360" y="3305520"/>
            <a:ext cx="556560" cy="1509840"/>
          </a:xfrm>
          <a:prstGeom prst="rect">
            <a:avLst/>
          </a:prstGeom>
          <a:ln w="0">
            <a:noFill/>
          </a:ln>
        </p:spPr>
      </p:pic>
      <p:sp>
        <p:nvSpPr>
          <p:cNvPr id="56" name="Oval 5"/>
          <p:cNvSpPr/>
          <p:nvPr/>
        </p:nvSpPr>
        <p:spPr>
          <a:xfrm>
            <a:off x="1692360" y="2970360"/>
            <a:ext cx="4246200" cy="4246200"/>
          </a:xfrm>
          <a:prstGeom prst="ellipse">
            <a:avLst/>
          </a:prstGeom>
          <a:noFill/>
          <a:ln w="6350">
            <a:solidFill>
              <a:srgbClr val="8080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57600">
              <a:lnSpc>
                <a:spcPct val="100000"/>
              </a:lnSpc>
            </a:pPr>
            <a:endParaRPr b="0" lang="pt-PT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m 17" descr="Msc.jpg"/>
          <p:cNvPicPr/>
          <p:nvPr/>
        </p:nvPicPr>
        <p:blipFill>
          <a:blip r:embed="rId1"/>
          <a:srcRect l="83332" t="22775" r="4288" b="8117"/>
          <a:stretch/>
        </p:blipFill>
        <p:spPr>
          <a:xfrm>
            <a:off x="5148720" y="738360"/>
            <a:ext cx="834840" cy="4246200"/>
          </a:xfrm>
          <a:prstGeom prst="rect">
            <a:avLst/>
          </a:prstGeom>
          <a:ln w="0">
            <a:noFill/>
          </a:ln>
        </p:spPr>
      </p:pic>
      <p:sp>
        <p:nvSpPr>
          <p:cNvPr id="58" name="Rectângulo 5"/>
          <p:cNvSpPr/>
          <p:nvPr/>
        </p:nvSpPr>
        <p:spPr>
          <a:xfrm>
            <a:off x="1692360" y="732240"/>
            <a:ext cx="4318200" cy="4317840"/>
          </a:xfrm>
          <a:prstGeom prst="rect">
            <a:avLst/>
          </a:prstGeom>
          <a:noFill/>
          <a:ln>
            <a:solidFill>
              <a:srgbClr val="bfbfb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57600">
              <a:lnSpc>
                <a:spcPct val="100000"/>
              </a:lnSpc>
            </a:pPr>
            <a:endParaRPr b="0" lang="pt-PT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9" name="Rectângulo 6"/>
          <p:cNvSpPr/>
          <p:nvPr/>
        </p:nvSpPr>
        <p:spPr>
          <a:xfrm>
            <a:off x="2340360" y="1818360"/>
            <a:ext cx="36972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57600">
              <a:lnSpc>
                <a:spcPts val="2001"/>
              </a:lnSpc>
            </a:pPr>
            <a:r>
              <a:rPr b="1" lang="pt-PT" sz="1900" spc="-1" strike="noStrike">
                <a:solidFill>
                  <a:schemeClr val="dk1"/>
                </a:solidFill>
                <a:latin typeface="Arial"/>
              </a:rPr>
              <a:t>Desenvolvimento</a:t>
            </a:r>
            <a:endParaRPr b="0" lang="pt-PT" sz="1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ts val="2001"/>
              </a:lnSpc>
            </a:pPr>
            <a:r>
              <a:rPr b="1" lang="pt-PT" sz="1900" spc="-1" strike="noStrike">
                <a:solidFill>
                  <a:schemeClr val="dk1"/>
                </a:solidFill>
                <a:latin typeface="Arial"/>
              </a:rPr>
              <a:t>de módulo de</a:t>
            </a:r>
            <a:endParaRPr b="0" lang="pt-PT" sz="1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ts val="2001"/>
              </a:lnSpc>
            </a:pPr>
            <a:r>
              <a:rPr b="1" lang="pt-PT" sz="1900" spc="-1" strike="noStrike">
                <a:solidFill>
                  <a:schemeClr val="dk1"/>
                </a:solidFill>
                <a:latin typeface="Arial"/>
              </a:rPr>
              <a:t>Análise de Dados</a:t>
            </a:r>
            <a:endParaRPr b="0" lang="pt-PT" sz="1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ts val="2001"/>
              </a:lnSpc>
            </a:pPr>
            <a:r>
              <a:rPr b="1" lang="pt-PT" sz="1900" spc="-1" strike="noStrike">
                <a:solidFill>
                  <a:schemeClr val="dk1"/>
                </a:solidFill>
                <a:latin typeface="Arial"/>
              </a:rPr>
              <a:t>para identificação</a:t>
            </a:r>
            <a:endParaRPr b="0" lang="pt-PT" sz="1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ts val="2001"/>
              </a:lnSpc>
            </a:pPr>
            <a:r>
              <a:rPr b="1" lang="pt-PT" sz="1900" spc="-1" strike="noStrike">
                <a:solidFill>
                  <a:schemeClr val="dk1"/>
                </a:solidFill>
                <a:latin typeface="Arial"/>
              </a:rPr>
              <a:t>de situações de</a:t>
            </a:r>
            <a:endParaRPr b="0" lang="pt-PT" sz="1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ts val="2001"/>
              </a:lnSpc>
            </a:pPr>
            <a:r>
              <a:rPr b="1" lang="pt-PT" sz="1900" spc="-1" strike="noStrike">
                <a:solidFill>
                  <a:schemeClr val="dk1"/>
                </a:solidFill>
                <a:latin typeface="Arial"/>
              </a:rPr>
              <a:t>fraude e corrupção</a:t>
            </a:r>
            <a:endParaRPr b="0" lang="pt-PT" sz="1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ts val="2001"/>
              </a:lnSpc>
            </a:pPr>
            <a:r>
              <a:rPr b="1" lang="pt-PT" sz="1900" spc="-1" strike="noStrike">
                <a:solidFill>
                  <a:schemeClr val="dk1"/>
                </a:solidFill>
                <a:latin typeface="Arial"/>
              </a:rPr>
              <a:t>em processos de</a:t>
            </a:r>
            <a:endParaRPr b="0" lang="pt-PT" sz="1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ts val="2001"/>
              </a:lnSpc>
            </a:pPr>
            <a:r>
              <a:rPr b="1" lang="pt-PT" sz="1900" spc="-1" strike="noStrike">
                <a:solidFill>
                  <a:schemeClr val="dk1"/>
                </a:solidFill>
                <a:latin typeface="Arial"/>
              </a:rPr>
              <a:t>contratação</a:t>
            </a:r>
            <a:endParaRPr b="0" lang="pt-PT" sz="1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ts val="2001"/>
              </a:lnSpc>
            </a:pPr>
            <a:r>
              <a:rPr b="1" lang="pt-PT" sz="1900" spc="-1" strike="noStrike">
                <a:solidFill>
                  <a:schemeClr val="dk1"/>
                </a:solidFill>
                <a:latin typeface="Arial"/>
              </a:rPr>
              <a:t>pública</a:t>
            </a:r>
            <a:endParaRPr b="0" lang="pt-PT" sz="1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50000"/>
              </a:lnSpc>
            </a:pPr>
            <a:r>
              <a:rPr b="0" lang="pt-PT" sz="1000" spc="-1" strike="noStrike">
                <a:solidFill>
                  <a:schemeClr val="dk1"/>
                </a:solidFill>
                <a:latin typeface="Arial"/>
              </a:rPr>
              <a:t>Francisco Valente Pereira </a:t>
            </a:r>
            <a:endParaRPr b="0" lang="pt-PT" sz="10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50000"/>
              </a:lnSpc>
            </a:pPr>
            <a:r>
              <a:rPr b="0" lang="pt-PT" sz="800" spc="-1" strike="noStrike">
                <a:solidFill>
                  <a:schemeClr val="dk1"/>
                </a:solidFill>
                <a:latin typeface="Arial"/>
              </a:rPr>
              <a:t>Master’s in Computational Statistics and Data Analysis</a:t>
            </a:r>
            <a:endParaRPr b="0" lang="pt-PT" sz="8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50000"/>
              </a:lnSpc>
            </a:pPr>
            <a:r>
              <a:rPr b="0" lang="pt-PT" sz="700" spc="-1" strike="noStrike">
                <a:solidFill>
                  <a:schemeClr val="dk1"/>
                </a:solidFill>
                <a:latin typeface="Arial"/>
              </a:rPr>
              <a:t>Departament of Mathematics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Rectângulo 15"/>
          <p:cNvSpPr/>
          <p:nvPr/>
        </p:nvSpPr>
        <p:spPr>
          <a:xfrm>
            <a:off x="756360" y="5418720"/>
            <a:ext cx="6046560" cy="4606200"/>
          </a:xfrm>
          <a:prstGeom prst="rect">
            <a:avLst/>
          </a:prstGeom>
          <a:noFill/>
          <a:ln>
            <a:solidFill>
              <a:srgbClr val="a6a6a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57600">
              <a:lnSpc>
                <a:spcPct val="100000"/>
              </a:lnSpc>
            </a:pPr>
            <a:endParaRPr b="0" lang="pt-P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61" name="Imagem 14" descr="logo-FCUP.jpg"/>
          <p:cNvPicPr/>
          <p:nvPr/>
        </p:nvPicPr>
        <p:blipFill>
          <a:blip r:embed="rId2"/>
          <a:srcRect l="9616" t="0" r="0" b="0"/>
          <a:stretch/>
        </p:blipFill>
        <p:spPr>
          <a:xfrm>
            <a:off x="3636720" y="810360"/>
            <a:ext cx="1365840" cy="893520"/>
          </a:xfrm>
          <a:prstGeom prst="rect">
            <a:avLst/>
          </a:prstGeom>
          <a:ln w="0">
            <a:noFill/>
          </a:ln>
        </p:spPr>
      </p:pic>
      <p:pic>
        <p:nvPicPr>
          <p:cNvPr id="62" name="Imagem 16" descr="logo-FCUP.jpg"/>
          <p:cNvPicPr/>
          <p:nvPr/>
        </p:nvPicPr>
        <p:blipFill>
          <a:blip r:embed="rId3"/>
          <a:srcRect l="9616" t="0" r="0" b="0"/>
          <a:stretch/>
        </p:blipFill>
        <p:spPr>
          <a:xfrm>
            <a:off x="2988720" y="9019080"/>
            <a:ext cx="1437840" cy="94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platePPT_MS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TemplatePPT_MSc</Template>
  <TotalTime>324</TotalTime>
  <Application>LibreOffice/7.6.4.1$Linux_X86_64 LibreOffice_project/60$Build-1</Application>
  <AppVersion>15.0000</AppVersion>
  <Words>195</Words>
  <Paragraphs>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2012-06-30T15:53:47Z</dcterms:created>
  <dc:creator>ANTONIO AROUCA</dc:creator>
  <dc:description/>
  <dc:language>pt-PT</dc:language>
  <cp:lastModifiedBy/>
  <cp:lastPrinted>2023-10-06T22:13:01Z</cp:lastPrinted>
  <dcterms:modified xsi:type="dcterms:W3CDTF">2024-01-16T17:46:50Z</dcterms:modified>
  <cp:revision>78</cp:revision>
  <dc:subject/>
  <dc:title>Diapositivo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Personalizados</vt:lpwstr>
  </property>
  <property fmtid="{D5CDD505-2E9C-101B-9397-08002B2CF9AE}" pid="3" name="Slides">
    <vt:i4>4</vt:i4>
  </property>
</Properties>
</file>