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7561263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45EC47-7705-4D7F-93C3-632C1CE1D0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EF688-C58A-4D93-BD8A-8D4141DEEA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19CCA-2197-4634-AD3D-7E162C9E7E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876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988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800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876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988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AB229-36D1-4233-906C-5BEF72E224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5DA7B5-3BAE-4CCA-8966-8B1C352AD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FB2CD4-4835-4E43-B496-03EB139327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53A8F1-46E8-4036-87A3-0E03DB1D5E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036F52-849B-4CFD-9022-20CECF3127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11D8C3-7CF1-4651-B496-ACA67ED9D0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3DF242-B7B6-4DC6-975E-0EF3E69D94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075C4D-B0C7-4509-9943-B359ED09C3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E013FE-9BC1-4A75-904F-066CCD9582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C22BD3-1062-4AED-978D-0BF572647D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BDA068-5319-4701-B562-288409A54B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5FE736-BAA0-4923-9746-2CA82A1F93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F07B6C-287E-4F21-819F-8C29F83077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67876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979880" y="250200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7800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67876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979880" y="5741640"/>
            <a:ext cx="219096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F08D07-7619-46EB-A2BA-77567AA2BC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E933BF-4F34-4727-8506-D1D24974B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3C4FA-E4B2-423D-9FF4-1F65C92C0C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9EB004-4D31-415E-A549-C5DDB2EF8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507E8-5100-405F-8B5B-FCEC1569B9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53E6DC-3860-4066-8856-E952759BD7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061DDD-40B8-488E-ADC7-B0E9D5F65D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3CA50-B4F8-4BEF-8B91-AAC601FC44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583720" y="9910800"/>
            <a:ext cx="2391840" cy="568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418720" y="9910800"/>
            <a:ext cx="1762920" cy="568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0272E5BC-3C66-4FE1-A648-83939975368A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78000" y="9910800"/>
            <a:ext cx="1762920" cy="568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583720" y="9910800"/>
            <a:ext cx="2391840" cy="568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5418720" y="9910800"/>
            <a:ext cx="1762920" cy="568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 algn="r" defTabSz="957600">
              <a:lnSpc>
                <a:spcPct val="100000"/>
              </a:lnSpc>
              <a:buNone/>
              <a:tabLst>
                <a:tab algn="l" pos="0"/>
              </a:tabLst>
              <a:def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57600">
              <a:lnSpc>
                <a:spcPct val="100000"/>
              </a:lnSpc>
              <a:buNone/>
              <a:tabLst>
                <a:tab algn="l" pos="0"/>
              </a:tabLst>
            </a:pPr>
            <a:fld id="{4485FB75-0CCA-4C01-948F-BBA0466B22E1}" type="slidenum">
              <a:rPr b="0" lang="pt-PT" sz="13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PT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378000" y="9910800"/>
            <a:ext cx="1762920" cy="5680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lstStyle>
            <a:lvl1pPr indent="0">
              <a:buNone/>
              <a:defRPr b="0" lang="pt-P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PT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P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2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ângulo 30"/>
          <p:cNvSpPr/>
          <p:nvPr/>
        </p:nvSpPr>
        <p:spPr>
          <a:xfrm>
            <a:off x="360000" y="2700000"/>
            <a:ext cx="5337000" cy="76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36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36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200" spc="-1" strike="noStrike">
                <a:solidFill>
                  <a:schemeClr val="dk1"/>
                </a:solidFill>
                <a:latin typeface="Arial"/>
              </a:rPr>
              <a:t>Mestrado em Estatística Computacional e Análise de Dados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Departamento de Matemática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Orientador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Sílvio Gama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Coorientador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Prof. Dr. Margarida Brito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Faculdade de Ciências da Universidade do Porto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m 10" descr="Mscso.jpg"/>
          <p:cNvPicPr/>
          <p:nvPr/>
        </p:nvPicPr>
        <p:blipFill>
          <a:blip r:embed="rId1"/>
          <a:srcRect l="28488" t="6432" r="17735" b="4012"/>
          <a:stretch/>
        </p:blipFill>
        <p:spPr>
          <a:xfrm>
            <a:off x="5401080" y="5346720"/>
            <a:ext cx="2158560" cy="53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9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5436720" y="2394360"/>
            <a:ext cx="2088360" cy="1366200"/>
          </a:xfrm>
          <a:prstGeom prst="rect">
            <a:avLst/>
          </a:prstGeom>
          <a:ln w="0">
            <a:noFill/>
          </a:ln>
        </p:spPr>
      </p:pic>
      <p:sp>
        <p:nvSpPr>
          <p:cNvPr id="85" name="Rectângulo 7"/>
          <p:cNvSpPr/>
          <p:nvPr/>
        </p:nvSpPr>
        <p:spPr>
          <a:xfrm>
            <a:off x="5436720" y="3546360"/>
            <a:ext cx="2122560" cy="18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1301"/>
              </a:lnSpc>
              <a:spcBef>
                <a:spcPts val="601"/>
              </a:spcBef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Todas  as  correções  determinadas 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1301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pelo júri, e só essas, foram efetuadas.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endParaRPr b="0" lang="pt-PT" sz="105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Porto, ______/______/_________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m 8" descr="Mscso.jpg"/>
          <p:cNvPicPr/>
          <p:nvPr/>
        </p:nvPicPr>
        <p:blipFill>
          <a:blip r:embed="rId2"/>
          <a:srcRect l="28488" t="6432" r="17735" b="4012"/>
          <a:stretch/>
        </p:blipFill>
        <p:spPr>
          <a:xfrm>
            <a:off x="5401080" y="5346720"/>
            <a:ext cx="2158560" cy="53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ângulo 17"/>
          <p:cNvSpPr/>
          <p:nvPr/>
        </p:nvSpPr>
        <p:spPr>
          <a:xfrm>
            <a:off x="4572720" y="4554720"/>
            <a:ext cx="14382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O Presidente do Júri,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Porto, 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______/______/______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ângulo 19"/>
          <p:cNvSpPr/>
          <p:nvPr/>
        </p:nvSpPr>
        <p:spPr>
          <a:xfrm>
            <a:off x="1908360" y="5760000"/>
            <a:ext cx="37764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1" lang="pt-PT" sz="1000" spc="-1" strike="noStrike">
                <a:solidFill>
                  <a:schemeClr val="dk1"/>
                </a:solidFill>
                <a:latin typeface="Arial"/>
              </a:rPr>
              <a:t>Desenvolvimento de módulo de Análise de Dados para identificação de situações de fraude e corrupção em processos de contratação pública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ângulo 20"/>
          <p:cNvSpPr/>
          <p:nvPr/>
        </p:nvSpPr>
        <p:spPr>
          <a:xfrm>
            <a:off x="2520000" y="6300000"/>
            <a:ext cx="26985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57600">
              <a:lnSpc>
                <a:spcPct val="100000"/>
              </a:lnSpc>
            </a:pPr>
            <a:r>
              <a:rPr b="0" lang="pt-PT" sz="900" spc="-1" strike="noStrike">
                <a:solidFill>
                  <a:schemeClr val="dk1"/>
                </a:solidFill>
                <a:latin typeface="Arial"/>
              </a:rPr>
              <a:t>Francisco Valente Pereira</a:t>
            </a:r>
            <a:endParaRPr b="0" lang="pt-PT" sz="9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Mestrado em Estatísitca Computacional e Análise de Dados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Departamento de Matemática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  <a:p>
            <a:pPr algn="ctr" defTabSz="957600">
              <a:lnSpc>
                <a:spcPct val="100000"/>
              </a:lnSpc>
            </a:pP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ângulo 21"/>
          <p:cNvSpPr/>
          <p:nvPr/>
        </p:nvSpPr>
        <p:spPr>
          <a:xfrm>
            <a:off x="3545280" y="6941880"/>
            <a:ext cx="520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57600">
              <a:lnSpc>
                <a:spcPct val="100000"/>
              </a:lnSpc>
            </a:pPr>
            <a:r>
              <a:rPr b="1" lang="pt-PT" sz="1200" spc="-1" strike="noStrike">
                <a:solidFill>
                  <a:schemeClr val="dk1"/>
                </a:solidFill>
                <a:latin typeface="Arial"/>
              </a:rPr>
              <a:t>2024</a:t>
            </a: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Oval 6"/>
          <p:cNvSpPr/>
          <p:nvPr/>
        </p:nvSpPr>
        <p:spPr>
          <a:xfrm>
            <a:off x="3060720" y="4338720"/>
            <a:ext cx="1474200" cy="1474200"/>
          </a:xfrm>
          <a:prstGeom prst="ellipse">
            <a:avLst/>
          </a:prstGeom>
          <a:solidFill>
            <a:srgbClr val="f8f8f8"/>
          </a:solidFill>
          <a:ln w="3175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2" name="Imagem 10" descr="logo-FCUP.jpg"/>
          <p:cNvPicPr/>
          <p:nvPr/>
        </p:nvPicPr>
        <p:blipFill>
          <a:blip r:embed="rId1"/>
          <a:srcRect l="9616" t="0" r="0" b="0"/>
          <a:stretch/>
        </p:blipFill>
        <p:spPr>
          <a:xfrm>
            <a:off x="3060720" y="3035880"/>
            <a:ext cx="1438200" cy="940680"/>
          </a:xfrm>
          <a:prstGeom prst="rect">
            <a:avLst/>
          </a:prstGeom>
          <a:ln w="0">
            <a:noFill/>
          </a:ln>
        </p:spPr>
      </p:pic>
      <p:pic>
        <p:nvPicPr>
          <p:cNvPr id="93" name="Imagem 11" descr="Mscso.jpg"/>
          <p:cNvPicPr/>
          <p:nvPr/>
        </p:nvPicPr>
        <p:blipFill>
          <a:blip r:embed="rId2"/>
          <a:srcRect l="29683" t="0" r="15599" b="0"/>
          <a:stretch/>
        </p:blipFill>
        <p:spPr>
          <a:xfrm rot="16200000">
            <a:off x="3465360" y="3305160"/>
            <a:ext cx="556920" cy="1510200"/>
          </a:xfrm>
          <a:prstGeom prst="rect">
            <a:avLst/>
          </a:prstGeom>
          <a:ln w="0">
            <a:noFill/>
          </a:ln>
        </p:spPr>
      </p:pic>
      <p:sp>
        <p:nvSpPr>
          <p:cNvPr id="94" name="Oval 5"/>
          <p:cNvSpPr/>
          <p:nvPr/>
        </p:nvSpPr>
        <p:spPr>
          <a:xfrm>
            <a:off x="1692360" y="2970360"/>
            <a:ext cx="4246560" cy="4246560"/>
          </a:xfrm>
          <a:prstGeom prst="ellipse">
            <a:avLst/>
          </a:prstGeom>
          <a:noFill/>
          <a:ln w="635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17" descr="Msc.jpg"/>
          <p:cNvPicPr/>
          <p:nvPr/>
        </p:nvPicPr>
        <p:blipFill>
          <a:blip r:embed="rId1"/>
          <a:srcRect l="83332" t="22775" r="4288" b="8117"/>
          <a:stretch/>
        </p:blipFill>
        <p:spPr>
          <a:xfrm>
            <a:off x="5148720" y="738360"/>
            <a:ext cx="835200" cy="4246560"/>
          </a:xfrm>
          <a:prstGeom prst="rect">
            <a:avLst/>
          </a:prstGeom>
          <a:ln w="0">
            <a:noFill/>
          </a:ln>
        </p:spPr>
      </p:pic>
      <p:sp>
        <p:nvSpPr>
          <p:cNvPr id="96" name="Rectângulo 5"/>
          <p:cNvSpPr/>
          <p:nvPr/>
        </p:nvSpPr>
        <p:spPr>
          <a:xfrm>
            <a:off x="1692360" y="732240"/>
            <a:ext cx="4318560" cy="4318200"/>
          </a:xfrm>
          <a:prstGeom prst="rect">
            <a:avLst/>
          </a:prstGeom>
          <a:noFill/>
          <a:ln>
            <a:solidFill>
              <a:srgbClr val="bfbfb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ângulo 6"/>
          <p:cNvSpPr/>
          <p:nvPr/>
        </p:nvSpPr>
        <p:spPr>
          <a:xfrm>
            <a:off x="2340360" y="1818360"/>
            <a:ext cx="369756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Desenvolvimento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módulo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Análise de Dados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para identificação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de situações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fraude e corrupção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em processos de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contratação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ts val="2001"/>
              </a:lnSpc>
            </a:pPr>
            <a:r>
              <a:rPr b="1" lang="pt-PT" sz="1900" spc="-1" strike="noStrike">
                <a:solidFill>
                  <a:schemeClr val="dk1"/>
                </a:solidFill>
                <a:latin typeface="Arial"/>
              </a:rPr>
              <a:t>pública</a:t>
            </a:r>
            <a:endParaRPr b="0" lang="pt-PT" sz="19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00000"/>
              </a:lnSpc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1000" spc="-1" strike="noStrike">
                <a:solidFill>
                  <a:schemeClr val="dk1"/>
                </a:solidFill>
                <a:latin typeface="Arial"/>
              </a:rPr>
              <a:t>Francisco Valente Pereira </a:t>
            </a:r>
            <a:endParaRPr b="0" lang="pt-PT" sz="10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800" spc="-1" strike="noStrike">
                <a:solidFill>
                  <a:schemeClr val="dk1"/>
                </a:solidFill>
                <a:latin typeface="Arial"/>
              </a:rPr>
              <a:t>Master’s in Computational Statistics and Data Analysis</a:t>
            </a:r>
            <a:endParaRPr b="0" lang="pt-PT" sz="800" spc="-1" strike="noStrike">
              <a:solidFill>
                <a:srgbClr val="000000"/>
              </a:solidFill>
              <a:latin typeface="Arial"/>
            </a:endParaRPr>
          </a:p>
          <a:p>
            <a:pPr defTabSz="957600">
              <a:lnSpc>
                <a:spcPct val="150000"/>
              </a:lnSpc>
            </a:pPr>
            <a:r>
              <a:rPr b="0" lang="pt-PT" sz="700" spc="-1" strike="noStrike">
                <a:solidFill>
                  <a:schemeClr val="dk1"/>
                </a:solidFill>
                <a:latin typeface="Arial"/>
              </a:rPr>
              <a:t>Departament of Mathematics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ângulo 15"/>
          <p:cNvSpPr/>
          <p:nvPr/>
        </p:nvSpPr>
        <p:spPr>
          <a:xfrm>
            <a:off x="756360" y="5418720"/>
            <a:ext cx="6046920" cy="4606560"/>
          </a:xfrm>
          <a:prstGeom prst="rect">
            <a:avLst/>
          </a:prstGeom>
          <a:noFill/>
          <a:ln>
            <a:solidFill>
              <a:srgbClr val="a6a6a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576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9" name="Imagem 14" descr="logo-FCUP.jpg"/>
          <p:cNvPicPr/>
          <p:nvPr/>
        </p:nvPicPr>
        <p:blipFill>
          <a:blip r:embed="rId2"/>
          <a:srcRect l="9616" t="0" r="0" b="0"/>
          <a:stretch/>
        </p:blipFill>
        <p:spPr>
          <a:xfrm>
            <a:off x="3636720" y="810360"/>
            <a:ext cx="1366200" cy="89388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16" descr="logo-FCUP.jpg"/>
          <p:cNvPicPr/>
          <p:nvPr/>
        </p:nvPicPr>
        <p:blipFill>
          <a:blip r:embed="rId3"/>
          <a:srcRect l="9616" t="0" r="0" b="0"/>
          <a:stretch/>
        </p:blipFill>
        <p:spPr>
          <a:xfrm>
            <a:off x="2988720" y="9019080"/>
            <a:ext cx="1438200" cy="9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PPT_MS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320</TotalTime>
  <Application>LibreOffice/7.6.2.1$Linux_X86_64 LibreOffice_project/60$Build-1</Application>
  <AppVersion>15.0000</AppVersion>
  <Words>195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pt-PT</dc:language>
  <cp:lastModifiedBy/>
  <cp:lastPrinted>2023-10-06T22:13:01Z</cp:lastPrinted>
  <dcterms:modified xsi:type="dcterms:W3CDTF">2023-10-23T19:57:04Z</dcterms:modified>
  <cp:revision>77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4</vt:i4>
  </property>
</Properties>
</file>