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Roboto Thin"/>
      <p:regular r:id="rId50"/>
      <p:bold r:id="rId51"/>
      <p:italic r:id="rId52"/>
      <p:boldItalic r:id="rId53"/>
    </p:embeddedFont>
    <p:embeddedFont>
      <p:font typeface="Roboto Black"/>
      <p:bold r:id="rId54"/>
      <p:boldItalic r:id="rId55"/>
    </p:embeddedFont>
    <p:embeddedFont>
      <p:font typeface="Roboto Medium"/>
      <p:regular r:id="rId56"/>
      <p:bold r:id="rId57"/>
      <p:italic r:id="rId58"/>
      <p:boldItalic r:id="rId59"/>
    </p:embeddedFont>
    <p:embeddedFont>
      <p:font typeface="Roboto"/>
      <p:regular r:id="rId60"/>
      <p:bold r:id="rId61"/>
      <p:italic r:id="rId62"/>
      <p:boldItalic r:id="rId63"/>
    </p:embeddedFont>
    <p:embeddedFont>
      <p:font typeface="Lat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0A1BFD-B2ED-4358-A51D-BAFA0C6F5C88}">
  <a:tblStyle styleId="{940A1BFD-B2ED-4358-A51D-BAFA0C6F5C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italic.fntdata"/><Relationship Id="rId61" Type="http://schemas.openxmlformats.org/officeDocument/2006/relationships/font" Target="fonts/Roboto-bold.fntdata"/><Relationship Id="rId20" Type="http://schemas.openxmlformats.org/officeDocument/2006/relationships/slide" Target="slides/slide14.xml"/><Relationship Id="rId64" Type="http://schemas.openxmlformats.org/officeDocument/2006/relationships/font" Target="fonts/Lato-regular.fntdata"/><Relationship Id="rId63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66" Type="http://schemas.openxmlformats.org/officeDocument/2006/relationships/font" Target="fonts/Lato-italic.fntdata"/><Relationship Id="rId21" Type="http://schemas.openxmlformats.org/officeDocument/2006/relationships/slide" Target="slides/slide15.xml"/><Relationship Id="rId65" Type="http://schemas.openxmlformats.org/officeDocument/2006/relationships/font" Target="fonts/La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font" Target="fonts/Lato-boldItalic.fntdata"/><Relationship Id="rId60" Type="http://schemas.openxmlformats.org/officeDocument/2006/relationships/font" Target="fonts/Roboto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Thin-bold.fntdata"/><Relationship Id="rId50" Type="http://schemas.openxmlformats.org/officeDocument/2006/relationships/font" Target="fonts/RobotoThin-regular.fntdata"/><Relationship Id="rId53" Type="http://schemas.openxmlformats.org/officeDocument/2006/relationships/font" Target="fonts/RobotoThin-boldItalic.fntdata"/><Relationship Id="rId52" Type="http://schemas.openxmlformats.org/officeDocument/2006/relationships/font" Target="fonts/RobotoThin-italic.fntdata"/><Relationship Id="rId11" Type="http://schemas.openxmlformats.org/officeDocument/2006/relationships/slide" Target="slides/slide5.xml"/><Relationship Id="rId55" Type="http://schemas.openxmlformats.org/officeDocument/2006/relationships/font" Target="fonts/RobotoBlack-boldItalic.fntdata"/><Relationship Id="rId10" Type="http://schemas.openxmlformats.org/officeDocument/2006/relationships/slide" Target="slides/slide4.xml"/><Relationship Id="rId54" Type="http://schemas.openxmlformats.org/officeDocument/2006/relationships/font" Target="fonts/RobotoBlack-bold.fntdata"/><Relationship Id="rId13" Type="http://schemas.openxmlformats.org/officeDocument/2006/relationships/slide" Target="slides/slide7.xml"/><Relationship Id="rId57" Type="http://schemas.openxmlformats.org/officeDocument/2006/relationships/font" Target="fonts/RobotoMedium-bold.fntdata"/><Relationship Id="rId12" Type="http://schemas.openxmlformats.org/officeDocument/2006/relationships/slide" Target="slides/slide6.xml"/><Relationship Id="rId56" Type="http://schemas.openxmlformats.org/officeDocument/2006/relationships/font" Target="fonts/RobotoMedium-regular.fntdata"/><Relationship Id="rId15" Type="http://schemas.openxmlformats.org/officeDocument/2006/relationships/slide" Target="slides/slide9.xml"/><Relationship Id="rId59" Type="http://schemas.openxmlformats.org/officeDocument/2006/relationships/font" Target="fonts/RobotoMedium-boldItalic.fntdata"/><Relationship Id="rId14" Type="http://schemas.openxmlformats.org/officeDocument/2006/relationships/slide" Target="slides/slide8.xml"/><Relationship Id="rId58" Type="http://schemas.openxmlformats.org/officeDocument/2006/relationships/font" Target="fonts/RobotoMedium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ad0778459_0_4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ead0778459_0_4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ad0778459_0_4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ead0778459_0_4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ad0778459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ead0778459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ead0778459_0_4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ead0778459_0_4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ad0778459_0_4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ead0778459_0_4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ead0778459_0_4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ead0778459_0_4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ead0778459_0_4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ead0778459_0_4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ead0778459_0_4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ead0778459_0_4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ec410002c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ec410002c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ebc268c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ebc268c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ad0778459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ad077845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ebc268cd8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ebc268cd8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ebc268cd8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ebc268cd8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ebc268cd8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ebc268cd8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ebc268cd8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ebc268cd8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ebc268cd8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ebc268cd8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ebc268cd8e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ebc268cd8e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ebc268cd8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ebc268cd8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ebc268cd8e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ebc268cd8e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ead0778459_0_4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ead0778459_0_4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ead0778459_0_4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ead0778459_0_4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ad07784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ad07784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ead0778459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ead0778459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ead0778459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ead0778459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ebc268cd8e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2ebc268cd8e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ebc268cd8e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ebc268cd8e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ebc268cd8e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ebc268cd8e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ebc268cd8e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ebc268cd8e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ebc268cd8e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ebc268cd8e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ebc268cd8e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2ebc268cd8e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ebc268cd8e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ebc268cd8e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2ec410002c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2ec410002c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ad0778459_0_2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ad0778459_0_2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ec410002ca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2ec410002c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2ead077845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2ead077845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2ebc268cd8e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2ebc268cd8e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2ead077845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2ead077845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ad0778459_0_3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ad0778459_0_3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c410002c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c410002c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ad077845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ad077845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ad0778459_0_3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ead0778459_0_3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ad0778459_0_4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ad0778459_0_4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597275"/>
            <a:ext cx="8520600" cy="16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328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2.jpg"/><Relationship Id="rId5" Type="http://schemas.openxmlformats.org/officeDocument/2006/relationships/image" Target="../media/image23.png"/><Relationship Id="rId6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77275"/>
            <a:ext cx="8693100" cy="18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580">
                <a:latin typeface="Lato"/>
                <a:ea typeface="Lato"/>
                <a:cs typeface="Lato"/>
                <a:sym typeface="Lato"/>
              </a:rPr>
              <a:t>Identificação de situações potencialmente anómalas em </a:t>
            </a:r>
            <a:endParaRPr sz="358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580">
                <a:latin typeface="Lato"/>
                <a:ea typeface="Lato"/>
                <a:cs typeface="Lato"/>
                <a:sym typeface="Lato"/>
              </a:rPr>
              <a:t>processos de contratação pública</a:t>
            </a:r>
            <a:endParaRPr sz="358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21625"/>
            <a:ext cx="8520600" cy="22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pt-PT" sz="18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Francisco Valente Pereira</a:t>
            </a:r>
            <a:endParaRPr b="1" sz="185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pt-PT" sz="1550">
                <a:latin typeface="Lato"/>
                <a:ea typeface="Lato"/>
                <a:cs typeface="Lato"/>
                <a:sym typeface="Lato"/>
              </a:rPr>
              <a:t>Mestrado em Estatística Computacional e Análise de Dados</a:t>
            </a:r>
            <a:endParaRPr sz="15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PT" sz="1550">
                <a:latin typeface="Lato"/>
                <a:ea typeface="Lato"/>
                <a:cs typeface="Lato"/>
                <a:sym typeface="Lato"/>
              </a:rPr>
              <a:t>Faculdade de Ciências da Universidade do Porto </a:t>
            </a:r>
            <a:br>
              <a:rPr lang="pt-PT" sz="1550">
                <a:latin typeface="Lato"/>
                <a:ea typeface="Lato"/>
                <a:cs typeface="Lato"/>
                <a:sym typeface="Lato"/>
              </a:rPr>
            </a:br>
            <a:endParaRPr sz="18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PT" sz="1350">
                <a:latin typeface="Lato"/>
                <a:ea typeface="Lato"/>
                <a:cs typeface="Lato"/>
                <a:sym typeface="Lato"/>
              </a:rPr>
              <a:t>      </a:t>
            </a:r>
            <a:r>
              <a:rPr b="1" lang="pt-PT"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Orientador</a:t>
            </a:r>
            <a:r>
              <a:rPr lang="pt-PT"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pt-PT" sz="1350">
                <a:latin typeface="Lato"/>
                <a:ea typeface="Lato"/>
                <a:cs typeface="Lato"/>
                <a:sym typeface="Lato"/>
              </a:rPr>
              <a:t>Prof. Dr. Sílvio Gama      </a:t>
            </a:r>
            <a:r>
              <a:rPr b="1" lang="pt-PT"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Coorientador</a:t>
            </a:r>
            <a:r>
              <a:rPr lang="pt-PT"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pt-PT" sz="1350">
                <a:latin typeface="Lato"/>
                <a:ea typeface="Lato"/>
                <a:cs typeface="Lato"/>
                <a:sym typeface="Lato"/>
              </a:rPr>
              <a:t> Prof. Dr. Margarida Brito         </a:t>
            </a:r>
            <a:r>
              <a:rPr b="1" lang="pt-PT"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Supervisor</a:t>
            </a:r>
            <a:r>
              <a:rPr lang="pt-PT"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pt-PT" sz="1350">
                <a:latin typeface="Lato"/>
                <a:ea typeface="Lato"/>
                <a:cs typeface="Lato"/>
                <a:sym typeface="Lato"/>
              </a:rPr>
              <a:t> João Pereira</a:t>
            </a:r>
            <a:endParaRPr sz="13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PT" sz="1350">
                <a:latin typeface="Lato"/>
                <a:ea typeface="Lato"/>
                <a:cs typeface="Lato"/>
                <a:sym typeface="Lato"/>
              </a:rPr>
              <a:t>Julho, 2024</a:t>
            </a:r>
            <a:endParaRPr sz="135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724" y="4424149"/>
            <a:ext cx="2516074" cy="4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15625"/>
            <a:ext cx="2591076" cy="6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198000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Lato"/>
                <a:ea typeface="Lato"/>
                <a:cs typeface="Lato"/>
                <a:sym typeface="Lato"/>
              </a:rPr>
              <a:t>Base de Dados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53" name="Google Shape;253;p22"/>
          <p:cNvGrpSpPr/>
          <p:nvPr/>
        </p:nvGrpSpPr>
        <p:grpSpPr>
          <a:xfrm>
            <a:off x="4649286" y="1876550"/>
            <a:ext cx="3767968" cy="1148685"/>
            <a:chOff x="4885561" y="1876550"/>
            <a:chExt cx="3767968" cy="1148685"/>
          </a:xfrm>
        </p:grpSpPr>
        <p:grpSp>
          <p:nvGrpSpPr>
            <p:cNvPr id="254" name="Google Shape;254;p22"/>
            <p:cNvGrpSpPr/>
            <p:nvPr/>
          </p:nvGrpSpPr>
          <p:grpSpPr>
            <a:xfrm>
              <a:off x="4885561" y="1876628"/>
              <a:ext cx="1358202" cy="1148607"/>
              <a:chOff x="224818" y="1382847"/>
              <a:chExt cx="2203800" cy="1067082"/>
            </a:xfrm>
          </p:grpSpPr>
          <p:sp>
            <p:nvSpPr>
              <p:cNvPr id="255" name="Google Shape;255;p22"/>
              <p:cNvSpPr/>
              <p:nvPr/>
            </p:nvSpPr>
            <p:spPr>
              <a:xfrm>
                <a:off x="224818" y="2176329"/>
                <a:ext cx="2203800" cy="2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200">
                    <a:solidFill>
                      <a:srgbClr val="6AA84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Lisboa</a:t>
                </a:r>
                <a:endParaRPr sz="1200">
                  <a:solidFill>
                    <a:srgbClr val="6AA84F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256" name="Google Shape;256;p22"/>
              <p:cNvSpPr/>
              <p:nvPr/>
            </p:nvSpPr>
            <p:spPr>
              <a:xfrm>
                <a:off x="386800" y="1382847"/>
                <a:ext cx="1953600" cy="9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4000">
                    <a:solidFill>
                      <a:srgbClr val="6AA84F"/>
                    </a:solidFill>
                    <a:latin typeface="Roboto"/>
                    <a:ea typeface="Roboto"/>
                    <a:cs typeface="Roboto"/>
                    <a:sym typeface="Roboto"/>
                  </a:rPr>
                  <a:t>21</a:t>
                </a:r>
                <a:r>
                  <a:rPr lang="pt-PT" sz="4000">
                    <a:solidFill>
                      <a:srgbClr val="6AA84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%</a:t>
                </a:r>
                <a:br>
                  <a:rPr lang="pt-PT" sz="4000">
                    <a:solidFill>
                      <a:srgbClr val="6AA84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r>
                  <a:rPr lang="pt-PT" sz="1600">
                    <a:solidFill>
                      <a:srgbClr val="6AA84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(232775)</a:t>
                </a:r>
                <a:br>
                  <a:rPr lang="pt-PT" sz="4000">
                    <a:solidFill>
                      <a:srgbClr val="6AA84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endParaRPr sz="4000">
                  <a:solidFill>
                    <a:srgbClr val="6AA84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  <p:grpSp>
          <p:nvGrpSpPr>
            <p:cNvPr id="257" name="Google Shape;257;p22"/>
            <p:cNvGrpSpPr/>
            <p:nvPr/>
          </p:nvGrpSpPr>
          <p:grpSpPr>
            <a:xfrm>
              <a:off x="6289417" y="1876550"/>
              <a:ext cx="1159068" cy="1148529"/>
              <a:chOff x="224820" y="1382852"/>
              <a:chExt cx="1463100" cy="651426"/>
            </a:xfrm>
          </p:grpSpPr>
          <p:sp>
            <p:nvSpPr>
              <p:cNvPr id="258" name="Google Shape;258;p22"/>
              <p:cNvSpPr/>
              <p:nvPr/>
            </p:nvSpPr>
            <p:spPr>
              <a:xfrm>
                <a:off x="454009" y="1869878"/>
                <a:ext cx="1004700" cy="16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200">
                    <a:solidFill>
                      <a:srgbClr val="6AA84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Porto</a:t>
                </a:r>
                <a:endParaRPr sz="1200">
                  <a:solidFill>
                    <a:srgbClr val="6AA84F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259" name="Google Shape;259;p22"/>
              <p:cNvSpPr/>
              <p:nvPr/>
            </p:nvSpPr>
            <p:spPr>
              <a:xfrm>
                <a:off x="224820" y="1382852"/>
                <a:ext cx="146310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4000">
                    <a:solidFill>
                      <a:srgbClr val="6AA84F"/>
                    </a:solidFill>
                    <a:latin typeface="Roboto"/>
                    <a:ea typeface="Roboto"/>
                    <a:cs typeface="Roboto"/>
                    <a:sym typeface="Roboto"/>
                  </a:rPr>
                  <a:t>14</a:t>
                </a:r>
                <a:r>
                  <a:rPr lang="pt-PT" sz="4000">
                    <a:solidFill>
                      <a:srgbClr val="6AA84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%</a:t>
                </a:r>
                <a:br>
                  <a:rPr lang="pt-PT" sz="4000">
                    <a:solidFill>
                      <a:srgbClr val="6AA84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r>
                  <a:rPr lang="pt-PT" sz="1600">
                    <a:solidFill>
                      <a:srgbClr val="6AA84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(150894)</a:t>
                </a:r>
                <a:br>
                  <a:rPr lang="pt-PT" sz="4000">
                    <a:solidFill>
                      <a:srgbClr val="6AA84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endParaRPr sz="4000">
                  <a:solidFill>
                    <a:srgbClr val="6AA84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  <p:grpSp>
          <p:nvGrpSpPr>
            <p:cNvPr id="260" name="Google Shape;260;p22"/>
            <p:cNvGrpSpPr/>
            <p:nvPr/>
          </p:nvGrpSpPr>
          <p:grpSpPr>
            <a:xfrm>
              <a:off x="7494401" y="1879043"/>
              <a:ext cx="1159129" cy="1143561"/>
              <a:chOff x="224818" y="1382848"/>
              <a:chExt cx="951900" cy="443998"/>
            </a:xfrm>
          </p:grpSpPr>
          <p:sp>
            <p:nvSpPr>
              <p:cNvPr id="261" name="Google Shape;261;p22"/>
              <p:cNvSpPr/>
              <p:nvPr/>
            </p:nvSpPr>
            <p:spPr>
              <a:xfrm>
                <a:off x="406613" y="1713146"/>
                <a:ext cx="588300" cy="11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200">
                    <a:solidFill>
                      <a:srgbClr val="6AA84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Outro</a:t>
                </a:r>
                <a:endParaRPr sz="1200">
                  <a:solidFill>
                    <a:srgbClr val="6AA84F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262" name="Google Shape;262;p22"/>
              <p:cNvSpPr/>
              <p:nvPr/>
            </p:nvSpPr>
            <p:spPr>
              <a:xfrm>
                <a:off x="224818" y="1382848"/>
                <a:ext cx="951900" cy="33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4000">
                    <a:solidFill>
                      <a:srgbClr val="6AA84F"/>
                    </a:solidFill>
                    <a:latin typeface="Roboto"/>
                    <a:ea typeface="Roboto"/>
                    <a:cs typeface="Roboto"/>
                    <a:sym typeface="Roboto"/>
                  </a:rPr>
                  <a:t>12</a:t>
                </a:r>
                <a:r>
                  <a:rPr lang="pt-PT" sz="4000">
                    <a:solidFill>
                      <a:srgbClr val="6AA84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%</a:t>
                </a:r>
                <a:br>
                  <a:rPr lang="pt-PT" sz="4000">
                    <a:solidFill>
                      <a:srgbClr val="6AA84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r>
                  <a:rPr lang="pt-PT" sz="1600">
                    <a:solidFill>
                      <a:srgbClr val="6AA84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(127466)</a:t>
                </a:r>
                <a:br>
                  <a:rPr lang="pt-PT" sz="4000">
                    <a:solidFill>
                      <a:srgbClr val="6AA84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endParaRPr sz="4000">
                  <a:solidFill>
                    <a:srgbClr val="6AA84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</p:grpSp>
      <p:pic>
        <p:nvPicPr>
          <p:cNvPr id="263" name="Google Shape;2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00" y="2246675"/>
            <a:ext cx="3838275" cy="27831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22"/>
          <p:cNvGrpSpPr/>
          <p:nvPr/>
        </p:nvGrpSpPr>
        <p:grpSpPr>
          <a:xfrm>
            <a:off x="2197400" y="837025"/>
            <a:ext cx="2115600" cy="1031650"/>
            <a:chOff x="224800" y="1382850"/>
            <a:chExt cx="2115600" cy="1031650"/>
          </a:xfrm>
        </p:grpSpPr>
        <p:sp>
          <p:nvSpPr>
            <p:cNvPr id="265" name="Google Shape;265;p22"/>
            <p:cNvSpPr/>
            <p:nvPr/>
          </p:nvSpPr>
          <p:spPr>
            <a:xfrm>
              <a:off x="224800" y="2129500"/>
              <a:ext cx="20271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900">
                  <a:solidFill>
                    <a:srgbClr val="A4C2F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Ajuste Direto em Regime Geral</a:t>
              </a:r>
              <a:endParaRPr sz="900">
                <a:solidFill>
                  <a:srgbClr val="A4C2F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386800" y="1382850"/>
              <a:ext cx="1953600" cy="7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30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51.4</a:t>
              </a:r>
              <a:r>
                <a:rPr lang="pt-PT" sz="3000">
                  <a:solidFill>
                    <a:srgbClr val="A4C2F4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br>
                <a:rPr lang="pt-PT" sz="4000">
                  <a:solidFill>
                    <a:srgbClr val="A4C2F4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r>
                <a:rPr lang="pt-PT" sz="1200">
                  <a:solidFill>
                    <a:srgbClr val="A4C2F4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(526860)</a:t>
              </a:r>
              <a:br>
                <a:rPr lang="pt-PT" sz="4000">
                  <a:solidFill>
                    <a:srgbClr val="A4C2F4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A4C2F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267" name="Google Shape;267;p22"/>
          <p:cNvGrpSpPr/>
          <p:nvPr/>
        </p:nvGrpSpPr>
        <p:grpSpPr>
          <a:xfrm>
            <a:off x="4561700" y="844900"/>
            <a:ext cx="1498800" cy="1015900"/>
            <a:chOff x="4821750" y="1382850"/>
            <a:chExt cx="1498800" cy="1015900"/>
          </a:xfrm>
        </p:grpSpPr>
        <p:sp>
          <p:nvSpPr>
            <p:cNvPr id="268" name="Google Shape;268;p22"/>
            <p:cNvSpPr/>
            <p:nvPr/>
          </p:nvSpPr>
          <p:spPr>
            <a:xfrm>
              <a:off x="4821750" y="2145250"/>
              <a:ext cx="1400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900">
                  <a:solidFill>
                    <a:srgbClr val="A4C2F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Concurso Público</a:t>
              </a:r>
              <a:endParaRPr sz="900">
                <a:solidFill>
                  <a:srgbClr val="A4C2F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4821750" y="1382850"/>
              <a:ext cx="1498800" cy="82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30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12.5</a:t>
              </a:r>
              <a:r>
                <a:rPr lang="pt-PT" sz="3000">
                  <a:solidFill>
                    <a:srgbClr val="A4C2F4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br>
                <a:rPr lang="pt-PT" sz="4000">
                  <a:solidFill>
                    <a:srgbClr val="A4C2F4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r>
                <a:rPr lang="pt-PT" sz="1200">
                  <a:solidFill>
                    <a:srgbClr val="A4C2F4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(128422)</a:t>
              </a:r>
              <a:br>
                <a:rPr lang="pt-PT" sz="4000">
                  <a:solidFill>
                    <a:srgbClr val="A4C2F4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A4C2F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198000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Lato"/>
                <a:ea typeface="Lato"/>
                <a:cs typeface="Lato"/>
                <a:sym typeface="Lato"/>
              </a:rPr>
              <a:t>Base de Dados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5" name="Google Shape;275;p23"/>
          <p:cNvGrpSpPr/>
          <p:nvPr/>
        </p:nvGrpSpPr>
        <p:grpSpPr>
          <a:xfrm>
            <a:off x="4568050" y="3210741"/>
            <a:ext cx="4157277" cy="1345523"/>
            <a:chOff x="4535975" y="3210141"/>
            <a:chExt cx="4157277" cy="1345523"/>
          </a:xfrm>
        </p:grpSpPr>
        <p:grpSp>
          <p:nvGrpSpPr>
            <p:cNvPr id="276" name="Google Shape;276;p23"/>
            <p:cNvGrpSpPr/>
            <p:nvPr/>
          </p:nvGrpSpPr>
          <p:grpSpPr>
            <a:xfrm>
              <a:off x="4535975" y="3236475"/>
              <a:ext cx="1067740" cy="1286043"/>
              <a:chOff x="224814" y="1379941"/>
              <a:chExt cx="1732500" cy="758280"/>
            </a:xfrm>
          </p:grpSpPr>
          <p:sp>
            <p:nvSpPr>
              <p:cNvPr id="277" name="Google Shape;277;p23"/>
              <p:cNvSpPr/>
              <p:nvPr/>
            </p:nvSpPr>
            <p:spPr>
              <a:xfrm>
                <a:off x="224818" y="1962721"/>
                <a:ext cx="1557300" cy="17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200">
                    <a:solidFill>
                      <a:srgbClr val="F6B26B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Saúde</a:t>
                </a:r>
                <a:endParaRPr sz="1200">
                  <a:solidFill>
                    <a:srgbClr val="F6B26B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>
                <a:off x="224814" y="1379941"/>
                <a:ext cx="1732500" cy="54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3600">
                    <a:solidFill>
                      <a:srgbClr val="F6B26B"/>
                    </a:solidFill>
                    <a:latin typeface="Roboto"/>
                    <a:ea typeface="Roboto"/>
                    <a:cs typeface="Roboto"/>
                    <a:sym typeface="Roboto"/>
                  </a:rPr>
                  <a:t>30</a:t>
                </a:r>
                <a:r>
                  <a:rPr lang="pt-PT" sz="3600">
                    <a:solidFill>
                      <a:srgbClr val="F6B26B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%</a:t>
                </a:r>
                <a:br>
                  <a:rPr lang="pt-PT" sz="4000">
                    <a:solidFill>
                      <a:srgbClr val="F6B26B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r>
                  <a:rPr lang="pt-PT">
                    <a:solidFill>
                      <a:srgbClr val="F6B26B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(325197)</a:t>
                </a:r>
                <a:br>
                  <a:rPr lang="pt-PT" sz="4000">
                    <a:solidFill>
                      <a:srgbClr val="F6B26B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endParaRPr sz="4000">
                  <a:solidFill>
                    <a:srgbClr val="F6B26B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5603701" y="3210141"/>
              <a:ext cx="1128513" cy="1329635"/>
              <a:chOff x="-162963" y="1374575"/>
              <a:chExt cx="1463131" cy="545984"/>
            </a:xfrm>
          </p:grpSpPr>
          <p:sp>
            <p:nvSpPr>
              <p:cNvPr id="280" name="Google Shape;280;p23"/>
              <p:cNvSpPr/>
              <p:nvPr/>
            </p:nvSpPr>
            <p:spPr>
              <a:xfrm>
                <a:off x="-162963" y="1756160"/>
                <a:ext cx="1384500" cy="16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200">
                    <a:solidFill>
                      <a:srgbClr val="F6B26B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Construção</a:t>
                </a:r>
                <a:br>
                  <a:rPr lang="pt-PT" sz="1200">
                    <a:solidFill>
                      <a:srgbClr val="F6B26B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</a:br>
                <a:r>
                  <a:rPr lang="pt-PT" sz="1200">
                    <a:solidFill>
                      <a:srgbClr val="F6B26B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Civil</a:t>
                </a:r>
                <a:endParaRPr sz="1200">
                  <a:solidFill>
                    <a:srgbClr val="F6B26B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>
                <a:off x="-162932" y="1374575"/>
                <a:ext cx="1463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3600">
                    <a:solidFill>
                      <a:srgbClr val="F6B26B"/>
                    </a:solidFill>
                    <a:latin typeface="Roboto"/>
                    <a:ea typeface="Roboto"/>
                    <a:cs typeface="Roboto"/>
                    <a:sym typeface="Roboto"/>
                  </a:rPr>
                  <a:t>7</a:t>
                </a:r>
                <a:r>
                  <a:rPr lang="pt-PT" sz="3600">
                    <a:solidFill>
                      <a:srgbClr val="F6B26B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%</a:t>
                </a:r>
                <a:br>
                  <a:rPr lang="pt-PT" sz="4000">
                    <a:solidFill>
                      <a:srgbClr val="F6B26B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r>
                  <a:rPr lang="pt-PT">
                    <a:solidFill>
                      <a:srgbClr val="F6B26B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(75610)</a:t>
                </a:r>
                <a:br>
                  <a:rPr lang="pt-PT" sz="4000">
                    <a:solidFill>
                      <a:srgbClr val="F6B26B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endParaRPr sz="4000">
                  <a:solidFill>
                    <a:srgbClr val="F6B26B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  <p:grpSp>
          <p:nvGrpSpPr>
            <p:cNvPr id="282" name="Google Shape;282;p23"/>
            <p:cNvGrpSpPr/>
            <p:nvPr/>
          </p:nvGrpSpPr>
          <p:grpSpPr>
            <a:xfrm>
              <a:off x="6732200" y="3210150"/>
              <a:ext cx="980527" cy="1312464"/>
              <a:chOff x="224817" y="1381210"/>
              <a:chExt cx="827100" cy="386986"/>
            </a:xfrm>
          </p:grpSpPr>
          <p:sp>
            <p:nvSpPr>
              <p:cNvPr id="283" name="Google Shape;283;p23"/>
              <p:cNvSpPr/>
              <p:nvPr/>
            </p:nvSpPr>
            <p:spPr>
              <a:xfrm>
                <a:off x="224817" y="1654496"/>
                <a:ext cx="827100" cy="11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200">
                    <a:solidFill>
                      <a:srgbClr val="F6B26B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Serviços a</a:t>
                </a:r>
                <a:br>
                  <a:rPr lang="pt-PT" sz="1200">
                    <a:solidFill>
                      <a:srgbClr val="F6B26B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</a:br>
                <a:r>
                  <a:rPr lang="pt-PT" sz="1200">
                    <a:solidFill>
                      <a:srgbClr val="F6B26B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empresas</a:t>
                </a:r>
                <a:endParaRPr sz="1200">
                  <a:solidFill>
                    <a:srgbClr val="F6B26B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284" name="Google Shape;284;p23"/>
              <p:cNvSpPr/>
              <p:nvPr/>
            </p:nvSpPr>
            <p:spPr>
              <a:xfrm>
                <a:off x="224817" y="1381210"/>
                <a:ext cx="684000" cy="26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3600">
                    <a:solidFill>
                      <a:srgbClr val="F6B26B"/>
                    </a:solidFill>
                    <a:latin typeface="Roboto"/>
                    <a:ea typeface="Roboto"/>
                    <a:cs typeface="Roboto"/>
                    <a:sym typeface="Roboto"/>
                  </a:rPr>
                  <a:t>6</a:t>
                </a:r>
                <a:r>
                  <a:rPr lang="pt-PT" sz="3600">
                    <a:solidFill>
                      <a:srgbClr val="F6B26B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%</a:t>
                </a:r>
                <a:br>
                  <a:rPr lang="pt-PT" sz="4000">
                    <a:solidFill>
                      <a:srgbClr val="F6B26B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r>
                  <a:rPr lang="pt-PT">
                    <a:solidFill>
                      <a:srgbClr val="F6B26B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(70628)</a:t>
                </a:r>
                <a:br>
                  <a:rPr lang="pt-PT" sz="4000">
                    <a:solidFill>
                      <a:srgbClr val="F6B26B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endParaRPr sz="4000">
                  <a:solidFill>
                    <a:srgbClr val="F6B26B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  <p:grpSp>
          <p:nvGrpSpPr>
            <p:cNvPr id="285" name="Google Shape;285;p23"/>
            <p:cNvGrpSpPr/>
            <p:nvPr/>
          </p:nvGrpSpPr>
          <p:grpSpPr>
            <a:xfrm>
              <a:off x="7712725" y="3210150"/>
              <a:ext cx="980527" cy="1345514"/>
              <a:chOff x="224817" y="1371465"/>
              <a:chExt cx="827100" cy="396731"/>
            </a:xfrm>
          </p:grpSpPr>
          <p:sp>
            <p:nvSpPr>
              <p:cNvPr id="286" name="Google Shape;286;p23"/>
              <p:cNvSpPr/>
              <p:nvPr/>
            </p:nvSpPr>
            <p:spPr>
              <a:xfrm>
                <a:off x="224817" y="1654496"/>
                <a:ext cx="827100" cy="11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200">
                    <a:solidFill>
                      <a:srgbClr val="F6B26B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Serviços de</a:t>
                </a:r>
                <a:br>
                  <a:rPr lang="pt-PT" sz="1200">
                    <a:solidFill>
                      <a:srgbClr val="F6B26B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</a:br>
                <a:r>
                  <a:rPr lang="pt-PT" sz="1200">
                    <a:solidFill>
                      <a:srgbClr val="F6B26B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reparação</a:t>
                </a:r>
                <a:endParaRPr sz="1200">
                  <a:solidFill>
                    <a:srgbClr val="F6B26B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>
                <a:off x="224817" y="1371465"/>
                <a:ext cx="684000" cy="26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3600">
                    <a:solidFill>
                      <a:srgbClr val="F6B26B"/>
                    </a:solidFill>
                    <a:latin typeface="Roboto"/>
                    <a:ea typeface="Roboto"/>
                    <a:cs typeface="Roboto"/>
                    <a:sym typeface="Roboto"/>
                  </a:rPr>
                  <a:t>5</a:t>
                </a:r>
                <a:r>
                  <a:rPr lang="pt-PT" sz="3600">
                    <a:solidFill>
                      <a:srgbClr val="F6B26B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%</a:t>
                </a:r>
                <a:br>
                  <a:rPr lang="pt-PT" sz="4000">
                    <a:solidFill>
                      <a:srgbClr val="F6B26B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r>
                  <a:rPr lang="pt-PT">
                    <a:solidFill>
                      <a:srgbClr val="F6B26B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(56368)</a:t>
                </a:r>
                <a:br>
                  <a:rPr lang="pt-PT" sz="4000">
                    <a:solidFill>
                      <a:srgbClr val="F6B26B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endParaRPr sz="4000">
                  <a:solidFill>
                    <a:srgbClr val="F6B26B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</p:grpSp>
      <p:pic>
        <p:nvPicPr>
          <p:cNvPr id="288" name="Google Shape;2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00" y="2246675"/>
            <a:ext cx="3838275" cy="27831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23"/>
          <p:cNvGrpSpPr/>
          <p:nvPr/>
        </p:nvGrpSpPr>
        <p:grpSpPr>
          <a:xfrm>
            <a:off x="4649286" y="1876550"/>
            <a:ext cx="3767968" cy="1148685"/>
            <a:chOff x="4885561" y="1876550"/>
            <a:chExt cx="3767968" cy="1148685"/>
          </a:xfrm>
        </p:grpSpPr>
        <p:grpSp>
          <p:nvGrpSpPr>
            <p:cNvPr id="290" name="Google Shape;290;p23"/>
            <p:cNvGrpSpPr/>
            <p:nvPr/>
          </p:nvGrpSpPr>
          <p:grpSpPr>
            <a:xfrm>
              <a:off x="4885561" y="1876628"/>
              <a:ext cx="1358202" cy="1148607"/>
              <a:chOff x="224818" y="1382847"/>
              <a:chExt cx="2203800" cy="1067082"/>
            </a:xfrm>
          </p:grpSpPr>
          <p:sp>
            <p:nvSpPr>
              <p:cNvPr id="291" name="Google Shape;291;p23"/>
              <p:cNvSpPr/>
              <p:nvPr/>
            </p:nvSpPr>
            <p:spPr>
              <a:xfrm>
                <a:off x="224818" y="2176329"/>
                <a:ext cx="2203800" cy="2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200">
                    <a:solidFill>
                      <a:srgbClr val="B6D7A8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Lisboa</a:t>
                </a:r>
                <a:endParaRPr sz="1200">
                  <a:solidFill>
                    <a:srgbClr val="B6D7A8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>
                <a:off x="386800" y="1382847"/>
                <a:ext cx="1953600" cy="9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4000">
                    <a:solidFill>
                      <a:srgbClr val="B6D7A8"/>
                    </a:solidFill>
                    <a:latin typeface="Roboto"/>
                    <a:ea typeface="Roboto"/>
                    <a:cs typeface="Roboto"/>
                    <a:sym typeface="Roboto"/>
                  </a:rPr>
                  <a:t>21</a:t>
                </a:r>
                <a:r>
                  <a:rPr lang="pt-PT" sz="4000">
                    <a:solidFill>
                      <a:srgbClr val="B6D7A8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%</a:t>
                </a:r>
                <a:br>
                  <a:rPr lang="pt-PT" sz="4000">
                    <a:solidFill>
                      <a:srgbClr val="B6D7A8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r>
                  <a:rPr lang="pt-PT" sz="1600">
                    <a:solidFill>
                      <a:srgbClr val="B6D7A8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(232775)</a:t>
                </a:r>
                <a:br>
                  <a:rPr lang="pt-PT" sz="4000">
                    <a:solidFill>
                      <a:srgbClr val="B6D7A8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endParaRPr sz="4000">
                  <a:solidFill>
                    <a:srgbClr val="B6D7A8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  <p:grpSp>
          <p:nvGrpSpPr>
            <p:cNvPr id="293" name="Google Shape;293;p23"/>
            <p:cNvGrpSpPr/>
            <p:nvPr/>
          </p:nvGrpSpPr>
          <p:grpSpPr>
            <a:xfrm>
              <a:off x="6289417" y="1876550"/>
              <a:ext cx="1159068" cy="1148529"/>
              <a:chOff x="224820" y="1382852"/>
              <a:chExt cx="1463100" cy="651426"/>
            </a:xfrm>
          </p:grpSpPr>
          <p:sp>
            <p:nvSpPr>
              <p:cNvPr id="294" name="Google Shape;294;p23"/>
              <p:cNvSpPr/>
              <p:nvPr/>
            </p:nvSpPr>
            <p:spPr>
              <a:xfrm>
                <a:off x="454009" y="1869878"/>
                <a:ext cx="1004700" cy="16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200">
                    <a:solidFill>
                      <a:srgbClr val="B6D7A8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Porto</a:t>
                </a:r>
                <a:endParaRPr sz="1200">
                  <a:solidFill>
                    <a:srgbClr val="B6D7A8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295" name="Google Shape;295;p23"/>
              <p:cNvSpPr/>
              <p:nvPr/>
            </p:nvSpPr>
            <p:spPr>
              <a:xfrm>
                <a:off x="224820" y="1382852"/>
                <a:ext cx="146310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4000">
                    <a:solidFill>
                      <a:srgbClr val="B6D7A8"/>
                    </a:solidFill>
                    <a:latin typeface="Roboto"/>
                    <a:ea typeface="Roboto"/>
                    <a:cs typeface="Roboto"/>
                    <a:sym typeface="Roboto"/>
                  </a:rPr>
                  <a:t>14</a:t>
                </a:r>
                <a:r>
                  <a:rPr lang="pt-PT" sz="4000">
                    <a:solidFill>
                      <a:srgbClr val="B6D7A8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%</a:t>
                </a:r>
                <a:br>
                  <a:rPr lang="pt-PT" sz="4000">
                    <a:solidFill>
                      <a:srgbClr val="B6D7A8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r>
                  <a:rPr lang="pt-PT" sz="1600">
                    <a:solidFill>
                      <a:srgbClr val="B6D7A8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(150894)</a:t>
                </a:r>
                <a:br>
                  <a:rPr lang="pt-PT" sz="4000">
                    <a:solidFill>
                      <a:srgbClr val="B6D7A8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endParaRPr sz="4000">
                  <a:solidFill>
                    <a:srgbClr val="B6D7A8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  <p:grpSp>
          <p:nvGrpSpPr>
            <p:cNvPr id="296" name="Google Shape;296;p23"/>
            <p:cNvGrpSpPr/>
            <p:nvPr/>
          </p:nvGrpSpPr>
          <p:grpSpPr>
            <a:xfrm>
              <a:off x="7494401" y="1879043"/>
              <a:ext cx="1159129" cy="1143561"/>
              <a:chOff x="224818" y="1382848"/>
              <a:chExt cx="951900" cy="443998"/>
            </a:xfrm>
          </p:grpSpPr>
          <p:sp>
            <p:nvSpPr>
              <p:cNvPr id="297" name="Google Shape;297;p23"/>
              <p:cNvSpPr/>
              <p:nvPr/>
            </p:nvSpPr>
            <p:spPr>
              <a:xfrm>
                <a:off x="406613" y="1713146"/>
                <a:ext cx="588300" cy="11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200">
                    <a:solidFill>
                      <a:srgbClr val="B6D7A8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Outro</a:t>
                </a:r>
                <a:endParaRPr sz="1200">
                  <a:solidFill>
                    <a:srgbClr val="B6D7A8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>
                <a:off x="224818" y="1382848"/>
                <a:ext cx="951900" cy="33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4000">
                    <a:solidFill>
                      <a:srgbClr val="B6D7A8"/>
                    </a:solidFill>
                    <a:latin typeface="Roboto"/>
                    <a:ea typeface="Roboto"/>
                    <a:cs typeface="Roboto"/>
                    <a:sym typeface="Roboto"/>
                  </a:rPr>
                  <a:t>12</a:t>
                </a:r>
                <a:r>
                  <a:rPr lang="pt-PT" sz="4000">
                    <a:solidFill>
                      <a:srgbClr val="B6D7A8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%</a:t>
                </a:r>
                <a:br>
                  <a:rPr lang="pt-PT" sz="4000">
                    <a:solidFill>
                      <a:srgbClr val="B6D7A8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r>
                  <a:rPr lang="pt-PT" sz="1600">
                    <a:solidFill>
                      <a:srgbClr val="B6D7A8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(127466)</a:t>
                </a:r>
                <a:br>
                  <a:rPr lang="pt-PT" sz="4000">
                    <a:solidFill>
                      <a:srgbClr val="B6D7A8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endParaRPr sz="4000">
                  <a:solidFill>
                    <a:srgbClr val="B6D7A8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</p:grpSp>
      <p:grpSp>
        <p:nvGrpSpPr>
          <p:cNvPr id="299" name="Google Shape;299;p23"/>
          <p:cNvGrpSpPr/>
          <p:nvPr/>
        </p:nvGrpSpPr>
        <p:grpSpPr>
          <a:xfrm>
            <a:off x="2197400" y="837025"/>
            <a:ext cx="2115600" cy="1031650"/>
            <a:chOff x="224800" y="1382850"/>
            <a:chExt cx="2115600" cy="1031650"/>
          </a:xfrm>
        </p:grpSpPr>
        <p:sp>
          <p:nvSpPr>
            <p:cNvPr id="300" name="Google Shape;300;p23"/>
            <p:cNvSpPr/>
            <p:nvPr/>
          </p:nvSpPr>
          <p:spPr>
            <a:xfrm>
              <a:off x="224800" y="2129500"/>
              <a:ext cx="20271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900">
                  <a:solidFill>
                    <a:srgbClr val="A4C2F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Ajuste Direto em Regime Geral</a:t>
              </a:r>
              <a:endParaRPr sz="900">
                <a:solidFill>
                  <a:srgbClr val="A4C2F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86800" y="1382850"/>
              <a:ext cx="1953600" cy="7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30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51.4</a:t>
              </a:r>
              <a:r>
                <a:rPr lang="pt-PT" sz="3000">
                  <a:solidFill>
                    <a:srgbClr val="A4C2F4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br>
                <a:rPr lang="pt-PT" sz="4000">
                  <a:solidFill>
                    <a:srgbClr val="A4C2F4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r>
                <a:rPr lang="pt-PT" sz="1200">
                  <a:solidFill>
                    <a:srgbClr val="A4C2F4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(526860)</a:t>
              </a:r>
              <a:br>
                <a:rPr lang="pt-PT" sz="4000">
                  <a:solidFill>
                    <a:srgbClr val="A4C2F4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A4C2F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302" name="Google Shape;302;p23"/>
          <p:cNvGrpSpPr/>
          <p:nvPr/>
        </p:nvGrpSpPr>
        <p:grpSpPr>
          <a:xfrm>
            <a:off x="4561700" y="844900"/>
            <a:ext cx="1498800" cy="1015900"/>
            <a:chOff x="4821750" y="1382850"/>
            <a:chExt cx="1498800" cy="1015900"/>
          </a:xfrm>
        </p:grpSpPr>
        <p:sp>
          <p:nvSpPr>
            <p:cNvPr id="303" name="Google Shape;303;p23"/>
            <p:cNvSpPr/>
            <p:nvPr/>
          </p:nvSpPr>
          <p:spPr>
            <a:xfrm>
              <a:off x="4821750" y="2145250"/>
              <a:ext cx="1400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900">
                  <a:solidFill>
                    <a:srgbClr val="A4C2F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Concurso Público</a:t>
              </a:r>
              <a:endParaRPr sz="900">
                <a:solidFill>
                  <a:srgbClr val="A4C2F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4821750" y="1382850"/>
              <a:ext cx="1498800" cy="82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30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12.5</a:t>
              </a:r>
              <a:r>
                <a:rPr lang="pt-PT" sz="3000">
                  <a:solidFill>
                    <a:srgbClr val="A4C2F4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br>
                <a:rPr lang="pt-PT" sz="4000">
                  <a:solidFill>
                    <a:srgbClr val="A4C2F4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r>
                <a:rPr lang="pt-PT" sz="1200">
                  <a:solidFill>
                    <a:srgbClr val="A4C2F4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(128422)</a:t>
              </a:r>
              <a:br>
                <a:rPr lang="pt-PT" sz="4000">
                  <a:solidFill>
                    <a:srgbClr val="A4C2F4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A4C2F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198000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Construção das </a:t>
            </a:r>
            <a:r>
              <a:rPr i="1" lang="pt-PT"/>
              <a:t>Red Flags</a:t>
            </a:r>
            <a:endParaRPr i="1"/>
          </a:p>
        </p:txBody>
      </p:sp>
      <p:sp>
        <p:nvSpPr>
          <p:cNvPr id="310" name="Google Shape;310;p24"/>
          <p:cNvSpPr txBox="1"/>
          <p:nvPr>
            <p:ph idx="1" type="body"/>
          </p:nvPr>
        </p:nvSpPr>
        <p:spPr>
          <a:xfrm>
            <a:off x="311700" y="854100"/>
            <a:ext cx="85266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Conjunto de 73 </a:t>
            </a:r>
            <a:r>
              <a:rPr i="1" lang="pt-PT">
                <a:latin typeface="Lato"/>
                <a:ea typeface="Lato"/>
                <a:cs typeface="Lato"/>
                <a:sym typeface="Lato"/>
              </a:rPr>
              <a:t>red flags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24"/>
          <p:cNvSpPr txBox="1"/>
          <p:nvPr>
            <p:ph idx="1" type="body"/>
          </p:nvPr>
        </p:nvSpPr>
        <p:spPr>
          <a:xfrm>
            <a:off x="1219850" y="1461725"/>
            <a:ext cx="25563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PT" sz="1500">
                <a:latin typeface="Lato"/>
                <a:ea typeface="Lato"/>
                <a:cs typeface="Lato"/>
                <a:sym typeface="Lato"/>
              </a:rPr>
              <a:t>Nível de importância</a:t>
            </a:r>
            <a:endParaRPr b="1" i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24"/>
          <p:cNvSpPr txBox="1"/>
          <p:nvPr>
            <p:ph idx="1" type="body"/>
          </p:nvPr>
        </p:nvSpPr>
        <p:spPr>
          <a:xfrm>
            <a:off x="4892650" y="1461725"/>
            <a:ext cx="30315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b="1" lang="pt-PT" sz="1460">
                <a:latin typeface="Lato"/>
                <a:ea typeface="Lato"/>
                <a:cs typeface="Lato"/>
                <a:sym typeface="Lato"/>
              </a:rPr>
              <a:t>Facilidade de Implementação</a:t>
            </a:r>
            <a:endParaRPr b="1" i="1" sz="146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24"/>
          <p:cNvSpPr txBox="1"/>
          <p:nvPr/>
        </p:nvSpPr>
        <p:spPr>
          <a:xfrm>
            <a:off x="1653500" y="1963325"/>
            <a:ext cx="168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>
                <a:solidFill>
                  <a:srgbClr val="DD7E6B"/>
                </a:solidFill>
                <a:latin typeface="Lato"/>
                <a:ea typeface="Lato"/>
                <a:cs typeface="Lato"/>
                <a:sym typeface="Lato"/>
              </a:rPr>
              <a:t>1 </a:t>
            </a:r>
            <a:r>
              <a:rPr b="1" lang="pt-PT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pt-PT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Pouco importante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24"/>
          <p:cNvSpPr txBox="1"/>
          <p:nvPr/>
        </p:nvSpPr>
        <p:spPr>
          <a:xfrm>
            <a:off x="1653500" y="2379700"/>
            <a:ext cx="168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pt-PT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pt-PT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pt-PT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mportante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24"/>
          <p:cNvSpPr txBox="1"/>
          <p:nvPr/>
        </p:nvSpPr>
        <p:spPr>
          <a:xfrm>
            <a:off x="1653500" y="2824700"/>
            <a:ext cx="168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>
                <a:solidFill>
                  <a:srgbClr val="CC4125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lang="pt-PT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pt-PT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Muito</a:t>
            </a:r>
            <a:r>
              <a:rPr lang="pt-PT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importante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24"/>
          <p:cNvSpPr txBox="1"/>
          <p:nvPr/>
        </p:nvSpPr>
        <p:spPr>
          <a:xfrm>
            <a:off x="5563900" y="1963325"/>
            <a:ext cx="168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>
                <a:solidFill>
                  <a:srgbClr val="DD7E6B"/>
                </a:solidFill>
                <a:latin typeface="Lato"/>
                <a:ea typeface="Lato"/>
                <a:cs typeface="Lato"/>
                <a:sym typeface="Lato"/>
              </a:rPr>
              <a:t>1 </a:t>
            </a:r>
            <a:r>
              <a:rPr b="1" lang="pt-PT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pt-PT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Difícil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5563900" y="2379700"/>
            <a:ext cx="168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pt-PT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pt-PT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Médio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5563900" y="2824700"/>
            <a:ext cx="168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>
                <a:solidFill>
                  <a:srgbClr val="CC4125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lang="pt-PT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pt-PT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Fácil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24"/>
          <p:cNvSpPr txBox="1"/>
          <p:nvPr>
            <p:ph idx="1" type="body"/>
          </p:nvPr>
        </p:nvSpPr>
        <p:spPr>
          <a:xfrm>
            <a:off x="311700" y="3352325"/>
            <a:ext cx="85266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PT" u="sng">
                <a:solidFill>
                  <a:srgbClr val="1D7E75"/>
                </a:solidFill>
                <a:latin typeface="Lato"/>
                <a:ea typeface="Lato"/>
                <a:cs typeface="Lato"/>
                <a:sym typeface="Lato"/>
              </a:rPr>
              <a:t>Construídas</a:t>
            </a:r>
            <a:r>
              <a:rPr b="1" lang="pt-PT" u="sng">
                <a:solidFill>
                  <a:srgbClr val="1D7E75"/>
                </a:solidFill>
                <a:latin typeface="Lato"/>
                <a:ea typeface="Lato"/>
                <a:cs typeface="Lato"/>
                <a:sym typeface="Lato"/>
              </a:rPr>
              <a:t> 6 </a:t>
            </a:r>
            <a:r>
              <a:rPr b="1" i="1" lang="pt-PT" u="sng">
                <a:solidFill>
                  <a:srgbClr val="1D7E75"/>
                </a:solidFill>
                <a:latin typeface="Lato"/>
                <a:ea typeface="Lato"/>
                <a:cs typeface="Lato"/>
                <a:sym typeface="Lato"/>
              </a:rPr>
              <a:t>red flags </a:t>
            </a:r>
            <a:r>
              <a:rPr b="1" i="1" lang="pt-PT" u="sng">
                <a:solidFill>
                  <a:srgbClr val="1D7E75"/>
                </a:solidFill>
                <a:latin typeface="Lato"/>
                <a:ea typeface="Lato"/>
                <a:cs typeface="Lato"/>
                <a:sym typeface="Lato"/>
              </a:rPr>
              <a:t>(R)</a:t>
            </a:r>
            <a:r>
              <a:rPr b="1" i="1" lang="pt-PT" u="sng">
                <a:solidFill>
                  <a:srgbClr val="1D7E75"/>
                </a:solidFill>
                <a:latin typeface="Lato"/>
                <a:ea typeface="Lato"/>
                <a:cs typeface="Lato"/>
                <a:sym typeface="Lato"/>
              </a:rPr>
              <a:t> + 3* (RF)</a:t>
            </a:r>
            <a:endParaRPr b="1" i="1" u="sng">
              <a:solidFill>
                <a:srgbClr val="1D7E7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1912500" y="4222050"/>
            <a:ext cx="150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Ajuste Direto (1)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5653500" y="4222050"/>
            <a:ext cx="188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Concurso Público</a:t>
            </a:r>
            <a:r>
              <a:rPr lang="pt-PT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(8)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2" name="Google Shape;322;p24"/>
          <p:cNvCxnSpPr>
            <a:stCxn id="319" idx="2"/>
            <a:endCxn id="320" idx="0"/>
          </p:cNvCxnSpPr>
          <p:nvPr/>
        </p:nvCxnSpPr>
        <p:spPr>
          <a:xfrm flipH="1">
            <a:off x="2665200" y="3853925"/>
            <a:ext cx="190980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24"/>
          <p:cNvCxnSpPr>
            <a:stCxn id="319" idx="2"/>
            <a:endCxn id="321" idx="0"/>
          </p:cNvCxnSpPr>
          <p:nvPr/>
        </p:nvCxnSpPr>
        <p:spPr>
          <a:xfrm>
            <a:off x="4575000" y="3853925"/>
            <a:ext cx="202260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 txBox="1"/>
          <p:nvPr>
            <p:ph type="title"/>
          </p:nvPr>
        </p:nvSpPr>
        <p:spPr>
          <a:xfrm>
            <a:off x="0" y="1050"/>
            <a:ext cx="91440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162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/>
              <a:t>RF1</a:t>
            </a:r>
            <a:r>
              <a:rPr lang="pt-PT"/>
              <a:t>: </a:t>
            </a:r>
            <a:r>
              <a:rPr b="1" lang="pt-PT">
                <a:latin typeface="Lato"/>
                <a:ea typeface="Lato"/>
                <a:cs typeface="Lato"/>
                <a:sym typeface="Lato"/>
              </a:rPr>
              <a:t>Verificação dos preços contratuais para ajustes diretos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9" name="Google Shape;329;p25"/>
          <p:cNvPicPr preferRelativeResize="0"/>
          <p:nvPr/>
        </p:nvPicPr>
        <p:blipFill rotWithShape="1">
          <a:blip r:embed="rId3">
            <a:alphaModFix/>
          </a:blip>
          <a:srcRect b="0" l="0" r="46337" t="21457"/>
          <a:stretch/>
        </p:blipFill>
        <p:spPr>
          <a:xfrm>
            <a:off x="6119300" y="3109650"/>
            <a:ext cx="2733376" cy="1808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" name="Google Shape;330;p25"/>
          <p:cNvGrpSpPr/>
          <p:nvPr/>
        </p:nvGrpSpPr>
        <p:grpSpPr>
          <a:xfrm>
            <a:off x="65525" y="929950"/>
            <a:ext cx="4545375" cy="1446175"/>
            <a:chOff x="59875" y="1206125"/>
            <a:chExt cx="4545375" cy="1446175"/>
          </a:xfrm>
        </p:grpSpPr>
        <p:cxnSp>
          <p:nvCxnSpPr>
            <p:cNvPr id="331" name="Google Shape;331;p25"/>
            <p:cNvCxnSpPr>
              <a:stCxn id="332" idx="3"/>
              <a:endCxn id="333" idx="1"/>
            </p:cNvCxnSpPr>
            <p:nvPr/>
          </p:nvCxnSpPr>
          <p:spPr>
            <a:xfrm>
              <a:off x="838074" y="1595225"/>
              <a:ext cx="18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334" name="Google Shape;334;p25"/>
            <p:cNvGrpSpPr/>
            <p:nvPr/>
          </p:nvGrpSpPr>
          <p:grpSpPr>
            <a:xfrm>
              <a:off x="59875" y="1206125"/>
              <a:ext cx="4545375" cy="1446175"/>
              <a:chOff x="59875" y="1206125"/>
              <a:chExt cx="4545375" cy="1446175"/>
            </a:xfrm>
          </p:grpSpPr>
          <p:grpSp>
            <p:nvGrpSpPr>
              <p:cNvPr id="335" name="Google Shape;335;p25"/>
              <p:cNvGrpSpPr/>
              <p:nvPr/>
            </p:nvGrpSpPr>
            <p:grpSpPr>
              <a:xfrm>
                <a:off x="59875" y="1206125"/>
                <a:ext cx="4545375" cy="1446175"/>
                <a:chOff x="59875" y="1206125"/>
                <a:chExt cx="4545375" cy="1446175"/>
              </a:xfrm>
            </p:grpSpPr>
            <p:pic>
              <p:nvPicPr>
                <p:cNvPr id="332" name="Google Shape;332;p25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59875" y="1206125"/>
                  <a:ext cx="778199" cy="7781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33" name="Google Shape;333;p25"/>
                <p:cNvSpPr txBox="1"/>
                <p:nvPr/>
              </p:nvSpPr>
              <p:spPr>
                <a:xfrm>
                  <a:off x="1019200" y="1382675"/>
                  <a:ext cx="1034400" cy="425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PT" sz="1000">
                      <a:solidFill>
                        <a:schemeClr val="accent2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Ajuste Direto Regime Geral</a:t>
                  </a:r>
                  <a:endParaRPr sz="1000">
                    <a:solidFill>
                      <a:schemeClr val="accent2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6" name="Google Shape;336;p25"/>
                <p:cNvSpPr txBox="1"/>
                <p:nvPr/>
              </p:nvSpPr>
              <p:spPr>
                <a:xfrm>
                  <a:off x="2105650" y="1382675"/>
                  <a:ext cx="1034400" cy="425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PT" sz="1000">
                      <a:solidFill>
                        <a:schemeClr val="accent2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Classificação do Critério</a:t>
                  </a:r>
                  <a:endParaRPr sz="1000">
                    <a:solidFill>
                      <a:schemeClr val="accent2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7" name="Google Shape;337;p25"/>
                <p:cNvSpPr txBox="1"/>
                <p:nvPr/>
              </p:nvSpPr>
              <p:spPr>
                <a:xfrm>
                  <a:off x="3218825" y="1398425"/>
                  <a:ext cx="1154400" cy="39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PT" sz="1000">
                      <a:solidFill>
                        <a:schemeClr val="accent2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Classificação do Tipo de Contrato</a:t>
                  </a:r>
                  <a:endParaRPr sz="1000">
                    <a:solidFill>
                      <a:schemeClr val="accent2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8" name="Google Shape;338;p25"/>
                <p:cNvSpPr txBox="1"/>
                <p:nvPr/>
              </p:nvSpPr>
              <p:spPr>
                <a:xfrm>
                  <a:off x="2105650" y="1807775"/>
                  <a:ext cx="472500" cy="13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1" lang="pt-PT" sz="800">
                      <a:solidFill>
                        <a:srgbClr val="EA9999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Valor</a:t>
                  </a:r>
                  <a:endParaRPr sz="800">
                    <a:solidFill>
                      <a:srgbClr val="EA9999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9" name="Google Shape;339;p25"/>
                <p:cNvSpPr txBox="1"/>
                <p:nvPr/>
              </p:nvSpPr>
              <p:spPr>
                <a:xfrm>
                  <a:off x="2478550" y="1807775"/>
                  <a:ext cx="661500" cy="13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1" lang="pt-PT" sz="800">
                      <a:solidFill>
                        <a:srgbClr val="EA9999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Material</a:t>
                  </a:r>
                  <a:endParaRPr sz="800">
                    <a:solidFill>
                      <a:srgbClr val="EA9999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0" name="Google Shape;340;p25"/>
                <p:cNvSpPr txBox="1"/>
                <p:nvPr/>
              </p:nvSpPr>
              <p:spPr>
                <a:xfrm>
                  <a:off x="3035200" y="1792025"/>
                  <a:ext cx="909300" cy="28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1" lang="pt-PT" sz="700">
                      <a:solidFill>
                        <a:srgbClr val="EA9999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Bens e</a:t>
                  </a:r>
                  <a:br>
                    <a:rPr b="1" i="1" lang="pt-PT" sz="700">
                      <a:solidFill>
                        <a:srgbClr val="EA9999"/>
                      </a:solidFill>
                      <a:latin typeface="Lato"/>
                      <a:ea typeface="Lato"/>
                      <a:cs typeface="Lato"/>
                      <a:sym typeface="Lato"/>
                    </a:rPr>
                  </a:br>
                  <a:r>
                    <a:rPr b="1" i="1" lang="pt-PT" sz="700">
                      <a:solidFill>
                        <a:srgbClr val="EA9999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Serviços</a:t>
                  </a:r>
                  <a:endParaRPr sz="700">
                    <a:solidFill>
                      <a:srgbClr val="EA9999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" name="Google Shape;341;p25"/>
                <p:cNvSpPr txBox="1"/>
                <p:nvPr/>
              </p:nvSpPr>
              <p:spPr>
                <a:xfrm>
                  <a:off x="3628450" y="1792025"/>
                  <a:ext cx="976800" cy="28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1" lang="pt-PT" sz="700">
                      <a:solidFill>
                        <a:srgbClr val="EA9999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Obras / </a:t>
                  </a:r>
                  <a:br>
                    <a:rPr b="1" i="1" lang="pt-PT" sz="700">
                      <a:solidFill>
                        <a:srgbClr val="EA9999"/>
                      </a:solidFill>
                      <a:latin typeface="Lato"/>
                      <a:ea typeface="Lato"/>
                      <a:cs typeface="Lato"/>
                      <a:sym typeface="Lato"/>
                    </a:rPr>
                  </a:br>
                  <a:r>
                    <a:rPr b="1" i="1" lang="pt-PT" sz="700">
                      <a:solidFill>
                        <a:srgbClr val="EA9999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Empreitadas</a:t>
                  </a:r>
                  <a:endParaRPr sz="700">
                    <a:solidFill>
                      <a:srgbClr val="EA9999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" name="Google Shape;342;p25"/>
                <p:cNvSpPr txBox="1"/>
                <p:nvPr/>
              </p:nvSpPr>
              <p:spPr>
                <a:xfrm>
                  <a:off x="1938825" y="2227200"/>
                  <a:ext cx="2085600" cy="425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PT" sz="1000">
                      <a:solidFill>
                        <a:schemeClr val="accent2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Comparação do Preço Contratual com valores definidos pelo CCP</a:t>
                  </a:r>
                  <a:endParaRPr b="1" sz="1000">
                    <a:solidFill>
                      <a:schemeClr val="accent2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343" name="Google Shape;343;p25"/>
              <p:cNvCxnSpPr/>
              <p:nvPr/>
            </p:nvCxnSpPr>
            <p:spPr>
              <a:xfrm>
                <a:off x="1969099" y="1616900"/>
                <a:ext cx="22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44" name="Google Shape;344;p25"/>
              <p:cNvCxnSpPr/>
              <p:nvPr/>
            </p:nvCxnSpPr>
            <p:spPr>
              <a:xfrm>
                <a:off x="3035199" y="1616900"/>
                <a:ext cx="22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45" name="Google Shape;345;p25"/>
              <p:cNvCxnSpPr>
                <a:stCxn id="337" idx="3"/>
                <a:endCxn id="342" idx="3"/>
              </p:cNvCxnSpPr>
              <p:nvPr/>
            </p:nvCxnSpPr>
            <p:spPr>
              <a:xfrm flipH="1">
                <a:off x="4024325" y="1595225"/>
                <a:ext cx="348900" cy="844500"/>
              </a:xfrm>
              <a:prstGeom prst="bentConnector3">
                <a:avLst>
                  <a:gd fmla="val -6825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46" name="Google Shape;346;p25"/>
          <p:cNvSpPr/>
          <p:nvPr/>
        </p:nvSpPr>
        <p:spPr>
          <a:xfrm>
            <a:off x="8643624" y="3090510"/>
            <a:ext cx="76875" cy="352750"/>
          </a:xfrm>
          <a:custGeom>
            <a:rect b="b" l="l" r="r" t="t"/>
            <a:pathLst>
              <a:path extrusionOk="0" h="14110" w="3075">
                <a:moveTo>
                  <a:pt x="1594" y="940"/>
                </a:moveTo>
                <a:cubicBezTo>
                  <a:pt x="1909" y="2994"/>
                  <a:pt x="1944" y="5107"/>
                  <a:pt x="1711" y="7172"/>
                </a:cubicBezTo>
                <a:cubicBezTo>
                  <a:pt x="1555" y="8555"/>
                  <a:pt x="1075" y="12639"/>
                  <a:pt x="1594" y="11347"/>
                </a:cubicBezTo>
                <a:cubicBezTo>
                  <a:pt x="2813" y="8309"/>
                  <a:pt x="-1826" y="1528"/>
                  <a:pt x="1447" y="1528"/>
                </a:cubicBezTo>
                <a:cubicBezTo>
                  <a:pt x="4702" y="1528"/>
                  <a:pt x="-1707" y="9628"/>
                  <a:pt x="1094" y="11288"/>
                </a:cubicBezTo>
                <a:cubicBezTo>
                  <a:pt x="3213" y="12544"/>
                  <a:pt x="2111" y="6389"/>
                  <a:pt x="1858" y="3939"/>
                </a:cubicBezTo>
                <a:cubicBezTo>
                  <a:pt x="1769" y="3079"/>
                  <a:pt x="2317" y="799"/>
                  <a:pt x="1652" y="1352"/>
                </a:cubicBezTo>
                <a:cubicBezTo>
                  <a:pt x="-400" y="3056"/>
                  <a:pt x="1397" y="6681"/>
                  <a:pt x="1358" y="9348"/>
                </a:cubicBezTo>
                <a:cubicBezTo>
                  <a:pt x="1336" y="10857"/>
                  <a:pt x="470" y="15155"/>
                  <a:pt x="1270" y="13875"/>
                </a:cubicBezTo>
                <a:cubicBezTo>
                  <a:pt x="3562" y="10211"/>
                  <a:pt x="-2742" y="1534"/>
                  <a:pt x="1535" y="911"/>
                </a:cubicBezTo>
                <a:cubicBezTo>
                  <a:pt x="3994" y="553"/>
                  <a:pt x="2197" y="5840"/>
                  <a:pt x="2358" y="8319"/>
                </a:cubicBezTo>
                <a:cubicBezTo>
                  <a:pt x="2423" y="9319"/>
                  <a:pt x="2418" y="12284"/>
                  <a:pt x="2152" y="11318"/>
                </a:cubicBezTo>
                <a:cubicBezTo>
                  <a:pt x="1558" y="9163"/>
                  <a:pt x="2280" y="6848"/>
                  <a:pt x="2387" y="4615"/>
                </a:cubicBezTo>
                <a:cubicBezTo>
                  <a:pt x="2456" y="3176"/>
                  <a:pt x="2658" y="-1116"/>
                  <a:pt x="2358" y="293"/>
                </a:cubicBezTo>
                <a:cubicBezTo>
                  <a:pt x="1821" y="2816"/>
                  <a:pt x="1779" y="5421"/>
                  <a:pt x="1623" y="7996"/>
                </a:cubicBezTo>
                <a:cubicBezTo>
                  <a:pt x="1524" y="9627"/>
                  <a:pt x="1170" y="12869"/>
                  <a:pt x="1447" y="11259"/>
                </a:cubicBezTo>
                <a:cubicBezTo>
                  <a:pt x="1847" y="8940"/>
                  <a:pt x="1919" y="6541"/>
                  <a:pt x="1652" y="4203"/>
                </a:cubicBezTo>
                <a:cubicBezTo>
                  <a:pt x="1546" y="3278"/>
                  <a:pt x="1548" y="561"/>
                  <a:pt x="1241" y="1440"/>
                </a:cubicBezTo>
                <a:cubicBezTo>
                  <a:pt x="515" y="3522"/>
                  <a:pt x="1236" y="5850"/>
                  <a:pt x="1270" y="8054"/>
                </a:cubicBezTo>
                <a:cubicBezTo>
                  <a:pt x="1290" y="9328"/>
                  <a:pt x="727" y="12999"/>
                  <a:pt x="1329" y="11876"/>
                </a:cubicBezTo>
                <a:cubicBezTo>
                  <a:pt x="2325" y="10017"/>
                  <a:pt x="2120" y="7720"/>
                  <a:pt x="2240" y="5614"/>
                </a:cubicBezTo>
                <a:cubicBezTo>
                  <a:pt x="2312" y="4362"/>
                  <a:pt x="2943" y="775"/>
                  <a:pt x="2299" y="1851"/>
                </a:cubicBezTo>
                <a:cubicBezTo>
                  <a:pt x="1110" y="3838"/>
                  <a:pt x="1946" y="6473"/>
                  <a:pt x="1946" y="8789"/>
                </a:cubicBezTo>
                <a:cubicBezTo>
                  <a:pt x="1946" y="8985"/>
                  <a:pt x="1896" y="13312"/>
                  <a:pt x="2064" y="13052"/>
                </a:cubicBezTo>
                <a:cubicBezTo>
                  <a:pt x="3899" y="10212"/>
                  <a:pt x="2748" y="6257"/>
                  <a:pt x="2270" y="2910"/>
                </a:cubicBezTo>
                <a:cubicBezTo>
                  <a:pt x="2204" y="2450"/>
                  <a:pt x="2534" y="1852"/>
                  <a:pt x="2093" y="1998"/>
                </a:cubicBezTo>
                <a:cubicBezTo>
                  <a:pt x="-124" y="2734"/>
                  <a:pt x="1779" y="6660"/>
                  <a:pt x="1711" y="8995"/>
                </a:cubicBezTo>
                <a:cubicBezTo>
                  <a:pt x="1692" y="9661"/>
                  <a:pt x="1524" y="11648"/>
                  <a:pt x="1652" y="10994"/>
                </a:cubicBezTo>
                <a:cubicBezTo>
                  <a:pt x="2124" y="8584"/>
                  <a:pt x="2208" y="6100"/>
                  <a:pt x="2152" y="3645"/>
                </a:cubicBezTo>
                <a:cubicBezTo>
                  <a:pt x="2135" y="2887"/>
                  <a:pt x="2557" y="932"/>
                  <a:pt x="1946" y="1381"/>
                </a:cubicBezTo>
                <a:cubicBezTo>
                  <a:pt x="-898" y="3470"/>
                  <a:pt x="1711" y="8435"/>
                  <a:pt x="1711" y="11964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7" name="Google Shape;347;p25"/>
          <p:cNvSpPr/>
          <p:nvPr/>
        </p:nvSpPr>
        <p:spPr>
          <a:xfrm>
            <a:off x="7849374" y="3332974"/>
            <a:ext cx="1098225" cy="114275"/>
          </a:xfrm>
          <a:custGeom>
            <a:rect b="b" l="l" r="r" t="t"/>
            <a:pathLst>
              <a:path extrusionOk="0" h="4571" w="43929">
                <a:moveTo>
                  <a:pt x="34187" y="2059"/>
                </a:moveTo>
                <a:cubicBezTo>
                  <a:pt x="36230" y="2100"/>
                  <a:pt x="42339" y="2626"/>
                  <a:pt x="40302" y="2471"/>
                </a:cubicBezTo>
                <a:cubicBezTo>
                  <a:pt x="38492" y="2334"/>
                  <a:pt x="36674" y="2305"/>
                  <a:pt x="34863" y="2177"/>
                </a:cubicBezTo>
                <a:cubicBezTo>
                  <a:pt x="33401" y="2074"/>
                  <a:pt x="41343" y="1779"/>
                  <a:pt x="39920" y="2030"/>
                </a:cubicBezTo>
                <a:cubicBezTo>
                  <a:pt x="38671" y="2251"/>
                  <a:pt x="34860" y="2383"/>
                  <a:pt x="36128" y="2353"/>
                </a:cubicBezTo>
                <a:cubicBezTo>
                  <a:pt x="38009" y="2309"/>
                  <a:pt x="43652" y="2295"/>
                  <a:pt x="41772" y="2353"/>
                </a:cubicBezTo>
                <a:cubicBezTo>
                  <a:pt x="38951" y="2440"/>
                  <a:pt x="36122" y="2644"/>
                  <a:pt x="33305" y="2471"/>
                </a:cubicBezTo>
                <a:cubicBezTo>
                  <a:pt x="31051" y="2332"/>
                  <a:pt x="42729" y="2045"/>
                  <a:pt x="40508" y="2324"/>
                </a:cubicBezTo>
                <a:cubicBezTo>
                  <a:pt x="38281" y="2604"/>
                  <a:pt x="34225" y="4582"/>
                  <a:pt x="33776" y="2383"/>
                </a:cubicBezTo>
                <a:cubicBezTo>
                  <a:pt x="33587" y="1457"/>
                  <a:pt x="35654" y="2157"/>
                  <a:pt x="36598" y="2118"/>
                </a:cubicBezTo>
                <a:cubicBezTo>
                  <a:pt x="38879" y="2024"/>
                  <a:pt x="45731" y="1996"/>
                  <a:pt x="43448" y="2059"/>
                </a:cubicBezTo>
                <a:cubicBezTo>
                  <a:pt x="40107" y="2151"/>
                  <a:pt x="36765" y="2206"/>
                  <a:pt x="33423" y="2206"/>
                </a:cubicBezTo>
                <a:cubicBezTo>
                  <a:pt x="33405" y="2206"/>
                  <a:pt x="35133" y="2065"/>
                  <a:pt x="35775" y="2030"/>
                </a:cubicBezTo>
                <a:cubicBezTo>
                  <a:pt x="37282" y="1947"/>
                  <a:pt x="38822" y="2209"/>
                  <a:pt x="40302" y="1912"/>
                </a:cubicBezTo>
                <a:cubicBezTo>
                  <a:pt x="42092" y="1553"/>
                  <a:pt x="29792" y="1133"/>
                  <a:pt x="31042" y="1971"/>
                </a:cubicBezTo>
                <a:cubicBezTo>
                  <a:pt x="33744" y="3783"/>
                  <a:pt x="37574" y="2317"/>
                  <a:pt x="40802" y="1912"/>
                </a:cubicBezTo>
                <a:cubicBezTo>
                  <a:pt x="41405" y="1836"/>
                  <a:pt x="39587" y="1901"/>
                  <a:pt x="38979" y="1912"/>
                </a:cubicBezTo>
                <a:cubicBezTo>
                  <a:pt x="36735" y="1953"/>
                  <a:pt x="34491" y="1992"/>
                  <a:pt x="32247" y="2030"/>
                </a:cubicBezTo>
                <a:cubicBezTo>
                  <a:pt x="30953" y="2052"/>
                  <a:pt x="28366" y="2089"/>
                  <a:pt x="29660" y="2089"/>
                </a:cubicBezTo>
                <a:cubicBezTo>
                  <a:pt x="31806" y="2089"/>
                  <a:pt x="33952" y="2030"/>
                  <a:pt x="36098" y="2030"/>
                </a:cubicBezTo>
                <a:cubicBezTo>
                  <a:pt x="37294" y="2030"/>
                  <a:pt x="40877" y="1997"/>
                  <a:pt x="39685" y="2089"/>
                </a:cubicBezTo>
                <a:cubicBezTo>
                  <a:pt x="35347" y="2424"/>
                  <a:pt x="30980" y="2298"/>
                  <a:pt x="26632" y="2148"/>
                </a:cubicBezTo>
                <a:cubicBezTo>
                  <a:pt x="25574" y="2112"/>
                  <a:pt x="28748" y="2039"/>
                  <a:pt x="29807" y="2059"/>
                </a:cubicBezTo>
                <a:cubicBezTo>
                  <a:pt x="32248" y="2106"/>
                  <a:pt x="34861" y="1386"/>
                  <a:pt x="37127" y="2295"/>
                </a:cubicBezTo>
                <a:cubicBezTo>
                  <a:pt x="38055" y="2667"/>
                  <a:pt x="35128" y="2295"/>
                  <a:pt x="34128" y="2295"/>
                </a:cubicBezTo>
                <a:cubicBezTo>
                  <a:pt x="31757" y="2295"/>
                  <a:pt x="29384" y="2304"/>
                  <a:pt x="27014" y="2236"/>
                </a:cubicBezTo>
                <a:cubicBezTo>
                  <a:pt x="26269" y="2215"/>
                  <a:pt x="24036" y="2211"/>
                  <a:pt x="24780" y="2177"/>
                </a:cubicBezTo>
                <a:cubicBezTo>
                  <a:pt x="27218" y="2067"/>
                  <a:pt x="29660" y="2074"/>
                  <a:pt x="32100" y="2118"/>
                </a:cubicBezTo>
                <a:cubicBezTo>
                  <a:pt x="33434" y="2142"/>
                  <a:pt x="37426" y="2168"/>
                  <a:pt x="36098" y="2295"/>
                </a:cubicBezTo>
                <a:cubicBezTo>
                  <a:pt x="31913" y="2697"/>
                  <a:pt x="27026" y="4357"/>
                  <a:pt x="23486" y="2089"/>
                </a:cubicBezTo>
                <a:cubicBezTo>
                  <a:pt x="22762" y="1625"/>
                  <a:pt x="35358" y="1533"/>
                  <a:pt x="34422" y="2001"/>
                </a:cubicBezTo>
                <a:cubicBezTo>
                  <a:pt x="32056" y="3184"/>
                  <a:pt x="29130" y="1989"/>
                  <a:pt x="26485" y="1942"/>
                </a:cubicBezTo>
                <a:cubicBezTo>
                  <a:pt x="25043" y="1917"/>
                  <a:pt x="20858" y="2378"/>
                  <a:pt x="22163" y="1765"/>
                </a:cubicBezTo>
                <a:cubicBezTo>
                  <a:pt x="26049" y="-61"/>
                  <a:pt x="30779" y="1591"/>
                  <a:pt x="35040" y="2118"/>
                </a:cubicBezTo>
                <a:cubicBezTo>
                  <a:pt x="35960" y="2232"/>
                  <a:pt x="34115" y="2190"/>
                  <a:pt x="33188" y="2206"/>
                </a:cubicBezTo>
                <a:cubicBezTo>
                  <a:pt x="29736" y="2265"/>
                  <a:pt x="26287" y="1990"/>
                  <a:pt x="22840" y="1795"/>
                </a:cubicBezTo>
                <a:cubicBezTo>
                  <a:pt x="19210" y="1590"/>
                  <a:pt x="34255" y="-1804"/>
                  <a:pt x="33746" y="1795"/>
                </a:cubicBezTo>
                <a:cubicBezTo>
                  <a:pt x="33510" y="3464"/>
                  <a:pt x="30376" y="1926"/>
                  <a:pt x="28690" y="1912"/>
                </a:cubicBezTo>
                <a:cubicBezTo>
                  <a:pt x="25622" y="1886"/>
                  <a:pt x="16430" y="1928"/>
                  <a:pt x="19488" y="1677"/>
                </a:cubicBezTo>
                <a:cubicBezTo>
                  <a:pt x="23797" y="1323"/>
                  <a:pt x="31400" y="-2134"/>
                  <a:pt x="32453" y="2059"/>
                </a:cubicBezTo>
                <a:cubicBezTo>
                  <a:pt x="32699" y="3039"/>
                  <a:pt x="31463" y="2294"/>
                  <a:pt x="30454" y="2353"/>
                </a:cubicBezTo>
                <a:cubicBezTo>
                  <a:pt x="27314" y="2538"/>
                  <a:pt x="24077" y="3081"/>
                  <a:pt x="21017" y="2353"/>
                </a:cubicBezTo>
                <a:cubicBezTo>
                  <a:pt x="19084" y="1893"/>
                  <a:pt x="33197" y="1819"/>
                  <a:pt x="31835" y="2500"/>
                </a:cubicBezTo>
                <a:cubicBezTo>
                  <a:pt x="29521" y="3657"/>
                  <a:pt x="26657" y="2703"/>
                  <a:pt x="24074" y="2559"/>
                </a:cubicBezTo>
                <a:cubicBezTo>
                  <a:pt x="22168" y="2453"/>
                  <a:pt x="19121" y="3786"/>
                  <a:pt x="18371" y="2030"/>
                </a:cubicBezTo>
                <a:cubicBezTo>
                  <a:pt x="18082" y="1353"/>
                  <a:pt x="19839" y="1894"/>
                  <a:pt x="20576" y="1883"/>
                </a:cubicBezTo>
                <a:cubicBezTo>
                  <a:pt x="23969" y="1833"/>
                  <a:pt x="27460" y="1455"/>
                  <a:pt x="30748" y="2295"/>
                </a:cubicBezTo>
                <a:cubicBezTo>
                  <a:pt x="31956" y="2603"/>
                  <a:pt x="28260" y="2512"/>
                  <a:pt x="27014" y="2500"/>
                </a:cubicBezTo>
                <a:cubicBezTo>
                  <a:pt x="23392" y="2466"/>
                  <a:pt x="18519" y="4608"/>
                  <a:pt x="16166" y="1854"/>
                </a:cubicBezTo>
                <a:cubicBezTo>
                  <a:pt x="15427" y="989"/>
                  <a:pt x="18438" y="1724"/>
                  <a:pt x="19576" y="1707"/>
                </a:cubicBezTo>
                <a:cubicBezTo>
                  <a:pt x="22473" y="1663"/>
                  <a:pt x="25944" y="510"/>
                  <a:pt x="28249" y="2265"/>
                </a:cubicBezTo>
                <a:cubicBezTo>
                  <a:pt x="29015" y="2849"/>
                  <a:pt x="15456" y="2650"/>
                  <a:pt x="16107" y="2236"/>
                </a:cubicBezTo>
                <a:cubicBezTo>
                  <a:pt x="18927" y="443"/>
                  <a:pt x="22813" y="1877"/>
                  <a:pt x="26132" y="2265"/>
                </a:cubicBezTo>
                <a:cubicBezTo>
                  <a:pt x="28859" y="2584"/>
                  <a:pt x="13592" y="3015"/>
                  <a:pt x="16137" y="2236"/>
                </a:cubicBezTo>
                <a:cubicBezTo>
                  <a:pt x="18649" y="1467"/>
                  <a:pt x="21390" y="1967"/>
                  <a:pt x="24016" y="2030"/>
                </a:cubicBezTo>
                <a:cubicBezTo>
                  <a:pt x="25390" y="2063"/>
                  <a:pt x="28565" y="962"/>
                  <a:pt x="28131" y="2265"/>
                </a:cubicBezTo>
                <a:cubicBezTo>
                  <a:pt x="26956" y="5789"/>
                  <a:pt x="20695" y="2596"/>
                  <a:pt x="16989" y="2353"/>
                </a:cubicBezTo>
                <a:cubicBezTo>
                  <a:pt x="16192" y="2301"/>
                  <a:pt x="14782" y="2680"/>
                  <a:pt x="15402" y="2177"/>
                </a:cubicBezTo>
                <a:cubicBezTo>
                  <a:pt x="17792" y="239"/>
                  <a:pt x="21557" y="1925"/>
                  <a:pt x="24633" y="2030"/>
                </a:cubicBezTo>
                <a:cubicBezTo>
                  <a:pt x="25350" y="2055"/>
                  <a:pt x="27494" y="2123"/>
                  <a:pt x="26779" y="2177"/>
                </a:cubicBezTo>
                <a:cubicBezTo>
                  <a:pt x="22114" y="2529"/>
                  <a:pt x="16977" y="3636"/>
                  <a:pt x="12756" y="1619"/>
                </a:cubicBezTo>
                <a:cubicBezTo>
                  <a:pt x="11270" y="909"/>
                  <a:pt x="26358" y="1291"/>
                  <a:pt x="24339" y="1530"/>
                </a:cubicBezTo>
                <a:cubicBezTo>
                  <a:pt x="21546" y="1861"/>
                  <a:pt x="18712" y="1763"/>
                  <a:pt x="15902" y="1648"/>
                </a:cubicBezTo>
                <a:cubicBezTo>
                  <a:pt x="15079" y="1614"/>
                  <a:pt x="13548" y="2012"/>
                  <a:pt x="14255" y="1589"/>
                </a:cubicBezTo>
                <a:cubicBezTo>
                  <a:pt x="16694" y="129"/>
                  <a:pt x="19951" y="1495"/>
                  <a:pt x="22781" y="1765"/>
                </a:cubicBezTo>
                <a:cubicBezTo>
                  <a:pt x="24545" y="1933"/>
                  <a:pt x="27613" y="810"/>
                  <a:pt x="28043" y="2530"/>
                </a:cubicBezTo>
                <a:cubicBezTo>
                  <a:pt x="28457" y="4185"/>
                  <a:pt x="24633" y="2771"/>
                  <a:pt x="22928" y="2706"/>
                </a:cubicBezTo>
                <a:cubicBezTo>
                  <a:pt x="20652" y="2619"/>
                  <a:pt x="15088" y="4332"/>
                  <a:pt x="16107" y="2295"/>
                </a:cubicBezTo>
                <a:cubicBezTo>
                  <a:pt x="17286" y="-64"/>
                  <a:pt x="21381" y="2009"/>
                  <a:pt x="24016" y="2118"/>
                </a:cubicBezTo>
                <a:cubicBezTo>
                  <a:pt x="25251" y="2169"/>
                  <a:pt x="28861" y="1820"/>
                  <a:pt x="27720" y="2295"/>
                </a:cubicBezTo>
                <a:cubicBezTo>
                  <a:pt x="23947" y="3866"/>
                  <a:pt x="17687" y="5545"/>
                  <a:pt x="15461" y="2118"/>
                </a:cubicBezTo>
                <a:cubicBezTo>
                  <a:pt x="14861" y="1194"/>
                  <a:pt x="16538" y="1853"/>
                  <a:pt x="17636" y="1765"/>
                </a:cubicBezTo>
                <a:cubicBezTo>
                  <a:pt x="19648" y="1603"/>
                  <a:pt x="21679" y="1669"/>
                  <a:pt x="23692" y="1824"/>
                </a:cubicBezTo>
                <a:cubicBezTo>
                  <a:pt x="25757" y="1983"/>
                  <a:pt x="30670" y="621"/>
                  <a:pt x="29866" y="2530"/>
                </a:cubicBezTo>
                <a:cubicBezTo>
                  <a:pt x="29203" y="4105"/>
                  <a:pt x="26458" y="2883"/>
                  <a:pt x="24750" y="2853"/>
                </a:cubicBezTo>
                <a:cubicBezTo>
                  <a:pt x="22788" y="2818"/>
                  <a:pt x="18286" y="4432"/>
                  <a:pt x="18871" y="2559"/>
                </a:cubicBezTo>
                <a:cubicBezTo>
                  <a:pt x="19884" y="-687"/>
                  <a:pt x="25677" y="2243"/>
                  <a:pt x="29072" y="2442"/>
                </a:cubicBezTo>
                <a:cubicBezTo>
                  <a:pt x="30722" y="2538"/>
                  <a:pt x="35657" y="2731"/>
                  <a:pt x="34011" y="2883"/>
                </a:cubicBezTo>
                <a:cubicBezTo>
                  <a:pt x="29950" y="3257"/>
                  <a:pt x="21472" y="6655"/>
                  <a:pt x="21781" y="2589"/>
                </a:cubicBezTo>
                <a:cubicBezTo>
                  <a:pt x="21995" y="-230"/>
                  <a:pt x="27423" y="1978"/>
                  <a:pt x="30248" y="2089"/>
                </a:cubicBezTo>
                <a:cubicBezTo>
                  <a:pt x="31368" y="2133"/>
                  <a:pt x="34698" y="2159"/>
                  <a:pt x="33599" y="2383"/>
                </a:cubicBezTo>
                <a:cubicBezTo>
                  <a:pt x="29912" y="3133"/>
                  <a:pt x="18918" y="4012"/>
                  <a:pt x="22310" y="2383"/>
                </a:cubicBezTo>
                <a:cubicBezTo>
                  <a:pt x="25721" y="745"/>
                  <a:pt x="29892" y="1724"/>
                  <a:pt x="33658" y="2089"/>
                </a:cubicBezTo>
                <a:cubicBezTo>
                  <a:pt x="34353" y="2156"/>
                  <a:pt x="32972" y="2236"/>
                  <a:pt x="32276" y="2295"/>
                </a:cubicBezTo>
                <a:cubicBezTo>
                  <a:pt x="29755" y="2510"/>
                  <a:pt x="27161" y="3139"/>
                  <a:pt x="24692" y="2589"/>
                </a:cubicBezTo>
                <a:cubicBezTo>
                  <a:pt x="22244" y="2044"/>
                  <a:pt x="38553" y="1619"/>
                  <a:pt x="35892" y="2236"/>
                </a:cubicBezTo>
                <a:cubicBezTo>
                  <a:pt x="31853" y="3173"/>
                  <a:pt x="27573" y="3028"/>
                  <a:pt x="23457" y="2530"/>
                </a:cubicBezTo>
                <a:cubicBezTo>
                  <a:pt x="22512" y="2416"/>
                  <a:pt x="24388" y="2300"/>
                  <a:pt x="25338" y="2236"/>
                </a:cubicBezTo>
                <a:cubicBezTo>
                  <a:pt x="28701" y="2009"/>
                  <a:pt x="32085" y="1991"/>
                  <a:pt x="35451" y="2177"/>
                </a:cubicBezTo>
                <a:cubicBezTo>
                  <a:pt x="38664" y="2354"/>
                  <a:pt x="26593" y="5798"/>
                  <a:pt x="25809" y="2677"/>
                </a:cubicBezTo>
                <a:cubicBezTo>
                  <a:pt x="25614" y="1899"/>
                  <a:pt x="26595" y="2491"/>
                  <a:pt x="27396" y="2442"/>
                </a:cubicBezTo>
                <a:cubicBezTo>
                  <a:pt x="30780" y="2235"/>
                  <a:pt x="34177" y="2356"/>
                  <a:pt x="37568" y="2383"/>
                </a:cubicBezTo>
                <a:cubicBezTo>
                  <a:pt x="38317" y="2389"/>
                  <a:pt x="39813" y="2310"/>
                  <a:pt x="39067" y="2383"/>
                </a:cubicBezTo>
                <a:cubicBezTo>
                  <a:pt x="33761" y="2904"/>
                  <a:pt x="28290" y="3197"/>
                  <a:pt x="23075" y="2089"/>
                </a:cubicBezTo>
                <a:cubicBezTo>
                  <a:pt x="21489" y="1752"/>
                  <a:pt x="26304" y="1736"/>
                  <a:pt x="27925" y="1736"/>
                </a:cubicBezTo>
                <a:cubicBezTo>
                  <a:pt x="30787" y="1736"/>
                  <a:pt x="33651" y="1775"/>
                  <a:pt x="36510" y="1912"/>
                </a:cubicBezTo>
                <a:cubicBezTo>
                  <a:pt x="37495" y="1959"/>
                  <a:pt x="39367" y="1601"/>
                  <a:pt x="38479" y="2030"/>
                </a:cubicBezTo>
                <a:cubicBezTo>
                  <a:pt x="33909" y="4240"/>
                  <a:pt x="27924" y="3865"/>
                  <a:pt x="23251" y="1883"/>
                </a:cubicBezTo>
                <a:cubicBezTo>
                  <a:pt x="22147" y="1415"/>
                  <a:pt x="25639" y="1619"/>
                  <a:pt x="26838" y="1619"/>
                </a:cubicBezTo>
                <a:cubicBezTo>
                  <a:pt x="30082" y="1619"/>
                  <a:pt x="33487" y="1284"/>
                  <a:pt x="36539" y="2383"/>
                </a:cubicBezTo>
                <a:cubicBezTo>
                  <a:pt x="37505" y="2731"/>
                  <a:pt x="35538" y="2695"/>
                  <a:pt x="34511" y="2706"/>
                </a:cubicBezTo>
                <a:cubicBezTo>
                  <a:pt x="31481" y="2739"/>
                  <a:pt x="31480" y="2641"/>
                  <a:pt x="28455" y="2471"/>
                </a:cubicBezTo>
                <a:cubicBezTo>
                  <a:pt x="24135" y="2228"/>
                  <a:pt x="18986" y="3492"/>
                  <a:pt x="15578" y="825"/>
                </a:cubicBezTo>
                <a:cubicBezTo>
                  <a:pt x="14565" y="32"/>
                  <a:pt x="27001" y="1364"/>
                  <a:pt x="25662" y="1472"/>
                </a:cubicBezTo>
                <a:cubicBezTo>
                  <a:pt x="20418" y="1895"/>
                  <a:pt x="15017" y="1829"/>
                  <a:pt x="9904" y="590"/>
                </a:cubicBezTo>
                <a:cubicBezTo>
                  <a:pt x="8281" y="197"/>
                  <a:pt x="13251" y="688"/>
                  <a:pt x="14902" y="942"/>
                </a:cubicBezTo>
                <a:cubicBezTo>
                  <a:pt x="17377" y="1323"/>
                  <a:pt x="20076" y="1261"/>
                  <a:pt x="22252" y="2500"/>
                </a:cubicBezTo>
                <a:cubicBezTo>
                  <a:pt x="24168" y="3591"/>
                  <a:pt x="17840" y="2535"/>
                  <a:pt x="15637" y="2442"/>
                </a:cubicBezTo>
                <a:cubicBezTo>
                  <a:pt x="13827" y="2366"/>
                  <a:pt x="12035" y="3094"/>
                  <a:pt x="10228" y="2971"/>
                </a:cubicBezTo>
                <a:cubicBezTo>
                  <a:pt x="8693" y="2867"/>
                  <a:pt x="6268" y="3848"/>
                  <a:pt x="5642" y="2442"/>
                </a:cubicBezTo>
                <a:cubicBezTo>
                  <a:pt x="4493" y="-139"/>
                  <a:pt x="11998" y="974"/>
                  <a:pt x="14108" y="2853"/>
                </a:cubicBezTo>
                <a:cubicBezTo>
                  <a:pt x="16335" y="4836"/>
                  <a:pt x="5719" y="5431"/>
                  <a:pt x="5171" y="2500"/>
                </a:cubicBezTo>
                <a:cubicBezTo>
                  <a:pt x="4770" y="352"/>
                  <a:pt x="9552" y="2344"/>
                  <a:pt x="11727" y="2559"/>
                </a:cubicBezTo>
                <a:cubicBezTo>
                  <a:pt x="12654" y="2650"/>
                  <a:pt x="15409" y="2814"/>
                  <a:pt x="14491" y="2971"/>
                </a:cubicBezTo>
                <a:cubicBezTo>
                  <a:pt x="10701" y="3618"/>
                  <a:pt x="6524" y="3559"/>
                  <a:pt x="2996" y="2030"/>
                </a:cubicBezTo>
                <a:cubicBezTo>
                  <a:pt x="1711" y="1473"/>
                  <a:pt x="14859" y="2635"/>
                  <a:pt x="13991" y="3088"/>
                </a:cubicBezTo>
                <a:cubicBezTo>
                  <a:pt x="11038" y="4630"/>
                  <a:pt x="6489" y="4567"/>
                  <a:pt x="4025" y="2324"/>
                </a:cubicBezTo>
                <a:cubicBezTo>
                  <a:pt x="1194" y="-253"/>
                  <a:pt x="18200" y="268"/>
                  <a:pt x="15490" y="2971"/>
                </a:cubicBezTo>
                <a:cubicBezTo>
                  <a:pt x="13924" y="4532"/>
                  <a:pt x="6668" y="2603"/>
                  <a:pt x="8875" y="2471"/>
                </a:cubicBezTo>
                <a:cubicBezTo>
                  <a:pt x="11491" y="2314"/>
                  <a:pt x="19185" y="2008"/>
                  <a:pt x="16725" y="2912"/>
                </a:cubicBezTo>
                <a:cubicBezTo>
                  <a:pt x="14138" y="3862"/>
                  <a:pt x="11189" y="2970"/>
                  <a:pt x="8464" y="2559"/>
                </a:cubicBezTo>
                <a:cubicBezTo>
                  <a:pt x="7489" y="2412"/>
                  <a:pt x="5680" y="2716"/>
                  <a:pt x="6524" y="2206"/>
                </a:cubicBezTo>
                <a:cubicBezTo>
                  <a:pt x="7995" y="1317"/>
                  <a:pt x="9953" y="1745"/>
                  <a:pt x="11668" y="1854"/>
                </a:cubicBezTo>
                <a:cubicBezTo>
                  <a:pt x="12516" y="1908"/>
                  <a:pt x="15015" y="1948"/>
                  <a:pt x="14197" y="2177"/>
                </a:cubicBezTo>
                <a:cubicBezTo>
                  <a:pt x="11725" y="2870"/>
                  <a:pt x="8977" y="2859"/>
                  <a:pt x="6494" y="2206"/>
                </a:cubicBezTo>
                <a:cubicBezTo>
                  <a:pt x="3632" y="1453"/>
                  <a:pt x="15343" y="-19"/>
                  <a:pt x="15343" y="2941"/>
                </a:cubicBezTo>
                <a:cubicBezTo>
                  <a:pt x="15343" y="5803"/>
                  <a:pt x="9516" y="3561"/>
                  <a:pt x="6759" y="2794"/>
                </a:cubicBezTo>
                <a:cubicBezTo>
                  <a:pt x="5542" y="2455"/>
                  <a:pt x="17080" y="2592"/>
                  <a:pt x="15990" y="3118"/>
                </a:cubicBezTo>
                <a:cubicBezTo>
                  <a:pt x="13570" y="4285"/>
                  <a:pt x="8498" y="5451"/>
                  <a:pt x="7935" y="2824"/>
                </a:cubicBezTo>
                <a:cubicBezTo>
                  <a:pt x="7424" y="437"/>
                  <a:pt x="14346" y="382"/>
                  <a:pt x="15255" y="2647"/>
                </a:cubicBezTo>
                <a:cubicBezTo>
                  <a:pt x="16292" y="5231"/>
                  <a:pt x="4449" y="3751"/>
                  <a:pt x="6906" y="2442"/>
                </a:cubicBezTo>
                <a:cubicBezTo>
                  <a:pt x="9492" y="1064"/>
                  <a:pt x="13304" y="750"/>
                  <a:pt x="15696" y="2442"/>
                </a:cubicBezTo>
                <a:cubicBezTo>
                  <a:pt x="18428" y="4375"/>
                  <a:pt x="8164" y="4145"/>
                  <a:pt x="5671" y="1912"/>
                </a:cubicBezTo>
                <a:cubicBezTo>
                  <a:pt x="4864" y="1189"/>
                  <a:pt x="6735" y="1673"/>
                  <a:pt x="7817" y="1619"/>
                </a:cubicBezTo>
                <a:cubicBezTo>
                  <a:pt x="10470" y="1486"/>
                  <a:pt x="13431" y="1037"/>
                  <a:pt x="15755" y="2324"/>
                </a:cubicBezTo>
                <a:cubicBezTo>
                  <a:pt x="17933" y="3530"/>
                  <a:pt x="9917" y="4147"/>
                  <a:pt x="8287" y="2265"/>
                </a:cubicBezTo>
                <a:cubicBezTo>
                  <a:pt x="6555" y="265"/>
                  <a:pt x="15385" y="-214"/>
                  <a:pt x="16225" y="2295"/>
                </a:cubicBezTo>
                <a:cubicBezTo>
                  <a:pt x="17131" y="5002"/>
                  <a:pt x="5117" y="3218"/>
                  <a:pt x="7670" y="1942"/>
                </a:cubicBezTo>
                <a:cubicBezTo>
                  <a:pt x="10521" y="516"/>
                  <a:pt x="15207" y="-143"/>
                  <a:pt x="17225" y="2324"/>
                </a:cubicBezTo>
                <a:cubicBezTo>
                  <a:pt x="19136" y="4661"/>
                  <a:pt x="7045" y="4920"/>
                  <a:pt x="8170" y="2118"/>
                </a:cubicBezTo>
                <a:cubicBezTo>
                  <a:pt x="9108" y="-219"/>
                  <a:pt x="13398" y="1066"/>
                  <a:pt x="15725" y="2030"/>
                </a:cubicBezTo>
                <a:cubicBezTo>
                  <a:pt x="16842" y="2493"/>
                  <a:pt x="5822" y="2100"/>
                  <a:pt x="6935" y="1736"/>
                </a:cubicBezTo>
                <a:cubicBezTo>
                  <a:pt x="9292" y="965"/>
                  <a:pt x="11922" y="1476"/>
                  <a:pt x="14373" y="1854"/>
                </a:cubicBezTo>
                <a:cubicBezTo>
                  <a:pt x="16545" y="2189"/>
                  <a:pt x="5646" y="2669"/>
                  <a:pt x="7788" y="2177"/>
                </a:cubicBezTo>
                <a:cubicBezTo>
                  <a:pt x="10023" y="1664"/>
                  <a:pt x="14667" y="-28"/>
                  <a:pt x="14667" y="2265"/>
                </a:cubicBezTo>
                <a:cubicBezTo>
                  <a:pt x="14667" y="4382"/>
                  <a:pt x="10361" y="2935"/>
                  <a:pt x="8317" y="2383"/>
                </a:cubicBezTo>
                <a:cubicBezTo>
                  <a:pt x="7393" y="2134"/>
                  <a:pt x="10212" y="2037"/>
                  <a:pt x="11169" y="2059"/>
                </a:cubicBezTo>
                <a:cubicBezTo>
                  <a:pt x="13164" y="2105"/>
                  <a:pt x="16564" y="647"/>
                  <a:pt x="17136" y="2559"/>
                </a:cubicBezTo>
                <a:cubicBezTo>
                  <a:pt x="17718" y="4504"/>
                  <a:pt x="12894" y="3707"/>
                  <a:pt x="11051" y="2853"/>
                </a:cubicBezTo>
                <a:cubicBezTo>
                  <a:pt x="10071" y="2399"/>
                  <a:pt x="13205" y="2661"/>
                  <a:pt x="14285" y="2647"/>
                </a:cubicBezTo>
                <a:cubicBezTo>
                  <a:pt x="15608" y="2630"/>
                  <a:pt x="17835" y="1451"/>
                  <a:pt x="18253" y="2706"/>
                </a:cubicBezTo>
                <a:cubicBezTo>
                  <a:pt x="19104" y="5259"/>
                  <a:pt x="7898" y="3574"/>
                  <a:pt x="10198" y="2177"/>
                </a:cubicBezTo>
                <a:cubicBezTo>
                  <a:pt x="11382" y="1458"/>
                  <a:pt x="12959" y="1896"/>
                  <a:pt x="14344" y="1912"/>
                </a:cubicBezTo>
                <a:cubicBezTo>
                  <a:pt x="15807" y="1928"/>
                  <a:pt x="18565" y="723"/>
                  <a:pt x="18724" y="2177"/>
                </a:cubicBezTo>
                <a:cubicBezTo>
                  <a:pt x="18953" y="4272"/>
                  <a:pt x="11890" y="4397"/>
                  <a:pt x="12403" y="2353"/>
                </a:cubicBezTo>
                <a:cubicBezTo>
                  <a:pt x="12904" y="356"/>
                  <a:pt x="19344" y="207"/>
                  <a:pt x="18577" y="2118"/>
                </a:cubicBezTo>
                <a:cubicBezTo>
                  <a:pt x="17756" y="4165"/>
                  <a:pt x="9781" y="2529"/>
                  <a:pt x="11962" y="2206"/>
                </a:cubicBezTo>
                <a:cubicBezTo>
                  <a:pt x="14133" y="1885"/>
                  <a:pt x="16359" y="2026"/>
                  <a:pt x="18547" y="2206"/>
                </a:cubicBezTo>
                <a:cubicBezTo>
                  <a:pt x="19822" y="2311"/>
                  <a:pt x="23434" y="1849"/>
                  <a:pt x="22369" y="2559"/>
                </a:cubicBezTo>
                <a:cubicBezTo>
                  <a:pt x="20567" y="3760"/>
                  <a:pt x="18032" y="2782"/>
                  <a:pt x="15872" y="2618"/>
                </a:cubicBezTo>
                <a:cubicBezTo>
                  <a:pt x="15036" y="2555"/>
                  <a:pt x="12586" y="2613"/>
                  <a:pt x="13373" y="2324"/>
                </a:cubicBezTo>
                <a:cubicBezTo>
                  <a:pt x="15214" y="1648"/>
                  <a:pt x="18783" y="596"/>
                  <a:pt x="19253" y="2500"/>
                </a:cubicBezTo>
                <a:cubicBezTo>
                  <a:pt x="19631" y="4032"/>
                  <a:pt x="25547" y="2178"/>
                  <a:pt x="23986" y="2412"/>
                </a:cubicBezTo>
                <a:cubicBezTo>
                  <a:pt x="21495" y="2785"/>
                  <a:pt x="18798" y="3125"/>
                  <a:pt x="16431" y="2265"/>
                </a:cubicBezTo>
                <a:cubicBezTo>
                  <a:pt x="15076" y="1773"/>
                  <a:pt x="25863" y="1729"/>
                  <a:pt x="24016" y="2030"/>
                </a:cubicBezTo>
                <a:cubicBezTo>
                  <a:pt x="21800" y="2391"/>
                  <a:pt x="16041" y="4106"/>
                  <a:pt x="17283" y="2236"/>
                </a:cubicBezTo>
                <a:cubicBezTo>
                  <a:pt x="18542" y="341"/>
                  <a:pt x="26327" y="1484"/>
                  <a:pt x="24104" y="1971"/>
                </a:cubicBezTo>
                <a:cubicBezTo>
                  <a:pt x="18087" y="3290"/>
                  <a:pt x="11766" y="519"/>
                  <a:pt x="5642" y="1178"/>
                </a:cubicBezTo>
                <a:cubicBezTo>
                  <a:pt x="5245" y="1221"/>
                  <a:pt x="4489" y="1091"/>
                  <a:pt x="4848" y="1266"/>
                </a:cubicBezTo>
                <a:cubicBezTo>
                  <a:pt x="6581" y="2110"/>
                  <a:pt x="8980" y="1333"/>
                  <a:pt x="10492" y="2530"/>
                </a:cubicBezTo>
                <a:cubicBezTo>
                  <a:pt x="12600" y="4199"/>
                  <a:pt x="2496" y="4161"/>
                  <a:pt x="2496" y="1472"/>
                </a:cubicBezTo>
                <a:cubicBezTo>
                  <a:pt x="2496" y="-92"/>
                  <a:pt x="5646" y="1530"/>
                  <a:pt x="7170" y="1883"/>
                </a:cubicBezTo>
                <a:cubicBezTo>
                  <a:pt x="8698" y="2237"/>
                  <a:pt x="3991" y="2079"/>
                  <a:pt x="2467" y="1707"/>
                </a:cubicBezTo>
                <a:cubicBezTo>
                  <a:pt x="2150" y="1630"/>
                  <a:pt x="6679" y="1978"/>
                  <a:pt x="6582" y="2030"/>
                </a:cubicBezTo>
                <a:cubicBezTo>
                  <a:pt x="4847" y="2963"/>
                  <a:pt x="2587" y="2523"/>
                  <a:pt x="673" y="2059"/>
                </a:cubicBezTo>
                <a:cubicBezTo>
                  <a:pt x="-223" y="1842"/>
                  <a:pt x="2517" y="2119"/>
                  <a:pt x="3437" y="2177"/>
                </a:cubicBezTo>
                <a:cubicBezTo>
                  <a:pt x="4454" y="2241"/>
                  <a:pt x="272" y="3220"/>
                  <a:pt x="379" y="2206"/>
                </a:cubicBezTo>
                <a:cubicBezTo>
                  <a:pt x="525" y="821"/>
                  <a:pt x="5800" y="1760"/>
                  <a:pt x="4554" y="2383"/>
                </a:cubicBezTo>
                <a:cubicBezTo>
                  <a:pt x="3290" y="3015"/>
                  <a:pt x="952" y="3413"/>
                  <a:pt x="321" y="2148"/>
                </a:cubicBezTo>
                <a:cubicBezTo>
                  <a:pt x="-449" y="604"/>
                  <a:pt x="5334" y="986"/>
                  <a:pt x="5465" y="2706"/>
                </a:cubicBezTo>
                <a:cubicBezTo>
                  <a:pt x="5598" y="4461"/>
                  <a:pt x="-1224" y="3295"/>
                  <a:pt x="203" y="2265"/>
                </a:cubicBezTo>
                <a:cubicBezTo>
                  <a:pt x="783" y="1846"/>
                  <a:pt x="901" y="2086"/>
                  <a:pt x="1614" y="2030"/>
                </a:cubicBezTo>
                <a:cubicBezTo>
                  <a:pt x="3322" y="1895"/>
                  <a:pt x="8373" y="2047"/>
                  <a:pt x="6729" y="2530"/>
                </a:cubicBezTo>
                <a:cubicBezTo>
                  <a:pt x="5053" y="3023"/>
                  <a:pt x="202" y="3379"/>
                  <a:pt x="1497" y="2206"/>
                </a:cubicBezTo>
                <a:cubicBezTo>
                  <a:pt x="3076" y="775"/>
                  <a:pt x="9663" y="1457"/>
                  <a:pt x="7876" y="2618"/>
                </a:cubicBezTo>
                <a:cubicBezTo>
                  <a:pt x="7012" y="3179"/>
                  <a:pt x="5807" y="2653"/>
                  <a:pt x="4789" y="250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8" name="Google Shape;348;p25"/>
          <p:cNvSpPr/>
          <p:nvPr/>
        </p:nvSpPr>
        <p:spPr>
          <a:xfrm>
            <a:off x="7703500" y="3363774"/>
            <a:ext cx="313550" cy="33051"/>
          </a:xfrm>
          <a:custGeom>
            <a:rect b="b" l="l" r="r" t="t"/>
            <a:pathLst>
              <a:path extrusionOk="0" h="1036" w="12542">
                <a:moveTo>
                  <a:pt x="12543" y="751"/>
                </a:moveTo>
                <a:cubicBezTo>
                  <a:pt x="10654" y="751"/>
                  <a:pt x="8688" y="1260"/>
                  <a:pt x="6875" y="727"/>
                </a:cubicBezTo>
                <a:cubicBezTo>
                  <a:pt x="6201" y="529"/>
                  <a:pt x="6171" y="830"/>
                  <a:pt x="5470" y="775"/>
                </a:cubicBezTo>
                <a:cubicBezTo>
                  <a:pt x="5232" y="756"/>
                  <a:pt x="4556" y="951"/>
                  <a:pt x="4756" y="822"/>
                </a:cubicBezTo>
                <a:cubicBezTo>
                  <a:pt x="5857" y="111"/>
                  <a:pt x="-938" y="1422"/>
                  <a:pt x="113" y="656"/>
                </a:cubicBezTo>
                <a:cubicBezTo>
                  <a:pt x="2236" y="-892"/>
                  <a:pt x="5381" y="826"/>
                  <a:pt x="7995" y="560"/>
                </a:cubicBezTo>
                <a:cubicBezTo>
                  <a:pt x="8387" y="520"/>
                  <a:pt x="9169" y="426"/>
                  <a:pt x="8780" y="489"/>
                </a:cubicBezTo>
                <a:cubicBezTo>
                  <a:pt x="6399" y="876"/>
                  <a:pt x="3960" y="752"/>
                  <a:pt x="1565" y="1037"/>
                </a:cubicBezTo>
              </a:path>
            </a:pathLst>
          </a:custGeom>
          <a:noFill/>
          <a:ln cap="flat" cmpd="sng" w="1143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type="title"/>
          </p:nvPr>
        </p:nvSpPr>
        <p:spPr>
          <a:xfrm>
            <a:off x="0" y="1050"/>
            <a:ext cx="91440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162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/>
              <a:t>RF1</a:t>
            </a:r>
            <a:r>
              <a:rPr lang="pt-PT"/>
              <a:t>: </a:t>
            </a:r>
            <a:r>
              <a:rPr b="1" lang="pt-PT">
                <a:latin typeface="Lato"/>
                <a:ea typeface="Lato"/>
                <a:cs typeface="Lato"/>
                <a:sym typeface="Lato"/>
              </a:rPr>
              <a:t>Verificação dos preços contratuais para ajustes diretos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54" name="Google Shape;354;p26"/>
          <p:cNvGrpSpPr/>
          <p:nvPr/>
        </p:nvGrpSpPr>
        <p:grpSpPr>
          <a:xfrm>
            <a:off x="273951" y="2935525"/>
            <a:ext cx="1316018" cy="796796"/>
            <a:chOff x="-1728796" y="305112"/>
            <a:chExt cx="3980696" cy="2109600"/>
          </a:xfrm>
        </p:grpSpPr>
        <p:sp>
          <p:nvSpPr>
            <p:cNvPr id="355" name="Google Shape;355;p26"/>
            <p:cNvSpPr/>
            <p:nvPr/>
          </p:nvSpPr>
          <p:spPr>
            <a:xfrm>
              <a:off x="224800" y="2129500"/>
              <a:ext cx="20271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D5C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728796" y="305112"/>
              <a:ext cx="3785400" cy="21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24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2.8</a:t>
              </a:r>
              <a:r>
                <a:rPr lang="pt-PT" sz="24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br>
                <a:rPr lang="pt-PT"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r>
                <a:rPr lang="pt-PT" sz="12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(14812)</a:t>
              </a:r>
              <a:br>
                <a:rPr lang="pt-PT"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pic>
        <p:nvPicPr>
          <p:cNvPr id="357" name="Google Shape;3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629" y="1071544"/>
            <a:ext cx="4242877" cy="3683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8" name="Google Shape;358;p26"/>
          <p:cNvGrpSpPr/>
          <p:nvPr/>
        </p:nvGrpSpPr>
        <p:grpSpPr>
          <a:xfrm>
            <a:off x="65500" y="913050"/>
            <a:ext cx="4545375" cy="1446175"/>
            <a:chOff x="59875" y="1206125"/>
            <a:chExt cx="4545375" cy="1446175"/>
          </a:xfrm>
        </p:grpSpPr>
        <p:cxnSp>
          <p:nvCxnSpPr>
            <p:cNvPr id="359" name="Google Shape;359;p26"/>
            <p:cNvCxnSpPr>
              <a:stCxn id="360" idx="3"/>
              <a:endCxn id="361" idx="1"/>
            </p:cNvCxnSpPr>
            <p:nvPr/>
          </p:nvCxnSpPr>
          <p:spPr>
            <a:xfrm>
              <a:off x="838074" y="1595225"/>
              <a:ext cx="18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362" name="Google Shape;362;p26"/>
            <p:cNvGrpSpPr/>
            <p:nvPr/>
          </p:nvGrpSpPr>
          <p:grpSpPr>
            <a:xfrm>
              <a:off x="59875" y="1206125"/>
              <a:ext cx="4545375" cy="1446175"/>
              <a:chOff x="59875" y="1206125"/>
              <a:chExt cx="4545375" cy="1446175"/>
            </a:xfrm>
          </p:grpSpPr>
          <p:grpSp>
            <p:nvGrpSpPr>
              <p:cNvPr id="363" name="Google Shape;363;p26"/>
              <p:cNvGrpSpPr/>
              <p:nvPr/>
            </p:nvGrpSpPr>
            <p:grpSpPr>
              <a:xfrm>
                <a:off x="59875" y="1206125"/>
                <a:ext cx="4545375" cy="1446175"/>
                <a:chOff x="59875" y="1206125"/>
                <a:chExt cx="4545375" cy="1446175"/>
              </a:xfrm>
            </p:grpSpPr>
            <p:pic>
              <p:nvPicPr>
                <p:cNvPr id="360" name="Google Shape;360;p26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59875" y="1206125"/>
                  <a:ext cx="778199" cy="7781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1" name="Google Shape;361;p26"/>
                <p:cNvSpPr txBox="1"/>
                <p:nvPr/>
              </p:nvSpPr>
              <p:spPr>
                <a:xfrm>
                  <a:off x="1019200" y="1382675"/>
                  <a:ext cx="1034400" cy="425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PT" sz="1000">
                      <a:solidFill>
                        <a:schemeClr val="accent2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Ajuste Direto Regime Geral</a:t>
                  </a:r>
                  <a:endParaRPr sz="1000">
                    <a:solidFill>
                      <a:schemeClr val="accent2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4" name="Google Shape;364;p26"/>
                <p:cNvSpPr txBox="1"/>
                <p:nvPr/>
              </p:nvSpPr>
              <p:spPr>
                <a:xfrm>
                  <a:off x="2105650" y="1382675"/>
                  <a:ext cx="1034400" cy="425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PT" sz="1000">
                      <a:solidFill>
                        <a:schemeClr val="accent2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Classificação do Critério</a:t>
                  </a:r>
                  <a:endParaRPr sz="1000">
                    <a:solidFill>
                      <a:schemeClr val="accent2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5" name="Google Shape;365;p26"/>
                <p:cNvSpPr txBox="1"/>
                <p:nvPr/>
              </p:nvSpPr>
              <p:spPr>
                <a:xfrm>
                  <a:off x="3218825" y="1398425"/>
                  <a:ext cx="1154400" cy="39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PT" sz="1000">
                      <a:solidFill>
                        <a:schemeClr val="accent2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Classificação do Tipo de Contrato</a:t>
                  </a:r>
                  <a:endParaRPr sz="1000">
                    <a:solidFill>
                      <a:schemeClr val="accent2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6" name="Google Shape;366;p26"/>
                <p:cNvSpPr txBox="1"/>
                <p:nvPr/>
              </p:nvSpPr>
              <p:spPr>
                <a:xfrm>
                  <a:off x="2105650" y="1807775"/>
                  <a:ext cx="472500" cy="13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1" lang="pt-PT" sz="800">
                      <a:solidFill>
                        <a:srgbClr val="EA9999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Valor</a:t>
                  </a:r>
                  <a:endParaRPr sz="800">
                    <a:solidFill>
                      <a:srgbClr val="EA9999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7" name="Google Shape;367;p26"/>
                <p:cNvSpPr txBox="1"/>
                <p:nvPr/>
              </p:nvSpPr>
              <p:spPr>
                <a:xfrm>
                  <a:off x="2478550" y="1807775"/>
                  <a:ext cx="661500" cy="13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1" lang="pt-PT" sz="800">
                      <a:solidFill>
                        <a:srgbClr val="EA9999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Material</a:t>
                  </a:r>
                  <a:endParaRPr sz="800">
                    <a:solidFill>
                      <a:srgbClr val="EA9999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8" name="Google Shape;368;p26"/>
                <p:cNvSpPr txBox="1"/>
                <p:nvPr/>
              </p:nvSpPr>
              <p:spPr>
                <a:xfrm>
                  <a:off x="3035200" y="1792025"/>
                  <a:ext cx="909300" cy="28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1" lang="pt-PT" sz="700">
                      <a:solidFill>
                        <a:srgbClr val="EA9999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Bens e</a:t>
                  </a:r>
                  <a:br>
                    <a:rPr b="1" i="1" lang="pt-PT" sz="700">
                      <a:solidFill>
                        <a:srgbClr val="EA9999"/>
                      </a:solidFill>
                      <a:latin typeface="Lato"/>
                      <a:ea typeface="Lato"/>
                      <a:cs typeface="Lato"/>
                      <a:sym typeface="Lato"/>
                    </a:rPr>
                  </a:br>
                  <a:r>
                    <a:rPr b="1" i="1" lang="pt-PT" sz="700">
                      <a:solidFill>
                        <a:srgbClr val="EA9999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Serviços</a:t>
                  </a:r>
                  <a:endParaRPr sz="700">
                    <a:solidFill>
                      <a:srgbClr val="EA9999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9" name="Google Shape;369;p26"/>
                <p:cNvSpPr txBox="1"/>
                <p:nvPr/>
              </p:nvSpPr>
              <p:spPr>
                <a:xfrm>
                  <a:off x="3628450" y="1792025"/>
                  <a:ext cx="976800" cy="28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1" lang="pt-PT" sz="700">
                      <a:solidFill>
                        <a:srgbClr val="EA9999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Obras / </a:t>
                  </a:r>
                  <a:br>
                    <a:rPr b="1" i="1" lang="pt-PT" sz="700">
                      <a:solidFill>
                        <a:srgbClr val="EA9999"/>
                      </a:solidFill>
                      <a:latin typeface="Lato"/>
                      <a:ea typeface="Lato"/>
                      <a:cs typeface="Lato"/>
                      <a:sym typeface="Lato"/>
                    </a:rPr>
                  </a:br>
                  <a:r>
                    <a:rPr b="1" i="1" lang="pt-PT" sz="700">
                      <a:solidFill>
                        <a:srgbClr val="EA9999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Empreitadas</a:t>
                  </a:r>
                  <a:endParaRPr sz="700">
                    <a:solidFill>
                      <a:srgbClr val="EA9999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70" name="Google Shape;370;p26"/>
                <p:cNvSpPr txBox="1"/>
                <p:nvPr/>
              </p:nvSpPr>
              <p:spPr>
                <a:xfrm>
                  <a:off x="1938825" y="2227200"/>
                  <a:ext cx="2085600" cy="425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PT" sz="1000">
                      <a:solidFill>
                        <a:schemeClr val="accent2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Comparação do Preço Contratual com valores definidos pelo CCP</a:t>
                  </a:r>
                  <a:endParaRPr b="1" sz="1000">
                    <a:solidFill>
                      <a:schemeClr val="accent2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371" name="Google Shape;371;p26"/>
              <p:cNvCxnSpPr/>
              <p:nvPr/>
            </p:nvCxnSpPr>
            <p:spPr>
              <a:xfrm>
                <a:off x="1969099" y="1616900"/>
                <a:ext cx="22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2" name="Google Shape;372;p26"/>
              <p:cNvCxnSpPr/>
              <p:nvPr/>
            </p:nvCxnSpPr>
            <p:spPr>
              <a:xfrm>
                <a:off x="3035199" y="1616900"/>
                <a:ext cx="22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3" name="Google Shape;373;p26"/>
              <p:cNvCxnSpPr>
                <a:stCxn id="365" idx="3"/>
                <a:endCxn id="370" idx="3"/>
              </p:cNvCxnSpPr>
              <p:nvPr/>
            </p:nvCxnSpPr>
            <p:spPr>
              <a:xfrm flipH="1">
                <a:off x="4024325" y="1595225"/>
                <a:ext cx="348900" cy="844500"/>
              </a:xfrm>
              <a:prstGeom prst="bentConnector3">
                <a:avLst>
                  <a:gd fmla="val -6825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74" name="Google Shape;374;p26"/>
          <p:cNvGrpSpPr/>
          <p:nvPr/>
        </p:nvGrpSpPr>
        <p:grpSpPr>
          <a:xfrm>
            <a:off x="1426484" y="2935525"/>
            <a:ext cx="1303800" cy="905088"/>
            <a:chOff x="1426484" y="2935525"/>
            <a:chExt cx="1303800" cy="905088"/>
          </a:xfrm>
        </p:grpSpPr>
        <p:sp>
          <p:nvSpPr>
            <p:cNvPr id="375" name="Google Shape;375;p26"/>
            <p:cNvSpPr/>
            <p:nvPr/>
          </p:nvSpPr>
          <p:spPr>
            <a:xfrm>
              <a:off x="1589975" y="2935525"/>
              <a:ext cx="976800" cy="6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24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0.4</a:t>
              </a:r>
              <a:r>
                <a:rPr lang="pt-PT" sz="24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br>
                <a:rPr lang="pt-PT"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r>
                <a:rPr lang="pt-PT" sz="12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(1984)</a:t>
              </a:r>
              <a:br>
                <a:rPr lang="pt-PT"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1426484" y="3575113"/>
              <a:ext cx="13038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900">
                  <a:solidFill>
                    <a:srgbClr val="0D5C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Obras / Empreitadas</a:t>
              </a:r>
              <a:endParaRPr sz="900">
                <a:solidFill>
                  <a:srgbClr val="0D5C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77" name="Google Shape;377;p26"/>
          <p:cNvGrpSpPr/>
          <p:nvPr/>
        </p:nvGrpSpPr>
        <p:grpSpPr>
          <a:xfrm>
            <a:off x="2999450" y="2975850"/>
            <a:ext cx="1168675" cy="878600"/>
            <a:chOff x="2999450" y="2975850"/>
            <a:chExt cx="1168675" cy="878600"/>
          </a:xfrm>
        </p:grpSpPr>
        <p:sp>
          <p:nvSpPr>
            <p:cNvPr id="378" name="Google Shape;378;p26"/>
            <p:cNvSpPr/>
            <p:nvPr/>
          </p:nvSpPr>
          <p:spPr>
            <a:xfrm>
              <a:off x="2999450" y="3555050"/>
              <a:ext cx="10881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900">
                  <a:solidFill>
                    <a:srgbClr val="0D5C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Bens e Serviços</a:t>
              </a:r>
              <a:endParaRPr sz="900">
                <a:solidFill>
                  <a:srgbClr val="0D5C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3080025" y="2975850"/>
              <a:ext cx="1088100" cy="70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24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2.4</a:t>
              </a:r>
              <a:r>
                <a:rPr lang="pt-PT" sz="24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br>
                <a:rPr lang="pt-PT"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r>
                <a:rPr lang="pt-PT" sz="12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(12828)</a:t>
              </a:r>
              <a:br>
                <a:rPr lang="pt-PT"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380" name="Google Shape;380;p26"/>
          <p:cNvGrpSpPr/>
          <p:nvPr/>
        </p:nvGrpSpPr>
        <p:grpSpPr>
          <a:xfrm>
            <a:off x="1150675" y="3974850"/>
            <a:ext cx="1771800" cy="895225"/>
            <a:chOff x="1150675" y="3974850"/>
            <a:chExt cx="1771800" cy="895225"/>
          </a:xfrm>
        </p:grpSpPr>
        <p:sp>
          <p:nvSpPr>
            <p:cNvPr id="381" name="Google Shape;381;p26"/>
            <p:cNvSpPr txBox="1"/>
            <p:nvPr/>
          </p:nvSpPr>
          <p:spPr>
            <a:xfrm>
              <a:off x="1150675" y="4239775"/>
              <a:ext cx="1771800" cy="6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700">
                  <a:solidFill>
                    <a:srgbClr val="6D9EEB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5.095.000,00€</a:t>
              </a:r>
              <a:endParaRPr sz="1700">
                <a:solidFill>
                  <a:srgbClr val="6D9EEB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  <p:sp>
          <p:nvSpPr>
            <p:cNvPr id="382" name="Google Shape;382;p26"/>
            <p:cNvSpPr txBox="1"/>
            <p:nvPr/>
          </p:nvSpPr>
          <p:spPr>
            <a:xfrm>
              <a:off x="2158925" y="4597975"/>
              <a:ext cx="6615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100">
                  <a:solidFill>
                    <a:srgbClr val="CC4125"/>
                  </a:solidFill>
                  <a:latin typeface="Lato"/>
                  <a:ea typeface="Lato"/>
                  <a:cs typeface="Lato"/>
                  <a:sym typeface="Lato"/>
                </a:rPr>
                <a:t>170x !</a:t>
              </a:r>
              <a:endParaRPr b="1" sz="1100">
                <a:solidFill>
                  <a:srgbClr val="CC4125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26"/>
            <p:cNvCxnSpPr/>
            <p:nvPr/>
          </p:nvCxnSpPr>
          <p:spPr>
            <a:xfrm>
              <a:off x="2099175" y="3974850"/>
              <a:ext cx="0" cy="20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84" name="Google Shape;384;p26"/>
          <p:cNvGrpSpPr/>
          <p:nvPr/>
        </p:nvGrpSpPr>
        <p:grpSpPr>
          <a:xfrm>
            <a:off x="3035200" y="3974850"/>
            <a:ext cx="1771950" cy="905900"/>
            <a:chOff x="3035200" y="3974850"/>
            <a:chExt cx="1771950" cy="905900"/>
          </a:xfrm>
        </p:grpSpPr>
        <p:sp>
          <p:nvSpPr>
            <p:cNvPr id="385" name="Google Shape;385;p26"/>
            <p:cNvSpPr txBox="1"/>
            <p:nvPr/>
          </p:nvSpPr>
          <p:spPr>
            <a:xfrm>
              <a:off x="3035200" y="4229100"/>
              <a:ext cx="1719300" cy="4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700">
                  <a:solidFill>
                    <a:srgbClr val="6D9EEB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3.815.199,75€</a:t>
              </a:r>
              <a:endParaRPr sz="1700">
                <a:solidFill>
                  <a:srgbClr val="6D9EEB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  <p:sp>
          <p:nvSpPr>
            <p:cNvPr id="386" name="Google Shape;386;p26"/>
            <p:cNvSpPr txBox="1"/>
            <p:nvPr/>
          </p:nvSpPr>
          <p:spPr>
            <a:xfrm>
              <a:off x="4098250" y="4608650"/>
              <a:ext cx="708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100">
                  <a:solidFill>
                    <a:srgbClr val="CC4125"/>
                  </a:solidFill>
                  <a:latin typeface="Lato"/>
                  <a:ea typeface="Lato"/>
                  <a:cs typeface="Lato"/>
                  <a:sym typeface="Lato"/>
                </a:rPr>
                <a:t>127x !</a:t>
              </a:r>
              <a:endParaRPr b="1" sz="1100">
                <a:solidFill>
                  <a:srgbClr val="CC4125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7" name="Google Shape;387;p26"/>
            <p:cNvCxnSpPr/>
            <p:nvPr/>
          </p:nvCxnSpPr>
          <p:spPr>
            <a:xfrm>
              <a:off x="3624075" y="3974850"/>
              <a:ext cx="0" cy="20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7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198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/>
              <a:t>R003</a:t>
            </a:r>
            <a:r>
              <a:rPr lang="pt-PT"/>
              <a:t>: </a:t>
            </a:r>
            <a:r>
              <a:rPr b="1" lang="pt-PT">
                <a:latin typeface="Lato"/>
                <a:ea typeface="Lato"/>
                <a:cs typeface="Lato"/>
                <a:sym typeface="Lato"/>
              </a:rPr>
              <a:t>Análise do prazo de apresentação de propostas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93" name="Google Shape;393;p27"/>
          <p:cNvGrpSpPr/>
          <p:nvPr/>
        </p:nvGrpSpPr>
        <p:grpSpPr>
          <a:xfrm>
            <a:off x="224576" y="3044825"/>
            <a:ext cx="1316018" cy="796796"/>
            <a:chOff x="-1728796" y="305112"/>
            <a:chExt cx="3980696" cy="2109600"/>
          </a:xfrm>
        </p:grpSpPr>
        <p:sp>
          <p:nvSpPr>
            <p:cNvPr id="394" name="Google Shape;394;p27"/>
            <p:cNvSpPr/>
            <p:nvPr/>
          </p:nvSpPr>
          <p:spPr>
            <a:xfrm>
              <a:off x="224800" y="2129500"/>
              <a:ext cx="20271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D5C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-1728796" y="305112"/>
              <a:ext cx="3785400" cy="21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24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3.7</a:t>
              </a:r>
              <a:r>
                <a:rPr lang="pt-PT" sz="24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br>
                <a:rPr lang="pt-PT"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r>
                <a:rPr lang="pt-PT" sz="12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(4698)</a:t>
              </a:r>
              <a:br>
                <a:rPr lang="pt-PT"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396" name="Google Shape;396;p27"/>
          <p:cNvGrpSpPr/>
          <p:nvPr/>
        </p:nvGrpSpPr>
        <p:grpSpPr>
          <a:xfrm>
            <a:off x="1377109" y="3044825"/>
            <a:ext cx="1303800" cy="1705575"/>
            <a:chOff x="1377109" y="3044825"/>
            <a:chExt cx="1303800" cy="1705575"/>
          </a:xfrm>
        </p:grpSpPr>
        <p:grpSp>
          <p:nvGrpSpPr>
            <p:cNvPr id="397" name="Google Shape;397;p27"/>
            <p:cNvGrpSpPr/>
            <p:nvPr/>
          </p:nvGrpSpPr>
          <p:grpSpPr>
            <a:xfrm>
              <a:off x="1377109" y="3044825"/>
              <a:ext cx="1303800" cy="905088"/>
              <a:chOff x="1426484" y="2935525"/>
              <a:chExt cx="1303800" cy="905088"/>
            </a:xfrm>
          </p:grpSpPr>
          <p:sp>
            <p:nvSpPr>
              <p:cNvPr id="398" name="Google Shape;398;p27"/>
              <p:cNvSpPr/>
              <p:nvPr/>
            </p:nvSpPr>
            <p:spPr>
              <a:xfrm>
                <a:off x="1589975" y="2935525"/>
                <a:ext cx="976800" cy="63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2400">
                    <a:solidFill>
                      <a:srgbClr val="0D5CDF"/>
                    </a:solidFill>
                    <a:latin typeface="Roboto"/>
                    <a:ea typeface="Roboto"/>
                    <a:cs typeface="Roboto"/>
                    <a:sym typeface="Roboto"/>
                  </a:rPr>
                  <a:t>2.3</a:t>
                </a:r>
                <a:r>
                  <a:rPr lang="pt-PT" sz="2400">
                    <a:solidFill>
                      <a:srgbClr val="0D5CD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%</a:t>
                </a:r>
                <a:br>
                  <a:rPr lang="pt-PT" sz="4000">
                    <a:solidFill>
                      <a:srgbClr val="0D5CD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r>
                  <a:rPr lang="pt-PT" sz="1200">
                    <a:solidFill>
                      <a:srgbClr val="0D5CD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(2911)</a:t>
                </a:r>
                <a:br>
                  <a:rPr lang="pt-PT" sz="4000">
                    <a:solidFill>
                      <a:srgbClr val="0D5CD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endParaRPr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1426484" y="3575113"/>
                <a:ext cx="13038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900">
                    <a:solidFill>
                      <a:srgbClr val="0D5CD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Obras / Empreitadas</a:t>
                </a:r>
                <a:endParaRPr sz="900">
                  <a:solidFill>
                    <a:srgbClr val="0D5CDF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cxnSp>
          <p:nvCxnSpPr>
            <p:cNvPr id="400" name="Google Shape;400;p27"/>
            <p:cNvCxnSpPr/>
            <p:nvPr/>
          </p:nvCxnSpPr>
          <p:spPr>
            <a:xfrm>
              <a:off x="2029000" y="4034263"/>
              <a:ext cx="0" cy="20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01" name="Google Shape;401;p27"/>
            <p:cNvSpPr txBox="1"/>
            <p:nvPr/>
          </p:nvSpPr>
          <p:spPr>
            <a:xfrm>
              <a:off x="1829850" y="4323800"/>
              <a:ext cx="6093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700" u="sng">
                  <a:solidFill>
                    <a:srgbClr val="CC4125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32</a:t>
              </a:r>
              <a:r>
                <a:rPr lang="pt-PT" sz="1700">
                  <a:solidFill>
                    <a:srgbClr val="CC4125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 !</a:t>
              </a:r>
              <a:endParaRPr sz="1700">
                <a:solidFill>
                  <a:srgbClr val="CC4125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</p:grpSp>
      <p:grpSp>
        <p:nvGrpSpPr>
          <p:cNvPr id="402" name="Google Shape;402;p27"/>
          <p:cNvGrpSpPr/>
          <p:nvPr/>
        </p:nvGrpSpPr>
        <p:grpSpPr>
          <a:xfrm>
            <a:off x="2950075" y="3085150"/>
            <a:ext cx="1168675" cy="1665250"/>
            <a:chOff x="2950075" y="3085150"/>
            <a:chExt cx="1168675" cy="1665250"/>
          </a:xfrm>
        </p:grpSpPr>
        <p:grpSp>
          <p:nvGrpSpPr>
            <p:cNvPr id="403" name="Google Shape;403;p27"/>
            <p:cNvGrpSpPr/>
            <p:nvPr/>
          </p:nvGrpSpPr>
          <p:grpSpPr>
            <a:xfrm>
              <a:off x="2950075" y="3085150"/>
              <a:ext cx="1168675" cy="878600"/>
              <a:chOff x="2999450" y="2975850"/>
              <a:chExt cx="1168675" cy="878600"/>
            </a:xfrm>
          </p:grpSpPr>
          <p:sp>
            <p:nvSpPr>
              <p:cNvPr id="404" name="Google Shape;404;p27"/>
              <p:cNvSpPr/>
              <p:nvPr/>
            </p:nvSpPr>
            <p:spPr>
              <a:xfrm>
                <a:off x="2999450" y="3555050"/>
                <a:ext cx="1088100" cy="29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900">
                    <a:solidFill>
                      <a:srgbClr val="0D5CD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Bens e Serviços</a:t>
                </a:r>
                <a:endParaRPr sz="900">
                  <a:solidFill>
                    <a:srgbClr val="0D5CDF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3080025" y="2975850"/>
                <a:ext cx="1088100" cy="70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2400">
                    <a:solidFill>
                      <a:srgbClr val="0D5CDF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r>
                  <a:rPr b="1" lang="pt-PT" sz="2400">
                    <a:solidFill>
                      <a:srgbClr val="0D5CDF"/>
                    </a:solidFill>
                    <a:latin typeface="Roboto"/>
                    <a:ea typeface="Roboto"/>
                    <a:cs typeface="Roboto"/>
                    <a:sym typeface="Roboto"/>
                  </a:rPr>
                  <a:t>.4</a:t>
                </a:r>
                <a:r>
                  <a:rPr lang="pt-PT" sz="2400">
                    <a:solidFill>
                      <a:srgbClr val="0D5CD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%</a:t>
                </a:r>
                <a:br>
                  <a:rPr lang="pt-PT" sz="4000">
                    <a:solidFill>
                      <a:srgbClr val="0D5CD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r>
                  <a:rPr lang="pt-PT" sz="1200">
                    <a:solidFill>
                      <a:srgbClr val="0D5CD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(1787)</a:t>
                </a:r>
                <a:br>
                  <a:rPr lang="pt-PT" sz="4000">
                    <a:solidFill>
                      <a:srgbClr val="0D5CD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endParaRPr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  <p:sp>
          <p:nvSpPr>
            <p:cNvPr id="406" name="Google Shape;406;p27"/>
            <p:cNvSpPr txBox="1"/>
            <p:nvPr/>
          </p:nvSpPr>
          <p:spPr>
            <a:xfrm>
              <a:off x="3229776" y="4323800"/>
              <a:ext cx="6804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700" u="sng">
                  <a:solidFill>
                    <a:srgbClr val="CC4125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173</a:t>
              </a:r>
              <a:r>
                <a:rPr lang="pt-PT" sz="1700">
                  <a:solidFill>
                    <a:srgbClr val="CC4125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 !</a:t>
              </a:r>
              <a:endParaRPr sz="1700">
                <a:solidFill>
                  <a:srgbClr val="CC4125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  <p:cxnSp>
          <p:nvCxnSpPr>
            <p:cNvPr id="407" name="Google Shape;407;p27"/>
            <p:cNvCxnSpPr/>
            <p:nvPr/>
          </p:nvCxnSpPr>
          <p:spPr>
            <a:xfrm>
              <a:off x="3534400" y="4041175"/>
              <a:ext cx="0" cy="20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408" name="Google Shape;4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800" y="1366075"/>
            <a:ext cx="4132782" cy="3065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27"/>
          <p:cNvGrpSpPr/>
          <p:nvPr/>
        </p:nvGrpSpPr>
        <p:grpSpPr>
          <a:xfrm>
            <a:off x="224577" y="1062875"/>
            <a:ext cx="3768465" cy="1773125"/>
            <a:chOff x="224577" y="1062875"/>
            <a:chExt cx="3768465" cy="1773125"/>
          </a:xfrm>
        </p:grpSpPr>
        <p:grpSp>
          <p:nvGrpSpPr>
            <p:cNvPr id="410" name="Google Shape;410;p27"/>
            <p:cNvGrpSpPr/>
            <p:nvPr/>
          </p:nvGrpSpPr>
          <p:grpSpPr>
            <a:xfrm>
              <a:off x="224577" y="1062875"/>
              <a:ext cx="3768465" cy="1773125"/>
              <a:chOff x="59875" y="1206125"/>
              <a:chExt cx="3869855" cy="1773125"/>
            </a:xfrm>
          </p:grpSpPr>
          <p:grpSp>
            <p:nvGrpSpPr>
              <p:cNvPr id="411" name="Google Shape;411;p27"/>
              <p:cNvGrpSpPr/>
              <p:nvPr/>
            </p:nvGrpSpPr>
            <p:grpSpPr>
              <a:xfrm>
                <a:off x="59875" y="1206125"/>
                <a:ext cx="3869707" cy="1773125"/>
                <a:chOff x="59875" y="1206125"/>
                <a:chExt cx="3869707" cy="1773125"/>
              </a:xfrm>
            </p:grpSpPr>
            <p:pic>
              <p:nvPicPr>
                <p:cNvPr id="412" name="Google Shape;412;p27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59875" y="1206125"/>
                  <a:ext cx="778199" cy="7781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13" name="Google Shape;413;p27"/>
                <p:cNvSpPr txBox="1"/>
                <p:nvPr/>
              </p:nvSpPr>
              <p:spPr>
                <a:xfrm>
                  <a:off x="1019200" y="1382675"/>
                  <a:ext cx="1034400" cy="425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PT" sz="1000">
                      <a:solidFill>
                        <a:schemeClr val="accent2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Concurso Público</a:t>
                  </a:r>
                  <a:endParaRPr sz="1000">
                    <a:solidFill>
                      <a:schemeClr val="accent2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4" name="Google Shape;414;p27"/>
                <p:cNvSpPr txBox="1"/>
                <p:nvPr/>
              </p:nvSpPr>
              <p:spPr>
                <a:xfrm>
                  <a:off x="2234730" y="1387575"/>
                  <a:ext cx="1338000" cy="39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PT" sz="1000">
                      <a:solidFill>
                        <a:schemeClr val="accent2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Classificação do Tipo de Contrato</a:t>
                  </a:r>
                  <a:endParaRPr sz="1000">
                    <a:solidFill>
                      <a:schemeClr val="accent2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5" name="Google Shape;415;p27"/>
                <p:cNvSpPr txBox="1"/>
                <p:nvPr/>
              </p:nvSpPr>
              <p:spPr>
                <a:xfrm>
                  <a:off x="2193191" y="1787500"/>
                  <a:ext cx="506700" cy="205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1" lang="pt-PT" sz="700">
                      <a:solidFill>
                        <a:srgbClr val="EA9999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Bens e</a:t>
                  </a:r>
                  <a:br>
                    <a:rPr b="1" i="1" lang="pt-PT" sz="700">
                      <a:solidFill>
                        <a:srgbClr val="EA9999"/>
                      </a:solidFill>
                      <a:latin typeface="Lato"/>
                      <a:ea typeface="Lato"/>
                      <a:cs typeface="Lato"/>
                      <a:sym typeface="Lato"/>
                    </a:rPr>
                  </a:br>
                  <a:r>
                    <a:rPr b="1" i="1" lang="pt-PT" sz="700">
                      <a:solidFill>
                        <a:srgbClr val="EA9999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Serviços</a:t>
                  </a:r>
                  <a:endParaRPr sz="700">
                    <a:solidFill>
                      <a:srgbClr val="EA9999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6" name="Google Shape;416;p27"/>
                <p:cNvSpPr txBox="1"/>
                <p:nvPr/>
              </p:nvSpPr>
              <p:spPr>
                <a:xfrm>
                  <a:off x="2941446" y="1781175"/>
                  <a:ext cx="688200" cy="28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1" lang="pt-PT" sz="700">
                      <a:solidFill>
                        <a:srgbClr val="EA9999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Obras / </a:t>
                  </a:r>
                  <a:br>
                    <a:rPr b="1" i="1" lang="pt-PT" sz="700">
                      <a:solidFill>
                        <a:srgbClr val="EA9999"/>
                      </a:solidFill>
                      <a:latin typeface="Lato"/>
                      <a:ea typeface="Lato"/>
                      <a:cs typeface="Lato"/>
                      <a:sym typeface="Lato"/>
                    </a:rPr>
                  </a:br>
                  <a:r>
                    <a:rPr b="1" i="1" lang="pt-PT" sz="700">
                      <a:solidFill>
                        <a:srgbClr val="EA9999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Empreitadas</a:t>
                  </a:r>
                  <a:endParaRPr sz="700">
                    <a:solidFill>
                      <a:srgbClr val="EA9999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7" name="Google Shape;417;p27"/>
                <p:cNvSpPr txBox="1"/>
                <p:nvPr/>
              </p:nvSpPr>
              <p:spPr>
                <a:xfrm>
                  <a:off x="1877882" y="2247250"/>
                  <a:ext cx="2051700" cy="7320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PT" sz="1000">
                      <a:solidFill>
                        <a:schemeClr val="accent2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Comparação do prazo de apresentação de propostas com valores definidos pelo CCP</a:t>
                  </a:r>
                  <a:endParaRPr b="1" sz="1000">
                    <a:solidFill>
                      <a:schemeClr val="accent2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418" name="Google Shape;418;p27"/>
              <p:cNvCxnSpPr/>
              <p:nvPr/>
            </p:nvCxnSpPr>
            <p:spPr>
              <a:xfrm>
                <a:off x="1969099" y="1616900"/>
                <a:ext cx="22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19" name="Google Shape;419;p27"/>
              <p:cNvCxnSpPr>
                <a:stCxn id="414" idx="3"/>
                <a:endCxn id="417" idx="3"/>
              </p:cNvCxnSpPr>
              <p:nvPr/>
            </p:nvCxnSpPr>
            <p:spPr>
              <a:xfrm>
                <a:off x="3572730" y="1584375"/>
                <a:ext cx="357000" cy="1029000"/>
              </a:xfrm>
              <a:prstGeom prst="bentConnector3">
                <a:avLst>
                  <a:gd fmla="val 168455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20" name="Google Shape;420;p27"/>
            <p:cNvSpPr txBox="1"/>
            <p:nvPr/>
          </p:nvSpPr>
          <p:spPr>
            <a:xfrm>
              <a:off x="2665925" y="1611925"/>
              <a:ext cx="3381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700">
                  <a:solidFill>
                    <a:srgbClr val="CC0000"/>
                  </a:solidFill>
                  <a:latin typeface="Lato"/>
                  <a:ea typeface="Lato"/>
                  <a:cs typeface="Lato"/>
                  <a:sym typeface="Lato"/>
                </a:rPr>
                <a:t>(6)</a:t>
              </a:r>
              <a:endParaRPr b="1" sz="7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421" name="Google Shape;421;p27"/>
          <p:cNvSpPr txBox="1"/>
          <p:nvPr/>
        </p:nvSpPr>
        <p:spPr>
          <a:xfrm>
            <a:off x="3573550" y="1611925"/>
            <a:ext cx="3999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7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(14)</a:t>
            </a:r>
            <a:endParaRPr b="1" sz="7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2" name="Google Shape;422;p27"/>
          <p:cNvCxnSpPr/>
          <p:nvPr/>
        </p:nvCxnSpPr>
        <p:spPr>
          <a:xfrm>
            <a:off x="982387" y="1451975"/>
            <a:ext cx="17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198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i="1" lang="pt-PT"/>
              <a:t>R017</a:t>
            </a:r>
            <a:r>
              <a:rPr lang="pt-PT"/>
              <a:t>: </a:t>
            </a:r>
            <a:r>
              <a:rPr b="1" lang="pt-PT">
                <a:latin typeface="Lato"/>
                <a:ea typeface="Lato"/>
                <a:cs typeface="Lato"/>
                <a:sym typeface="Lato"/>
              </a:rPr>
              <a:t>Análise do preço contratual por grupo de CPV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400" y="1588888"/>
            <a:ext cx="5709201" cy="26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198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/>
              <a:t>R017</a:t>
            </a:r>
            <a:r>
              <a:rPr lang="pt-PT"/>
              <a:t>: </a:t>
            </a:r>
            <a:r>
              <a:rPr b="1" lang="pt-PT">
                <a:latin typeface="Lato"/>
                <a:ea typeface="Lato"/>
                <a:cs typeface="Lato"/>
                <a:sym typeface="Lato"/>
              </a:rPr>
              <a:t>Análise do preço contratual por grupo de CPV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29"/>
          <p:cNvGrpSpPr/>
          <p:nvPr/>
        </p:nvGrpSpPr>
        <p:grpSpPr>
          <a:xfrm>
            <a:off x="1942802" y="1497850"/>
            <a:ext cx="5258398" cy="778199"/>
            <a:chOff x="1942802" y="1497850"/>
            <a:chExt cx="5258398" cy="778199"/>
          </a:xfrm>
        </p:grpSpPr>
        <p:grpSp>
          <p:nvGrpSpPr>
            <p:cNvPr id="435" name="Google Shape;435;p29"/>
            <p:cNvGrpSpPr/>
            <p:nvPr/>
          </p:nvGrpSpPr>
          <p:grpSpPr>
            <a:xfrm>
              <a:off x="1942802" y="1497850"/>
              <a:ext cx="3170161" cy="778199"/>
              <a:chOff x="59875" y="1206125"/>
              <a:chExt cx="3255454" cy="778199"/>
            </a:xfrm>
          </p:grpSpPr>
          <p:pic>
            <p:nvPicPr>
              <p:cNvPr id="436" name="Google Shape;436;p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9875" y="1206125"/>
                <a:ext cx="778199" cy="7781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7" name="Google Shape;437;p29"/>
              <p:cNvSpPr txBox="1"/>
              <p:nvPr/>
            </p:nvSpPr>
            <p:spPr>
              <a:xfrm>
                <a:off x="1019200" y="1382675"/>
                <a:ext cx="1034400" cy="42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000">
                    <a:solidFill>
                      <a:schemeClr val="accent2"/>
                    </a:solidFill>
                    <a:latin typeface="Lato"/>
                    <a:ea typeface="Lato"/>
                    <a:cs typeface="Lato"/>
                    <a:sym typeface="Lato"/>
                  </a:rPr>
                  <a:t>Concurso Público</a:t>
                </a:r>
                <a:endParaRPr sz="10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29"/>
              <p:cNvSpPr txBox="1"/>
              <p:nvPr/>
            </p:nvSpPr>
            <p:spPr>
              <a:xfrm>
                <a:off x="2234729" y="1387575"/>
                <a:ext cx="10806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000">
                    <a:solidFill>
                      <a:schemeClr val="accent2"/>
                    </a:solidFill>
                    <a:latin typeface="Lato"/>
                    <a:ea typeface="Lato"/>
                    <a:cs typeface="Lato"/>
                    <a:sym typeface="Lato"/>
                  </a:rPr>
                  <a:t>Agregar por grupo de CPV</a:t>
                </a:r>
                <a:endParaRPr sz="10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cxnSp>
          <p:nvCxnSpPr>
            <p:cNvPr id="439" name="Google Shape;439;p29"/>
            <p:cNvCxnSpPr/>
            <p:nvPr/>
          </p:nvCxnSpPr>
          <p:spPr>
            <a:xfrm>
              <a:off x="3802005" y="1908625"/>
              <a:ext cx="218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0" name="Google Shape;440;p29"/>
            <p:cNvCxnSpPr/>
            <p:nvPr/>
          </p:nvCxnSpPr>
          <p:spPr>
            <a:xfrm>
              <a:off x="2700612" y="1886950"/>
              <a:ext cx="17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1" name="Google Shape;441;p29"/>
            <p:cNvSpPr txBox="1"/>
            <p:nvPr/>
          </p:nvSpPr>
          <p:spPr>
            <a:xfrm>
              <a:off x="5544900" y="1520950"/>
              <a:ext cx="1656300" cy="732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12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0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Cálculo de indicadores estatísticos para cada subconjunto de contratos</a:t>
              </a:r>
              <a:endParaRPr b="1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42" name="Google Shape;442;p29"/>
            <p:cNvCxnSpPr>
              <a:stCxn id="438" idx="3"/>
            </p:cNvCxnSpPr>
            <p:nvPr/>
          </p:nvCxnSpPr>
          <p:spPr>
            <a:xfrm flipH="1" rot="10800000">
              <a:off x="5112963" y="1875800"/>
              <a:ext cx="311400" cy="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aphicFrame>
        <p:nvGraphicFramePr>
          <p:cNvPr id="443" name="Google Shape;443;p29"/>
          <p:cNvGraphicFramePr/>
          <p:nvPr/>
        </p:nvGraphicFramePr>
        <p:xfrm>
          <a:off x="119450" y="362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{940A1BFD-B2ED-4358-A51D-BAFA0C6F5C88}</a:tableStyleId>
              </a:tblPr>
              <a:tblGrid>
                <a:gridCol w="454275"/>
                <a:gridCol w="971225"/>
                <a:gridCol w="524450"/>
                <a:gridCol w="751675"/>
                <a:gridCol w="756775"/>
                <a:gridCol w="473450"/>
                <a:gridCol w="696750"/>
                <a:gridCol w="747850"/>
                <a:gridCol w="741450"/>
                <a:gridCol w="792550"/>
                <a:gridCol w="505325"/>
                <a:gridCol w="715925"/>
                <a:gridCol w="773400"/>
              </a:tblGrid>
              <a:tr h="45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CPV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Preço Total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Média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Std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Q1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Q2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Q3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Max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MC</a:t>
                      </a:r>
                      <a:endParaRPr b="1" sz="90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Lower Fence</a:t>
                      </a:r>
                      <a:endParaRPr b="1" sz="90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2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Upper Fence</a:t>
                      </a:r>
                      <a:endParaRPr b="1" sz="90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2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157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16.807.688,00€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699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24.045,30€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40.901,61€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45.5€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5890,52€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12.750,00€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25.000,00€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521.364,10€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pt-PT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0.51</a:t>
                      </a:r>
                      <a:endParaRPr b="1" i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pt-PT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2121,30€</a:t>
                      </a:r>
                      <a:endParaRPr b="1" i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pt-PT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156.268,30€</a:t>
                      </a:r>
                      <a:endParaRPr b="1" i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198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/>
              <a:t>R017</a:t>
            </a:r>
            <a:r>
              <a:rPr lang="pt-PT"/>
              <a:t>: </a:t>
            </a:r>
            <a:r>
              <a:rPr b="1" lang="pt-PT">
                <a:latin typeface="Lato"/>
                <a:ea typeface="Lato"/>
                <a:cs typeface="Lato"/>
                <a:sym typeface="Lato"/>
              </a:rPr>
              <a:t>Análise do preço contratual por grupo de CPV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9" name="Google Shape;449;p30"/>
          <p:cNvGraphicFramePr/>
          <p:nvPr/>
        </p:nvGraphicFramePr>
        <p:xfrm>
          <a:off x="119450" y="362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{940A1BFD-B2ED-4358-A51D-BAFA0C6F5C88}</a:tableStyleId>
              </a:tblPr>
              <a:tblGrid>
                <a:gridCol w="454275"/>
                <a:gridCol w="971225"/>
                <a:gridCol w="524450"/>
                <a:gridCol w="751675"/>
                <a:gridCol w="756775"/>
                <a:gridCol w="473450"/>
                <a:gridCol w="696750"/>
                <a:gridCol w="747850"/>
                <a:gridCol w="741450"/>
                <a:gridCol w="792550"/>
                <a:gridCol w="505325"/>
                <a:gridCol w="715925"/>
                <a:gridCol w="773400"/>
              </a:tblGrid>
              <a:tr h="45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CPV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Preço Total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Média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Std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Q1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Q2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Q3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Max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MC</a:t>
                      </a:r>
                      <a:endParaRPr b="1" sz="90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Lower Fence</a:t>
                      </a:r>
                      <a:endParaRPr b="1" sz="90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2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Upper Fence</a:t>
                      </a:r>
                      <a:endParaRPr b="1" sz="90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2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157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16.807.688,00€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699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24.045,30€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40.901,61€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45.5€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5890,52€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12.750,00€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25.000,00€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521.364,10€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pt-PT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0.51</a:t>
                      </a:r>
                      <a:endParaRPr b="1" i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pt-PT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2121,30€</a:t>
                      </a:r>
                      <a:endParaRPr b="1" i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pt-PT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156.268,30€</a:t>
                      </a:r>
                      <a:endParaRPr b="1" i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pSp>
        <p:nvGrpSpPr>
          <p:cNvPr id="450" name="Google Shape;450;p30"/>
          <p:cNvGrpSpPr/>
          <p:nvPr/>
        </p:nvGrpSpPr>
        <p:grpSpPr>
          <a:xfrm>
            <a:off x="573725" y="996800"/>
            <a:ext cx="2973399" cy="2360724"/>
            <a:chOff x="573725" y="996800"/>
            <a:chExt cx="2973399" cy="2360724"/>
          </a:xfrm>
        </p:grpSpPr>
        <p:pic>
          <p:nvPicPr>
            <p:cNvPr id="451" name="Google Shape;451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3725" y="996800"/>
              <a:ext cx="2973399" cy="2360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2" name="Google Shape;452;p30"/>
            <p:cNvSpPr/>
            <p:nvPr/>
          </p:nvSpPr>
          <p:spPr>
            <a:xfrm>
              <a:off x="2382175" y="1035575"/>
              <a:ext cx="1126200" cy="2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Divisão: 157</a:t>
              </a:r>
              <a:r>
                <a:rPr b="1" lang="pt-PT" sz="15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4000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pic>
        <p:nvPicPr>
          <p:cNvPr id="453" name="Google Shape;453;p30"/>
          <p:cNvPicPr preferRelativeResize="0"/>
          <p:nvPr/>
        </p:nvPicPr>
        <p:blipFill rotWithShape="1">
          <a:blip r:embed="rId4">
            <a:alphaModFix/>
          </a:blip>
          <a:srcRect b="0" l="1555" r="0" t="8500"/>
          <a:stretch/>
        </p:blipFill>
        <p:spPr>
          <a:xfrm>
            <a:off x="4491175" y="1216541"/>
            <a:ext cx="3649224" cy="36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2124" y="2110750"/>
            <a:ext cx="4447338" cy="7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1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198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/>
              <a:t>R017</a:t>
            </a:r>
            <a:r>
              <a:rPr lang="pt-PT"/>
              <a:t>: </a:t>
            </a:r>
            <a:r>
              <a:rPr b="1" lang="pt-PT">
                <a:latin typeface="Lato"/>
                <a:ea typeface="Lato"/>
                <a:cs typeface="Lato"/>
                <a:sym typeface="Lato"/>
              </a:rPr>
              <a:t>Análise do preço contratual por grupo de CPV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1"/>
          <p:cNvSpPr/>
          <p:nvPr/>
        </p:nvSpPr>
        <p:spPr>
          <a:xfrm>
            <a:off x="3421449" y="1694608"/>
            <a:ext cx="115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D5CD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61" name="Google Shape;4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875" y="1844302"/>
            <a:ext cx="3966377" cy="291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73" y="1844290"/>
            <a:ext cx="3966377" cy="2910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3" name="Google Shape;463;p31"/>
          <p:cNvGrpSpPr/>
          <p:nvPr/>
        </p:nvGrpSpPr>
        <p:grpSpPr>
          <a:xfrm>
            <a:off x="4678875" y="987500"/>
            <a:ext cx="774850" cy="865000"/>
            <a:chOff x="647675" y="1676050"/>
            <a:chExt cx="774850" cy="865000"/>
          </a:xfrm>
        </p:grpSpPr>
        <p:sp>
          <p:nvSpPr>
            <p:cNvPr id="464" name="Google Shape;464;p31"/>
            <p:cNvSpPr/>
            <p:nvPr/>
          </p:nvSpPr>
          <p:spPr>
            <a:xfrm>
              <a:off x="746025" y="1676050"/>
              <a:ext cx="676500" cy="2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5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4.7</a:t>
              </a:r>
              <a:r>
                <a:rPr lang="pt-PT" sz="1500">
                  <a:solidFill>
                    <a:srgbClr val="CC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br>
                <a:rPr lang="pt-PT"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65" name="Google Shape;465;p31"/>
            <p:cNvSpPr txBox="1"/>
            <p:nvPr/>
          </p:nvSpPr>
          <p:spPr>
            <a:xfrm>
              <a:off x="647675" y="2012950"/>
              <a:ext cx="743100" cy="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900">
                  <a:solidFill>
                    <a:srgbClr val="666666"/>
                  </a:solidFill>
                </a:rPr>
                <a:t>(6128)</a:t>
              </a:r>
              <a:endParaRPr b="1" sz="900">
                <a:solidFill>
                  <a:srgbClr val="666666"/>
                </a:solidFill>
              </a:endParaRPr>
            </a:p>
          </p:txBody>
        </p:sp>
        <p:cxnSp>
          <p:nvCxnSpPr>
            <p:cNvPr id="466" name="Google Shape;466;p31"/>
            <p:cNvCxnSpPr/>
            <p:nvPr/>
          </p:nvCxnSpPr>
          <p:spPr>
            <a:xfrm>
              <a:off x="1033500" y="2177150"/>
              <a:ext cx="213600" cy="363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467" name="Google Shape;467;p31"/>
          <p:cNvGrpSpPr/>
          <p:nvPr/>
        </p:nvGrpSpPr>
        <p:grpSpPr>
          <a:xfrm>
            <a:off x="5672825" y="1818750"/>
            <a:ext cx="1133125" cy="419400"/>
            <a:chOff x="289400" y="1676050"/>
            <a:chExt cx="1133125" cy="419400"/>
          </a:xfrm>
        </p:grpSpPr>
        <p:sp>
          <p:nvSpPr>
            <p:cNvPr id="468" name="Google Shape;468;p31"/>
            <p:cNvSpPr/>
            <p:nvPr/>
          </p:nvSpPr>
          <p:spPr>
            <a:xfrm>
              <a:off x="746025" y="1676050"/>
              <a:ext cx="676500" cy="2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5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4.2</a:t>
              </a:r>
              <a:r>
                <a:rPr lang="pt-PT" sz="1500">
                  <a:solidFill>
                    <a:srgbClr val="CC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br>
                <a:rPr lang="pt-PT"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69" name="Google Shape;469;p31"/>
            <p:cNvSpPr txBox="1"/>
            <p:nvPr/>
          </p:nvSpPr>
          <p:spPr>
            <a:xfrm>
              <a:off x="647675" y="2012950"/>
              <a:ext cx="743100" cy="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900">
                  <a:solidFill>
                    <a:srgbClr val="666666"/>
                  </a:solidFill>
                </a:rPr>
                <a:t>(5446)</a:t>
              </a:r>
              <a:endParaRPr b="1" sz="900">
                <a:solidFill>
                  <a:srgbClr val="666666"/>
                </a:solidFill>
              </a:endParaRPr>
            </a:p>
          </p:txBody>
        </p:sp>
        <p:cxnSp>
          <p:nvCxnSpPr>
            <p:cNvPr id="470" name="Google Shape;470;p31"/>
            <p:cNvCxnSpPr/>
            <p:nvPr/>
          </p:nvCxnSpPr>
          <p:spPr>
            <a:xfrm flipH="1">
              <a:off x="289400" y="1946500"/>
              <a:ext cx="415800" cy="13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471" name="Google Shape;471;p31"/>
          <p:cNvSpPr/>
          <p:nvPr/>
        </p:nvSpPr>
        <p:spPr>
          <a:xfrm>
            <a:off x="673356" y="1286450"/>
            <a:ext cx="34338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Número de contratos sinalizados:   </a:t>
            </a:r>
            <a:r>
              <a:rPr b="1" lang="pt-PT">
                <a:solidFill>
                  <a:srgbClr val="0D5CDF"/>
                </a:solidFill>
                <a:latin typeface="Roboto"/>
                <a:ea typeface="Roboto"/>
                <a:cs typeface="Roboto"/>
                <a:sym typeface="Roboto"/>
              </a:rPr>
              <a:t>27261</a:t>
            </a:r>
            <a:r>
              <a:rPr b="1" lang="pt-PT" sz="1200">
                <a:solidFill>
                  <a:srgbClr val="0D5CD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pt-PT" sz="1200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rPr>
              <a:t>(</a:t>
            </a:r>
            <a:r>
              <a:rPr b="1" lang="pt-PT" sz="1200">
                <a:solidFill>
                  <a:srgbClr val="0D5CD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200">
                <a:solidFill>
                  <a:srgbClr val="0D5CDF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r>
              <a:rPr lang="pt-PT" sz="1200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rPr>
              <a:t>% )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198000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Objetivo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61350" y="1580988"/>
            <a:ext cx="3690300" cy="2422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169250" y="1719788"/>
            <a:ext cx="26745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Primeiro </a:t>
            </a:r>
            <a:r>
              <a:rPr b="1" lang="pt-PT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Objetivo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934950" y="2322200"/>
            <a:ext cx="31431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Desenvolvimento de um mecanismo de deteção de situações irregulares em contratos públicos, através da implementação de </a:t>
            </a:r>
            <a:r>
              <a:rPr i="1"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 flags</a:t>
            </a:r>
            <a:endParaRPr i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792375" y="1580988"/>
            <a:ext cx="3690300" cy="2422200"/>
          </a:xfrm>
          <a:prstGeom prst="roundRect">
            <a:avLst>
              <a:gd fmla="val 16667" name="adj"/>
            </a:avLst>
          </a:prstGeom>
          <a:solidFill>
            <a:srgbClr val="F3FF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300275" y="1719788"/>
            <a:ext cx="26745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Segundo </a:t>
            </a:r>
            <a:r>
              <a:rPr b="1" lang="pt-PT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Objetivo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962775" y="2520050"/>
            <a:ext cx="33495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Automatização do processo de implementação de </a:t>
            </a:r>
            <a:r>
              <a:rPr i="1"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 flags </a:t>
            </a: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contratos públicos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198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Lato"/>
                <a:ea typeface="Lato"/>
                <a:cs typeface="Lato"/>
                <a:sym typeface="Lato"/>
              </a:rPr>
              <a:t>Análise do número de entidades concorrentes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2"/>
          <p:cNvSpPr txBox="1"/>
          <p:nvPr/>
        </p:nvSpPr>
        <p:spPr>
          <a:xfrm>
            <a:off x="1030450" y="1003825"/>
            <a:ext cx="665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Análise de concursos públicos com </a:t>
            </a:r>
            <a:r>
              <a:rPr b="1" lang="pt-PT" sz="15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uma</a:t>
            </a:r>
            <a:r>
              <a:rPr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entidade concorrente  ( </a:t>
            </a:r>
            <a:r>
              <a:rPr b="1" i="1"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R018 </a:t>
            </a:r>
            <a:r>
              <a:rPr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8" name="Google Shape;478;p32"/>
          <p:cNvSpPr txBox="1"/>
          <p:nvPr/>
        </p:nvSpPr>
        <p:spPr>
          <a:xfrm>
            <a:off x="1030450" y="1335675"/>
            <a:ext cx="8052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2.      </a:t>
            </a:r>
            <a:r>
              <a:rPr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Análise de concursos públicos com </a:t>
            </a:r>
            <a:r>
              <a:rPr lang="pt-PT" sz="1500">
                <a:latin typeface="Lato"/>
                <a:ea typeface="Lato"/>
                <a:cs typeface="Lato"/>
                <a:sym typeface="Lato"/>
              </a:rPr>
              <a:t>um número</a:t>
            </a:r>
            <a:r>
              <a:rPr b="1" i="1" lang="pt-PT" sz="15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 inusual</a:t>
            </a:r>
            <a:r>
              <a:rPr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de entidades concorrentes </a:t>
            </a:r>
            <a:r>
              <a:rPr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 </a:t>
            </a:r>
            <a:r>
              <a:rPr b="1" i="1"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R019 </a:t>
            </a:r>
            <a:r>
              <a:rPr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79" name="Google Shape;479;p32"/>
          <p:cNvGrpSpPr/>
          <p:nvPr/>
        </p:nvGrpSpPr>
        <p:grpSpPr>
          <a:xfrm>
            <a:off x="1127777" y="2279588"/>
            <a:ext cx="7292248" cy="1073100"/>
            <a:chOff x="1127777" y="2279588"/>
            <a:chExt cx="7292248" cy="1073100"/>
          </a:xfrm>
        </p:grpSpPr>
        <p:grpSp>
          <p:nvGrpSpPr>
            <p:cNvPr id="480" name="Google Shape;480;p32"/>
            <p:cNvGrpSpPr/>
            <p:nvPr/>
          </p:nvGrpSpPr>
          <p:grpSpPr>
            <a:xfrm>
              <a:off x="2986980" y="2573663"/>
              <a:ext cx="2153545" cy="658800"/>
              <a:chOff x="2817755" y="3670913"/>
              <a:chExt cx="2153545" cy="658800"/>
            </a:xfrm>
          </p:grpSpPr>
          <p:cxnSp>
            <p:nvCxnSpPr>
              <p:cNvPr id="481" name="Google Shape;481;p32"/>
              <p:cNvCxnSpPr/>
              <p:nvPr/>
            </p:nvCxnSpPr>
            <p:spPr>
              <a:xfrm>
                <a:off x="2817755" y="3935062"/>
                <a:ext cx="2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82" name="Google Shape;482;p32"/>
              <p:cNvSpPr txBox="1"/>
              <p:nvPr/>
            </p:nvSpPr>
            <p:spPr>
              <a:xfrm>
                <a:off x="3029700" y="3670913"/>
                <a:ext cx="1941600" cy="65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1260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000">
                    <a:solidFill>
                      <a:schemeClr val="accent2"/>
                    </a:solidFill>
                    <a:latin typeface="Lato"/>
                    <a:ea typeface="Lato"/>
                    <a:cs typeface="Lato"/>
                    <a:sym typeface="Lato"/>
                  </a:rPr>
                  <a:t>Contabilização do número de entidades concorrentes</a:t>
                </a:r>
                <a:endParaRPr sz="10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000">
                    <a:solidFill>
                      <a:schemeClr val="accent2"/>
                    </a:solidFill>
                    <a:latin typeface="Lato"/>
                    <a:ea typeface="Lato"/>
                    <a:cs typeface="Lato"/>
                    <a:sym typeface="Lato"/>
                  </a:rPr>
                  <a:t>( </a:t>
                </a:r>
                <a:r>
                  <a:rPr b="1" lang="pt-PT" sz="1000">
                    <a:solidFill>
                      <a:schemeClr val="accent2"/>
                    </a:solidFill>
                    <a:latin typeface="Lato"/>
                    <a:ea typeface="Lato"/>
                    <a:cs typeface="Lato"/>
                    <a:sym typeface="Lato"/>
                  </a:rPr>
                  <a:t>nec</a:t>
                </a:r>
                <a:r>
                  <a:rPr lang="pt-PT" sz="1000">
                    <a:solidFill>
                      <a:schemeClr val="accent2"/>
                    </a:solidFill>
                    <a:latin typeface="Lato"/>
                    <a:ea typeface="Lato"/>
                    <a:cs typeface="Lato"/>
                    <a:sym typeface="Lato"/>
                  </a:rPr>
                  <a:t> )</a:t>
                </a:r>
                <a:endParaRPr sz="10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83" name="Google Shape;483;p32"/>
            <p:cNvGrpSpPr/>
            <p:nvPr/>
          </p:nvGrpSpPr>
          <p:grpSpPr>
            <a:xfrm>
              <a:off x="1127777" y="2427038"/>
              <a:ext cx="1941489" cy="778199"/>
              <a:chOff x="958552" y="3524288"/>
              <a:chExt cx="1941489" cy="778199"/>
            </a:xfrm>
          </p:grpSpPr>
          <p:grpSp>
            <p:nvGrpSpPr>
              <p:cNvPr id="484" name="Google Shape;484;p32"/>
              <p:cNvGrpSpPr/>
              <p:nvPr/>
            </p:nvGrpSpPr>
            <p:grpSpPr>
              <a:xfrm>
                <a:off x="958552" y="3524288"/>
                <a:ext cx="1941489" cy="778199"/>
                <a:chOff x="59875" y="1206125"/>
                <a:chExt cx="1993725" cy="778199"/>
              </a:xfrm>
            </p:grpSpPr>
            <p:pic>
              <p:nvPicPr>
                <p:cNvPr id="485" name="Google Shape;485;p32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59875" y="1206125"/>
                  <a:ext cx="778199" cy="7781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86" name="Google Shape;486;p32"/>
                <p:cNvSpPr txBox="1"/>
                <p:nvPr/>
              </p:nvSpPr>
              <p:spPr>
                <a:xfrm>
                  <a:off x="1019200" y="1382675"/>
                  <a:ext cx="1034400" cy="425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PT" sz="1000">
                      <a:solidFill>
                        <a:schemeClr val="accent2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Concurso Público</a:t>
                  </a:r>
                  <a:endParaRPr sz="1000">
                    <a:solidFill>
                      <a:schemeClr val="accent2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487" name="Google Shape;487;p32"/>
              <p:cNvCxnSpPr/>
              <p:nvPr/>
            </p:nvCxnSpPr>
            <p:spPr>
              <a:xfrm flipH="1" rot="10800000">
                <a:off x="1664913" y="3913238"/>
                <a:ext cx="3114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488" name="Google Shape;488;p32"/>
            <p:cNvGrpSpPr/>
            <p:nvPr/>
          </p:nvGrpSpPr>
          <p:grpSpPr>
            <a:xfrm>
              <a:off x="5059838" y="2279588"/>
              <a:ext cx="3360187" cy="1073100"/>
              <a:chOff x="5059838" y="2279588"/>
              <a:chExt cx="3360187" cy="1073100"/>
            </a:xfrm>
          </p:grpSpPr>
          <p:cxnSp>
            <p:nvCxnSpPr>
              <p:cNvPr id="489" name="Google Shape;489;p32"/>
              <p:cNvCxnSpPr/>
              <p:nvPr/>
            </p:nvCxnSpPr>
            <p:spPr>
              <a:xfrm flipH="1" rot="10800000">
                <a:off x="5059838" y="2873125"/>
                <a:ext cx="3114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90" name="Google Shape;490;p32"/>
              <p:cNvSpPr txBox="1"/>
              <p:nvPr/>
            </p:nvSpPr>
            <p:spPr>
              <a:xfrm>
                <a:off x="5440075" y="2660738"/>
                <a:ext cx="1047300" cy="42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000">
                    <a:solidFill>
                      <a:schemeClr val="accent2"/>
                    </a:solidFill>
                    <a:latin typeface="Lato"/>
                    <a:ea typeface="Lato"/>
                    <a:cs typeface="Lato"/>
                    <a:sym typeface="Lato"/>
                  </a:rPr>
                  <a:t>Sinalizar contratos com:</a:t>
                </a:r>
                <a:endParaRPr sz="10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91" name="Google Shape;491;p32"/>
              <p:cNvGrpSpPr/>
              <p:nvPr/>
            </p:nvGrpSpPr>
            <p:grpSpPr>
              <a:xfrm>
                <a:off x="6455625" y="2279588"/>
                <a:ext cx="1964400" cy="1073100"/>
                <a:chOff x="6455625" y="2279588"/>
                <a:chExt cx="1964400" cy="1073100"/>
              </a:xfrm>
            </p:grpSpPr>
            <p:sp>
              <p:nvSpPr>
                <p:cNvPr id="492" name="Google Shape;492;p32"/>
                <p:cNvSpPr txBox="1"/>
                <p:nvPr/>
              </p:nvSpPr>
              <p:spPr>
                <a:xfrm>
                  <a:off x="6455625" y="2279588"/>
                  <a:ext cx="374700" cy="1073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PT" sz="5900">
                      <a:solidFill>
                        <a:schemeClr val="dk2"/>
                      </a:solidFill>
                      <a:latin typeface="Roboto Thin"/>
                      <a:ea typeface="Roboto Thin"/>
                      <a:cs typeface="Roboto Thin"/>
                      <a:sym typeface="Roboto Thin"/>
                    </a:rPr>
                    <a:t>{</a:t>
                  </a:r>
                  <a:endParaRPr sz="5900">
                    <a:solidFill>
                      <a:schemeClr val="dk2"/>
                    </a:solidFill>
                    <a:latin typeface="Roboto Thin"/>
                    <a:ea typeface="Roboto Thin"/>
                    <a:cs typeface="Roboto Thin"/>
                    <a:sym typeface="Roboto Thin"/>
                  </a:endParaRPr>
                </a:p>
              </p:txBody>
            </p:sp>
            <p:sp>
              <p:nvSpPr>
                <p:cNvPr id="493" name="Google Shape;493;p32"/>
                <p:cNvSpPr txBox="1"/>
                <p:nvPr/>
              </p:nvSpPr>
              <p:spPr>
                <a:xfrm>
                  <a:off x="6830325" y="2462550"/>
                  <a:ext cx="1589700" cy="32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PT" sz="1000">
                      <a:solidFill>
                        <a:srgbClr val="990000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nec = 1 		       </a:t>
                  </a:r>
                  <a:r>
                    <a:rPr b="1" lang="pt-PT" sz="1100">
                      <a:solidFill>
                        <a:schemeClr val="dk1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( 1 )</a:t>
                  </a:r>
                  <a:endParaRPr b="1" sz="11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4" name="Google Shape;494;p32"/>
                <p:cNvSpPr txBox="1"/>
                <p:nvPr/>
              </p:nvSpPr>
              <p:spPr>
                <a:xfrm>
                  <a:off x="6830325" y="2839100"/>
                  <a:ext cx="1545300" cy="32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PT" sz="1000">
                      <a:solidFill>
                        <a:srgbClr val="990000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nec &gt; δ /\ nec &lt; ε        </a:t>
                  </a:r>
                  <a:r>
                    <a:rPr b="1" lang="pt-PT" sz="1000">
                      <a:solidFill>
                        <a:schemeClr val="dk1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( 2 )</a:t>
                  </a:r>
                  <a:endParaRPr b="1" sz="10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graphicFrame>
        <p:nvGraphicFramePr>
          <p:cNvPr id="495" name="Google Shape;495;p32"/>
          <p:cNvGraphicFramePr/>
          <p:nvPr/>
        </p:nvGraphicFramePr>
        <p:xfrm>
          <a:off x="119450" y="367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{940A1BFD-B2ED-4358-A51D-BAFA0C6F5C88}</a:tableStyleId>
              </a:tblPr>
              <a:tblGrid>
                <a:gridCol w="454275"/>
                <a:gridCol w="971225"/>
                <a:gridCol w="524450"/>
                <a:gridCol w="751675"/>
                <a:gridCol w="756775"/>
                <a:gridCol w="473450"/>
                <a:gridCol w="696750"/>
                <a:gridCol w="747850"/>
                <a:gridCol w="741450"/>
                <a:gridCol w="792550"/>
                <a:gridCol w="505325"/>
                <a:gridCol w="715925"/>
                <a:gridCol w="773400"/>
              </a:tblGrid>
              <a:tr h="420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CPV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NEC</a:t>
                      </a: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Total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Média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Std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Q1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Q2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Q3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Max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MC</a:t>
                      </a:r>
                      <a:endParaRPr b="1" sz="90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Lower Fence</a:t>
                      </a:r>
                      <a:endParaRPr b="1" sz="90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2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Upper Fence</a:t>
                      </a:r>
                      <a:endParaRPr b="1" sz="90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2000" marB="108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4615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1048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4.4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4.9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39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pt-PT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0.33</a:t>
                      </a:r>
                      <a:endParaRPr b="1" i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pt-PT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1.8</a:t>
                      </a:r>
                      <a:endParaRPr b="1" i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pt-PT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13.2</a:t>
                      </a:r>
                      <a:endParaRPr b="1" i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3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198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Lato"/>
                <a:ea typeface="Lato"/>
                <a:cs typeface="Lato"/>
                <a:sym typeface="Lato"/>
              </a:rPr>
              <a:t>Análise do número de entidades concorrentes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3"/>
          <p:cNvSpPr txBox="1"/>
          <p:nvPr/>
        </p:nvSpPr>
        <p:spPr>
          <a:xfrm>
            <a:off x="4559400" y="778200"/>
            <a:ext cx="4584600" cy="436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02" name="Google Shape;502;p33"/>
          <p:cNvSpPr/>
          <p:nvPr/>
        </p:nvSpPr>
        <p:spPr>
          <a:xfrm>
            <a:off x="1471800" y="1444563"/>
            <a:ext cx="19032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solidFill>
                  <a:srgbClr val="0D5CDF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pt-PT" sz="3000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rPr>
              <a:t>%</a:t>
            </a:r>
            <a:r>
              <a:rPr lang="pt-PT" sz="4000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pt-PT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rPr>
              <a:t>(25274)</a:t>
            </a:r>
            <a:br>
              <a:rPr lang="pt-PT" sz="4000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rPr>
            </a:br>
            <a:endParaRPr sz="4000">
              <a:solidFill>
                <a:srgbClr val="0D5CD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503" name="Google Shape;5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25" y="2580675"/>
            <a:ext cx="3380751" cy="2476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4" name="Google Shape;504;p33"/>
          <p:cNvGrpSpPr/>
          <p:nvPr/>
        </p:nvGrpSpPr>
        <p:grpSpPr>
          <a:xfrm>
            <a:off x="421875" y="1860850"/>
            <a:ext cx="774850" cy="806200"/>
            <a:chOff x="647675" y="1676050"/>
            <a:chExt cx="774850" cy="806200"/>
          </a:xfrm>
        </p:grpSpPr>
        <p:sp>
          <p:nvSpPr>
            <p:cNvPr id="505" name="Google Shape;505;p33"/>
            <p:cNvSpPr/>
            <p:nvPr/>
          </p:nvSpPr>
          <p:spPr>
            <a:xfrm>
              <a:off x="746025" y="1676050"/>
              <a:ext cx="676500" cy="2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5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3.5</a:t>
              </a:r>
              <a:r>
                <a:rPr lang="pt-PT" sz="1500">
                  <a:solidFill>
                    <a:srgbClr val="CC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br>
                <a:rPr lang="pt-PT"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506" name="Google Shape;506;p33"/>
            <p:cNvSpPr txBox="1"/>
            <p:nvPr/>
          </p:nvSpPr>
          <p:spPr>
            <a:xfrm>
              <a:off x="647675" y="2012950"/>
              <a:ext cx="743100" cy="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900">
                  <a:solidFill>
                    <a:srgbClr val="666666"/>
                  </a:solidFill>
                </a:rPr>
                <a:t>(4444)</a:t>
              </a:r>
              <a:endParaRPr b="1" sz="900">
                <a:solidFill>
                  <a:srgbClr val="666666"/>
                </a:solidFill>
              </a:endParaRPr>
            </a:p>
          </p:txBody>
        </p:sp>
        <p:cxnSp>
          <p:nvCxnSpPr>
            <p:cNvPr id="507" name="Google Shape;507;p33"/>
            <p:cNvCxnSpPr/>
            <p:nvPr/>
          </p:nvCxnSpPr>
          <p:spPr>
            <a:xfrm>
              <a:off x="1033500" y="2177150"/>
              <a:ext cx="297300" cy="305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08" name="Google Shape;508;p33"/>
          <p:cNvGrpSpPr/>
          <p:nvPr/>
        </p:nvGrpSpPr>
        <p:grpSpPr>
          <a:xfrm>
            <a:off x="1662175" y="2650250"/>
            <a:ext cx="1079275" cy="498925"/>
            <a:chOff x="1678425" y="2465450"/>
            <a:chExt cx="1079275" cy="498925"/>
          </a:xfrm>
        </p:grpSpPr>
        <p:sp>
          <p:nvSpPr>
            <p:cNvPr id="509" name="Google Shape;509;p33"/>
            <p:cNvSpPr/>
            <p:nvPr/>
          </p:nvSpPr>
          <p:spPr>
            <a:xfrm>
              <a:off x="2081200" y="2465450"/>
              <a:ext cx="676500" cy="2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5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2.7</a:t>
              </a:r>
              <a:r>
                <a:rPr lang="pt-PT" sz="1500">
                  <a:solidFill>
                    <a:srgbClr val="CC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br>
                <a:rPr lang="pt-PT"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510" name="Google Shape;510;p33"/>
            <p:cNvSpPr txBox="1"/>
            <p:nvPr/>
          </p:nvSpPr>
          <p:spPr>
            <a:xfrm>
              <a:off x="1982850" y="2802350"/>
              <a:ext cx="743100" cy="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900">
                  <a:solidFill>
                    <a:srgbClr val="666666"/>
                  </a:solidFill>
                </a:rPr>
                <a:t>(3498)</a:t>
              </a:r>
              <a:endParaRPr b="1" sz="900">
                <a:solidFill>
                  <a:srgbClr val="666666"/>
                </a:solidFill>
              </a:endParaRPr>
            </a:p>
          </p:txBody>
        </p:sp>
        <p:cxnSp>
          <p:nvCxnSpPr>
            <p:cNvPr id="511" name="Google Shape;511;p33"/>
            <p:cNvCxnSpPr/>
            <p:nvPr/>
          </p:nvCxnSpPr>
          <p:spPr>
            <a:xfrm flipH="1">
              <a:off x="1678425" y="2789475"/>
              <a:ext cx="472800" cy="17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512" name="Google Shape;512;p33"/>
          <p:cNvSpPr txBox="1"/>
          <p:nvPr/>
        </p:nvSpPr>
        <p:spPr>
          <a:xfrm>
            <a:off x="39700" y="844550"/>
            <a:ext cx="4411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arabicPeriod"/>
            </a:pPr>
            <a:r>
              <a:rPr lang="pt-P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Análise de concursos públicos com </a:t>
            </a:r>
            <a:r>
              <a:rPr b="1" lang="pt-PT" sz="1300" u="sng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uma</a:t>
            </a:r>
            <a:r>
              <a:rPr lang="pt-P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entidade concorrente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3" name="Google Shape;513;p33"/>
          <p:cNvSpPr/>
          <p:nvPr/>
        </p:nvSpPr>
        <p:spPr>
          <a:xfrm>
            <a:off x="1471800" y="1444563"/>
            <a:ext cx="19032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pt-PT" sz="3000">
                <a:solidFill>
                  <a:srgbClr val="0000FF"/>
                </a:solidFill>
                <a:latin typeface="Roboto Thin"/>
                <a:ea typeface="Roboto Thin"/>
                <a:cs typeface="Roboto Thin"/>
                <a:sym typeface="Roboto Thin"/>
              </a:rPr>
              <a:t>%</a:t>
            </a:r>
            <a:r>
              <a:rPr lang="pt-PT" sz="4000">
                <a:solidFill>
                  <a:srgbClr val="0000FF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pt-PT">
                <a:solidFill>
                  <a:srgbClr val="0000FF"/>
                </a:solidFill>
                <a:latin typeface="Roboto Thin"/>
                <a:ea typeface="Roboto Thin"/>
                <a:cs typeface="Roboto Thin"/>
                <a:sym typeface="Roboto Thin"/>
              </a:rPr>
              <a:t>(25274)</a:t>
            </a:r>
            <a:br>
              <a:rPr lang="pt-PT" sz="4000">
                <a:solidFill>
                  <a:srgbClr val="0000FF"/>
                </a:solidFill>
                <a:latin typeface="Roboto Thin"/>
                <a:ea typeface="Roboto Thin"/>
                <a:cs typeface="Roboto Thin"/>
                <a:sym typeface="Roboto Thin"/>
              </a:rPr>
            </a:br>
            <a:endParaRPr sz="4000">
              <a:solidFill>
                <a:srgbClr val="0000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4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198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Lato"/>
                <a:ea typeface="Lato"/>
                <a:cs typeface="Lato"/>
                <a:sym typeface="Lato"/>
              </a:rPr>
              <a:t>Análise do número de entidades concorrentes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4"/>
          <p:cNvSpPr txBox="1"/>
          <p:nvPr/>
        </p:nvSpPr>
        <p:spPr>
          <a:xfrm>
            <a:off x="0" y="778200"/>
            <a:ext cx="4638600" cy="436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520" name="Google Shape;520;p34"/>
          <p:cNvGrpSpPr/>
          <p:nvPr/>
        </p:nvGrpSpPr>
        <p:grpSpPr>
          <a:xfrm>
            <a:off x="39700" y="844550"/>
            <a:ext cx="4411800" cy="4212276"/>
            <a:chOff x="39700" y="844550"/>
            <a:chExt cx="4411800" cy="4212276"/>
          </a:xfrm>
        </p:grpSpPr>
        <p:pic>
          <p:nvPicPr>
            <p:cNvPr id="521" name="Google Shape;521;p34"/>
            <p:cNvPicPr preferRelativeResize="0"/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555225" y="2580675"/>
              <a:ext cx="3380751" cy="24761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2" name="Google Shape;522;p34"/>
            <p:cNvSpPr/>
            <p:nvPr/>
          </p:nvSpPr>
          <p:spPr>
            <a:xfrm>
              <a:off x="1471800" y="1444563"/>
              <a:ext cx="1903200" cy="89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3000">
                  <a:solidFill>
                    <a:srgbClr val="6D9EEB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r>
                <a:rPr lang="pt-PT" sz="3000">
                  <a:solidFill>
                    <a:srgbClr val="6D9EEB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r>
                <a:rPr lang="pt-PT" sz="4000">
                  <a:solidFill>
                    <a:srgbClr val="6D9EEB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 </a:t>
              </a:r>
              <a:r>
                <a:rPr lang="pt-PT">
                  <a:solidFill>
                    <a:srgbClr val="6D9EEB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(25274)</a:t>
              </a:r>
              <a:br>
                <a:rPr lang="pt-PT" sz="4000">
                  <a:solidFill>
                    <a:srgbClr val="6D9EEB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6D9EEB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grpSp>
          <p:nvGrpSpPr>
            <p:cNvPr id="523" name="Google Shape;523;p34"/>
            <p:cNvGrpSpPr/>
            <p:nvPr/>
          </p:nvGrpSpPr>
          <p:grpSpPr>
            <a:xfrm>
              <a:off x="421875" y="1860850"/>
              <a:ext cx="774850" cy="806200"/>
              <a:chOff x="647675" y="1676050"/>
              <a:chExt cx="774850" cy="806200"/>
            </a:xfrm>
          </p:grpSpPr>
          <p:sp>
            <p:nvSpPr>
              <p:cNvPr id="524" name="Google Shape;524;p34"/>
              <p:cNvSpPr/>
              <p:nvPr/>
            </p:nvSpPr>
            <p:spPr>
              <a:xfrm>
                <a:off x="746025" y="1676050"/>
                <a:ext cx="676500" cy="29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rgbClr val="DD7E6B"/>
                    </a:solidFill>
                    <a:latin typeface="Roboto"/>
                    <a:ea typeface="Roboto"/>
                    <a:cs typeface="Roboto"/>
                    <a:sym typeface="Roboto"/>
                  </a:rPr>
                  <a:t>3.5</a:t>
                </a:r>
                <a:r>
                  <a:rPr lang="pt-PT" sz="1500">
                    <a:solidFill>
                      <a:srgbClr val="DD7E6B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%</a:t>
                </a:r>
                <a:br>
                  <a:rPr lang="pt-PT" sz="4000">
                    <a:solidFill>
                      <a:srgbClr val="0D5CD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endParaRPr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525" name="Google Shape;525;p34"/>
              <p:cNvSpPr txBox="1"/>
              <p:nvPr/>
            </p:nvSpPr>
            <p:spPr>
              <a:xfrm>
                <a:off x="647675" y="2012950"/>
                <a:ext cx="743100" cy="8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900">
                    <a:solidFill>
                      <a:srgbClr val="666666"/>
                    </a:solidFill>
                  </a:rPr>
                  <a:t>(4444)</a:t>
                </a:r>
                <a:endParaRPr b="1" sz="900"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526" name="Google Shape;526;p34"/>
              <p:cNvCxnSpPr/>
              <p:nvPr/>
            </p:nvCxnSpPr>
            <p:spPr>
              <a:xfrm>
                <a:off x="1033500" y="2177150"/>
                <a:ext cx="297300" cy="305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grpSp>
          <p:nvGrpSpPr>
            <p:cNvPr id="527" name="Google Shape;527;p34"/>
            <p:cNvGrpSpPr/>
            <p:nvPr/>
          </p:nvGrpSpPr>
          <p:grpSpPr>
            <a:xfrm>
              <a:off x="1662175" y="2650250"/>
              <a:ext cx="1079275" cy="498925"/>
              <a:chOff x="1678425" y="2465450"/>
              <a:chExt cx="1079275" cy="498925"/>
            </a:xfrm>
          </p:grpSpPr>
          <p:sp>
            <p:nvSpPr>
              <p:cNvPr id="528" name="Google Shape;528;p34"/>
              <p:cNvSpPr/>
              <p:nvPr/>
            </p:nvSpPr>
            <p:spPr>
              <a:xfrm>
                <a:off x="2081200" y="2465450"/>
                <a:ext cx="676500" cy="29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rgbClr val="DD7E6B"/>
                    </a:solidFill>
                    <a:latin typeface="Roboto"/>
                    <a:ea typeface="Roboto"/>
                    <a:cs typeface="Roboto"/>
                    <a:sym typeface="Roboto"/>
                  </a:rPr>
                  <a:t>2.7</a:t>
                </a:r>
                <a:r>
                  <a:rPr lang="pt-PT" sz="1500">
                    <a:solidFill>
                      <a:srgbClr val="DD7E6B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%</a:t>
                </a:r>
                <a:br>
                  <a:rPr lang="pt-PT" sz="4000">
                    <a:solidFill>
                      <a:srgbClr val="0D5CD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endParaRPr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529" name="Google Shape;529;p34"/>
              <p:cNvSpPr txBox="1"/>
              <p:nvPr/>
            </p:nvSpPr>
            <p:spPr>
              <a:xfrm>
                <a:off x="1982850" y="2802350"/>
                <a:ext cx="743100" cy="8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900">
                    <a:solidFill>
                      <a:srgbClr val="666666"/>
                    </a:solidFill>
                  </a:rPr>
                  <a:t>(3498)</a:t>
                </a:r>
                <a:endParaRPr b="1" sz="900"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530" name="Google Shape;530;p34"/>
              <p:cNvCxnSpPr/>
              <p:nvPr/>
            </p:nvCxnSpPr>
            <p:spPr>
              <a:xfrm flipH="1">
                <a:off x="1678425" y="2789475"/>
                <a:ext cx="472800" cy="174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sp>
          <p:nvSpPr>
            <p:cNvPr id="531" name="Google Shape;531;p34"/>
            <p:cNvSpPr txBox="1"/>
            <p:nvPr/>
          </p:nvSpPr>
          <p:spPr>
            <a:xfrm>
              <a:off x="39700" y="844550"/>
              <a:ext cx="4411800" cy="4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400"/>
                <a:buFont typeface="Lato"/>
                <a:buAutoNum type="arabicPeriod"/>
              </a:pPr>
              <a:r>
                <a:rPr lang="pt-PT" sz="13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Análise de concursos públicos com </a:t>
              </a:r>
              <a:r>
                <a:rPr b="1" lang="pt-PT" sz="1300" u="sng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uma</a:t>
              </a:r>
              <a:r>
                <a:rPr lang="pt-PT" sz="13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 entidade concorrente</a:t>
              </a:r>
              <a:endParaRPr sz="13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descr="2&#10;" id="532" name="Google Shape;532;p34"/>
          <p:cNvSpPr txBox="1"/>
          <p:nvPr/>
        </p:nvSpPr>
        <p:spPr>
          <a:xfrm>
            <a:off x="4638600" y="844550"/>
            <a:ext cx="45054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 startAt="2"/>
            </a:pPr>
            <a:r>
              <a:rPr lang="pt-P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Análise de concursos públicos com </a:t>
            </a:r>
            <a:r>
              <a:rPr lang="pt-PT" sz="1300">
                <a:latin typeface="Lato"/>
                <a:ea typeface="Lato"/>
                <a:cs typeface="Lato"/>
                <a:sym typeface="Lato"/>
              </a:rPr>
              <a:t>um número</a:t>
            </a:r>
            <a:r>
              <a:rPr b="1" i="1" lang="pt-PT" sz="13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pt-PT" sz="1300" u="sng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inusual</a:t>
            </a:r>
            <a:r>
              <a:rPr lang="pt-P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entidade concorrente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533;p34"/>
          <p:cNvSpPr/>
          <p:nvPr/>
        </p:nvSpPr>
        <p:spPr>
          <a:xfrm>
            <a:off x="5939700" y="1343438"/>
            <a:ext cx="19032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18</a:t>
            </a:r>
            <a:r>
              <a:rPr lang="pt-PT" sz="3000">
                <a:solidFill>
                  <a:srgbClr val="0000FF"/>
                </a:solidFill>
                <a:latin typeface="Roboto Thin"/>
                <a:ea typeface="Roboto Thin"/>
                <a:cs typeface="Roboto Thin"/>
                <a:sym typeface="Roboto Thin"/>
              </a:rPr>
              <a:t>%</a:t>
            </a:r>
            <a:r>
              <a:rPr lang="pt-PT" sz="4000">
                <a:solidFill>
                  <a:srgbClr val="0000FF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pt-PT">
                <a:solidFill>
                  <a:srgbClr val="0000FF"/>
                </a:solidFill>
                <a:latin typeface="Roboto Thin"/>
                <a:ea typeface="Roboto Thin"/>
                <a:cs typeface="Roboto Thin"/>
                <a:sym typeface="Roboto Thin"/>
              </a:rPr>
              <a:t>(</a:t>
            </a:r>
            <a:r>
              <a:rPr lang="pt-PT">
                <a:solidFill>
                  <a:srgbClr val="0000FF"/>
                </a:solidFill>
                <a:latin typeface="Roboto Thin"/>
                <a:ea typeface="Roboto Thin"/>
                <a:cs typeface="Roboto Thin"/>
                <a:sym typeface="Roboto Thin"/>
              </a:rPr>
              <a:t>22951</a:t>
            </a:r>
            <a:r>
              <a:rPr lang="pt-PT">
                <a:solidFill>
                  <a:srgbClr val="0000FF"/>
                </a:solidFill>
                <a:latin typeface="Roboto Thin"/>
                <a:ea typeface="Roboto Thin"/>
                <a:cs typeface="Roboto Thin"/>
                <a:sym typeface="Roboto Thin"/>
              </a:rPr>
              <a:t>)</a:t>
            </a:r>
            <a:br>
              <a:rPr lang="pt-PT" sz="4000">
                <a:solidFill>
                  <a:srgbClr val="0000FF"/>
                </a:solidFill>
                <a:latin typeface="Roboto Thin"/>
                <a:ea typeface="Roboto Thin"/>
                <a:cs typeface="Roboto Thin"/>
                <a:sym typeface="Roboto Thin"/>
              </a:rPr>
            </a:br>
            <a:endParaRPr sz="4000">
              <a:solidFill>
                <a:srgbClr val="0000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534" name="Google Shape;53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550" y="2509150"/>
            <a:ext cx="3471498" cy="2547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5" name="Google Shape;535;p34"/>
          <p:cNvGrpSpPr/>
          <p:nvPr/>
        </p:nvGrpSpPr>
        <p:grpSpPr>
          <a:xfrm>
            <a:off x="5053100" y="1774700"/>
            <a:ext cx="774850" cy="806200"/>
            <a:chOff x="647675" y="1676050"/>
            <a:chExt cx="774850" cy="806200"/>
          </a:xfrm>
        </p:grpSpPr>
        <p:sp>
          <p:nvSpPr>
            <p:cNvPr id="536" name="Google Shape;536;p34"/>
            <p:cNvSpPr/>
            <p:nvPr/>
          </p:nvSpPr>
          <p:spPr>
            <a:xfrm>
              <a:off x="746025" y="1676050"/>
              <a:ext cx="676500" cy="2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5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6.4</a:t>
              </a:r>
              <a:r>
                <a:rPr lang="pt-PT" sz="1500">
                  <a:solidFill>
                    <a:srgbClr val="CC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br>
                <a:rPr lang="pt-PT"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537" name="Google Shape;537;p34"/>
            <p:cNvSpPr txBox="1"/>
            <p:nvPr/>
          </p:nvSpPr>
          <p:spPr>
            <a:xfrm>
              <a:off x="647675" y="2012950"/>
              <a:ext cx="743100" cy="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900">
                  <a:solidFill>
                    <a:srgbClr val="666666"/>
                  </a:solidFill>
                </a:rPr>
                <a:t>(8182)</a:t>
              </a:r>
              <a:endParaRPr b="1" sz="900">
                <a:solidFill>
                  <a:srgbClr val="666666"/>
                </a:solidFill>
              </a:endParaRPr>
            </a:p>
          </p:txBody>
        </p:sp>
        <p:cxnSp>
          <p:nvCxnSpPr>
            <p:cNvPr id="538" name="Google Shape;538;p34"/>
            <p:cNvCxnSpPr/>
            <p:nvPr/>
          </p:nvCxnSpPr>
          <p:spPr>
            <a:xfrm>
              <a:off x="1033500" y="2177150"/>
              <a:ext cx="297300" cy="305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39" name="Google Shape;539;p34"/>
          <p:cNvGrpSpPr/>
          <p:nvPr/>
        </p:nvGrpSpPr>
        <p:grpSpPr>
          <a:xfrm>
            <a:off x="6147975" y="2621725"/>
            <a:ext cx="1079275" cy="498925"/>
            <a:chOff x="1678425" y="2465450"/>
            <a:chExt cx="1079275" cy="498925"/>
          </a:xfrm>
        </p:grpSpPr>
        <p:sp>
          <p:nvSpPr>
            <p:cNvPr id="540" name="Google Shape;540;p34"/>
            <p:cNvSpPr/>
            <p:nvPr/>
          </p:nvSpPr>
          <p:spPr>
            <a:xfrm>
              <a:off x="2081200" y="2465450"/>
              <a:ext cx="676500" cy="2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5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4.9</a:t>
              </a:r>
              <a:r>
                <a:rPr lang="pt-PT" sz="1500">
                  <a:solidFill>
                    <a:srgbClr val="CC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br>
                <a:rPr lang="pt-PT"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541" name="Google Shape;541;p34"/>
            <p:cNvSpPr txBox="1"/>
            <p:nvPr/>
          </p:nvSpPr>
          <p:spPr>
            <a:xfrm>
              <a:off x="1982850" y="2802350"/>
              <a:ext cx="743100" cy="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900">
                  <a:solidFill>
                    <a:srgbClr val="666666"/>
                  </a:solidFill>
                </a:rPr>
                <a:t>(6381)</a:t>
              </a:r>
              <a:endParaRPr b="1" sz="900">
                <a:solidFill>
                  <a:srgbClr val="666666"/>
                </a:solidFill>
              </a:endParaRPr>
            </a:p>
          </p:txBody>
        </p:sp>
        <p:cxnSp>
          <p:nvCxnSpPr>
            <p:cNvPr id="542" name="Google Shape;542;p34"/>
            <p:cNvCxnSpPr/>
            <p:nvPr/>
          </p:nvCxnSpPr>
          <p:spPr>
            <a:xfrm flipH="1">
              <a:off x="1678425" y="2789475"/>
              <a:ext cx="472800" cy="17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35"/>
          <p:cNvGrpSpPr/>
          <p:nvPr/>
        </p:nvGrpSpPr>
        <p:grpSpPr>
          <a:xfrm>
            <a:off x="5133775" y="2368387"/>
            <a:ext cx="3762725" cy="2603661"/>
            <a:chOff x="5133775" y="2368388"/>
            <a:chExt cx="3762725" cy="2603661"/>
          </a:xfrm>
        </p:grpSpPr>
        <p:pic>
          <p:nvPicPr>
            <p:cNvPr id="548" name="Google Shape;548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33775" y="2368387"/>
              <a:ext cx="3515028" cy="26036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9" name="Google Shape;549;p35"/>
            <p:cNvSpPr txBox="1"/>
            <p:nvPr/>
          </p:nvSpPr>
          <p:spPr>
            <a:xfrm>
              <a:off x="8001000" y="2397150"/>
              <a:ext cx="895500" cy="3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PT" sz="13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Saúde</a:t>
              </a:r>
              <a:endParaRPr b="1" i="1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50" name="Google Shape;550;p35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198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Lato"/>
                <a:ea typeface="Lato"/>
                <a:cs typeface="Lato"/>
                <a:sym typeface="Lato"/>
              </a:rPr>
              <a:t>Análise do número de entidades concorrentes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5"/>
          <p:cNvSpPr txBox="1"/>
          <p:nvPr/>
        </p:nvSpPr>
        <p:spPr>
          <a:xfrm>
            <a:off x="0" y="778200"/>
            <a:ext cx="4638600" cy="436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552" name="Google Shape;552;p35"/>
          <p:cNvGrpSpPr/>
          <p:nvPr/>
        </p:nvGrpSpPr>
        <p:grpSpPr>
          <a:xfrm>
            <a:off x="39700" y="844550"/>
            <a:ext cx="4411800" cy="4212276"/>
            <a:chOff x="39700" y="844550"/>
            <a:chExt cx="4411800" cy="4212276"/>
          </a:xfrm>
        </p:grpSpPr>
        <p:pic>
          <p:nvPicPr>
            <p:cNvPr id="553" name="Google Shape;553;p35"/>
            <p:cNvPicPr preferRelativeResize="0"/>
            <p:nvPr/>
          </p:nvPicPr>
          <p:blipFill>
            <a:blip r:embed="rId4">
              <a:alphaModFix amt="54000"/>
            </a:blip>
            <a:stretch>
              <a:fillRect/>
            </a:stretch>
          </p:blipFill>
          <p:spPr>
            <a:xfrm>
              <a:off x="555225" y="2580675"/>
              <a:ext cx="3380751" cy="24761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4" name="Google Shape;554;p35"/>
            <p:cNvSpPr/>
            <p:nvPr/>
          </p:nvSpPr>
          <p:spPr>
            <a:xfrm>
              <a:off x="1471800" y="1444563"/>
              <a:ext cx="1903200" cy="89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3000">
                  <a:solidFill>
                    <a:srgbClr val="6D9EEB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r>
                <a:rPr lang="pt-PT" sz="3000">
                  <a:solidFill>
                    <a:srgbClr val="6D9EEB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r>
                <a:rPr lang="pt-PT" sz="4000">
                  <a:solidFill>
                    <a:srgbClr val="6D9EEB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 </a:t>
              </a:r>
              <a:r>
                <a:rPr lang="pt-PT">
                  <a:solidFill>
                    <a:srgbClr val="6D9EEB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(25274)</a:t>
              </a:r>
              <a:br>
                <a:rPr lang="pt-PT" sz="4000">
                  <a:solidFill>
                    <a:srgbClr val="6D9EEB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6D9EEB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grpSp>
          <p:nvGrpSpPr>
            <p:cNvPr id="555" name="Google Shape;555;p35"/>
            <p:cNvGrpSpPr/>
            <p:nvPr/>
          </p:nvGrpSpPr>
          <p:grpSpPr>
            <a:xfrm>
              <a:off x="421875" y="1860850"/>
              <a:ext cx="774850" cy="806200"/>
              <a:chOff x="647675" y="1676050"/>
              <a:chExt cx="774850" cy="806200"/>
            </a:xfrm>
          </p:grpSpPr>
          <p:sp>
            <p:nvSpPr>
              <p:cNvPr id="556" name="Google Shape;556;p35"/>
              <p:cNvSpPr/>
              <p:nvPr/>
            </p:nvSpPr>
            <p:spPr>
              <a:xfrm>
                <a:off x="746025" y="1676050"/>
                <a:ext cx="676500" cy="29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rgbClr val="DD7E6B"/>
                    </a:solidFill>
                    <a:latin typeface="Roboto"/>
                    <a:ea typeface="Roboto"/>
                    <a:cs typeface="Roboto"/>
                    <a:sym typeface="Roboto"/>
                  </a:rPr>
                  <a:t>3.5</a:t>
                </a:r>
                <a:r>
                  <a:rPr lang="pt-PT" sz="1500">
                    <a:solidFill>
                      <a:srgbClr val="DD7E6B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%</a:t>
                </a:r>
                <a:br>
                  <a:rPr lang="pt-PT" sz="4000">
                    <a:solidFill>
                      <a:srgbClr val="0D5CD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endParaRPr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557" name="Google Shape;557;p35"/>
              <p:cNvSpPr txBox="1"/>
              <p:nvPr/>
            </p:nvSpPr>
            <p:spPr>
              <a:xfrm>
                <a:off x="647675" y="2012950"/>
                <a:ext cx="743100" cy="8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900">
                    <a:solidFill>
                      <a:srgbClr val="666666"/>
                    </a:solidFill>
                  </a:rPr>
                  <a:t>(4444)</a:t>
                </a:r>
                <a:endParaRPr b="1" sz="900"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558" name="Google Shape;558;p35"/>
              <p:cNvCxnSpPr/>
              <p:nvPr/>
            </p:nvCxnSpPr>
            <p:spPr>
              <a:xfrm>
                <a:off x="1033500" y="2177150"/>
                <a:ext cx="297300" cy="305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grpSp>
          <p:nvGrpSpPr>
            <p:cNvPr id="559" name="Google Shape;559;p35"/>
            <p:cNvGrpSpPr/>
            <p:nvPr/>
          </p:nvGrpSpPr>
          <p:grpSpPr>
            <a:xfrm>
              <a:off x="1662175" y="2650250"/>
              <a:ext cx="1079275" cy="498925"/>
              <a:chOff x="1678425" y="2465450"/>
              <a:chExt cx="1079275" cy="498925"/>
            </a:xfrm>
          </p:grpSpPr>
          <p:sp>
            <p:nvSpPr>
              <p:cNvPr id="560" name="Google Shape;560;p35"/>
              <p:cNvSpPr/>
              <p:nvPr/>
            </p:nvSpPr>
            <p:spPr>
              <a:xfrm>
                <a:off x="2081200" y="2465450"/>
                <a:ext cx="676500" cy="29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rgbClr val="DD7E6B"/>
                    </a:solidFill>
                    <a:latin typeface="Roboto"/>
                    <a:ea typeface="Roboto"/>
                    <a:cs typeface="Roboto"/>
                    <a:sym typeface="Roboto"/>
                  </a:rPr>
                  <a:t>2.7</a:t>
                </a:r>
                <a:r>
                  <a:rPr lang="pt-PT" sz="1500">
                    <a:solidFill>
                      <a:srgbClr val="DD7E6B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%</a:t>
                </a:r>
                <a:br>
                  <a:rPr lang="pt-PT" sz="4000">
                    <a:solidFill>
                      <a:srgbClr val="0D5CD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endParaRPr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561" name="Google Shape;561;p35"/>
              <p:cNvSpPr txBox="1"/>
              <p:nvPr/>
            </p:nvSpPr>
            <p:spPr>
              <a:xfrm>
                <a:off x="1982850" y="2802350"/>
                <a:ext cx="743100" cy="8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900">
                    <a:solidFill>
                      <a:srgbClr val="666666"/>
                    </a:solidFill>
                  </a:rPr>
                  <a:t>(3498)</a:t>
                </a:r>
                <a:endParaRPr b="1" sz="900"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562" name="Google Shape;562;p35"/>
              <p:cNvCxnSpPr/>
              <p:nvPr/>
            </p:nvCxnSpPr>
            <p:spPr>
              <a:xfrm flipH="1">
                <a:off x="1678425" y="2789475"/>
                <a:ext cx="472800" cy="174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sp>
          <p:nvSpPr>
            <p:cNvPr id="563" name="Google Shape;563;p35"/>
            <p:cNvSpPr txBox="1"/>
            <p:nvPr/>
          </p:nvSpPr>
          <p:spPr>
            <a:xfrm>
              <a:off x="39700" y="844550"/>
              <a:ext cx="4411800" cy="4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400"/>
                <a:buFont typeface="Lato"/>
                <a:buAutoNum type="arabicPeriod"/>
              </a:pPr>
              <a:r>
                <a:rPr lang="pt-PT" sz="13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Análise de concursos públicos com </a:t>
              </a:r>
              <a:r>
                <a:rPr b="1" lang="pt-PT" sz="1300" u="sng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uma</a:t>
              </a:r>
              <a:r>
                <a:rPr lang="pt-PT" sz="13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 entidade concorrente</a:t>
              </a:r>
              <a:endParaRPr sz="13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descr="2&#10;" id="564" name="Google Shape;564;p35"/>
          <p:cNvSpPr txBox="1"/>
          <p:nvPr/>
        </p:nvSpPr>
        <p:spPr>
          <a:xfrm>
            <a:off x="4638600" y="844550"/>
            <a:ext cx="45054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 startAt="2"/>
            </a:pPr>
            <a:r>
              <a:rPr lang="pt-P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Análise de concursos públicos com </a:t>
            </a:r>
            <a:r>
              <a:rPr lang="pt-PT" sz="1300">
                <a:latin typeface="Lato"/>
                <a:ea typeface="Lato"/>
                <a:cs typeface="Lato"/>
                <a:sym typeface="Lato"/>
              </a:rPr>
              <a:t>um número</a:t>
            </a:r>
            <a:r>
              <a:rPr b="1" i="1" lang="pt-PT" sz="13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pt-PT" sz="1300" u="sng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inusual</a:t>
            </a:r>
            <a:r>
              <a:rPr lang="pt-P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entidade concorrente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5" name="Google Shape;565;p35"/>
          <p:cNvSpPr/>
          <p:nvPr/>
        </p:nvSpPr>
        <p:spPr>
          <a:xfrm>
            <a:off x="5939700" y="1343438"/>
            <a:ext cx="19032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18</a:t>
            </a:r>
            <a:r>
              <a:rPr lang="pt-PT" sz="3000">
                <a:solidFill>
                  <a:srgbClr val="0000FF"/>
                </a:solidFill>
                <a:latin typeface="Roboto Thin"/>
                <a:ea typeface="Roboto Thin"/>
                <a:cs typeface="Roboto Thin"/>
                <a:sym typeface="Roboto Thin"/>
              </a:rPr>
              <a:t>%</a:t>
            </a:r>
            <a:r>
              <a:rPr lang="pt-PT" sz="4000">
                <a:solidFill>
                  <a:srgbClr val="0000FF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pt-PT">
                <a:solidFill>
                  <a:srgbClr val="0000FF"/>
                </a:solidFill>
                <a:latin typeface="Roboto Thin"/>
                <a:ea typeface="Roboto Thin"/>
                <a:cs typeface="Roboto Thin"/>
                <a:sym typeface="Roboto Thin"/>
              </a:rPr>
              <a:t>(22951)</a:t>
            </a:r>
            <a:br>
              <a:rPr lang="pt-PT" sz="4000">
                <a:solidFill>
                  <a:srgbClr val="0000FF"/>
                </a:solidFill>
                <a:latin typeface="Roboto Thin"/>
                <a:ea typeface="Roboto Thin"/>
                <a:cs typeface="Roboto Thin"/>
                <a:sym typeface="Roboto Thin"/>
              </a:rPr>
            </a:br>
            <a:endParaRPr sz="4000">
              <a:solidFill>
                <a:srgbClr val="0000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grpSp>
        <p:nvGrpSpPr>
          <p:cNvPr id="566" name="Google Shape;566;p35"/>
          <p:cNvGrpSpPr/>
          <p:nvPr/>
        </p:nvGrpSpPr>
        <p:grpSpPr>
          <a:xfrm>
            <a:off x="6649276" y="3685275"/>
            <a:ext cx="743100" cy="583825"/>
            <a:chOff x="6649276" y="3685275"/>
            <a:chExt cx="743100" cy="583825"/>
          </a:xfrm>
        </p:grpSpPr>
        <p:sp>
          <p:nvSpPr>
            <p:cNvPr id="567" name="Google Shape;567;p35"/>
            <p:cNvSpPr/>
            <p:nvPr/>
          </p:nvSpPr>
          <p:spPr>
            <a:xfrm>
              <a:off x="6649276" y="3685275"/>
              <a:ext cx="743100" cy="2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5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11.3</a:t>
              </a:r>
              <a:r>
                <a:rPr lang="pt-PT" sz="1500">
                  <a:solidFill>
                    <a:srgbClr val="CC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br>
                <a:rPr lang="pt-PT"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cxnSp>
          <p:nvCxnSpPr>
            <p:cNvPr id="568" name="Google Shape;568;p35"/>
            <p:cNvCxnSpPr/>
            <p:nvPr/>
          </p:nvCxnSpPr>
          <p:spPr>
            <a:xfrm>
              <a:off x="7022225" y="4031500"/>
              <a:ext cx="276900" cy="237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69" name="Google Shape;569;p35"/>
          <p:cNvGrpSpPr/>
          <p:nvPr/>
        </p:nvGrpSpPr>
        <p:grpSpPr>
          <a:xfrm>
            <a:off x="6083400" y="2590225"/>
            <a:ext cx="1247301" cy="294600"/>
            <a:chOff x="6083400" y="2590225"/>
            <a:chExt cx="1247301" cy="294600"/>
          </a:xfrm>
        </p:grpSpPr>
        <p:grpSp>
          <p:nvGrpSpPr>
            <p:cNvPr id="570" name="Google Shape;570;p35"/>
            <p:cNvGrpSpPr/>
            <p:nvPr/>
          </p:nvGrpSpPr>
          <p:grpSpPr>
            <a:xfrm>
              <a:off x="6083400" y="2590225"/>
              <a:ext cx="1247301" cy="294600"/>
              <a:chOff x="6083400" y="2590225"/>
              <a:chExt cx="1247301" cy="294600"/>
            </a:xfrm>
          </p:grpSpPr>
          <p:sp>
            <p:nvSpPr>
              <p:cNvPr id="571" name="Google Shape;571;p35"/>
              <p:cNvSpPr/>
              <p:nvPr/>
            </p:nvSpPr>
            <p:spPr>
              <a:xfrm>
                <a:off x="6587601" y="2590225"/>
                <a:ext cx="743100" cy="29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rgbClr val="CC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88.7</a:t>
                </a:r>
                <a:r>
                  <a:rPr lang="pt-PT" sz="1500">
                    <a:solidFill>
                      <a:srgbClr val="CC0000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%</a:t>
                </a:r>
                <a:br>
                  <a:rPr lang="pt-PT" sz="4000">
                    <a:solidFill>
                      <a:srgbClr val="0D5CD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endParaRPr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cxnSp>
            <p:nvCxnSpPr>
              <p:cNvPr id="572" name="Google Shape;572;p35"/>
              <p:cNvCxnSpPr/>
              <p:nvPr/>
            </p:nvCxnSpPr>
            <p:spPr>
              <a:xfrm rot="10800000">
                <a:off x="6083400" y="2609975"/>
                <a:ext cx="529800" cy="158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cxnSp>
          <p:nvCxnSpPr>
            <p:cNvPr id="573" name="Google Shape;573;p35"/>
            <p:cNvCxnSpPr/>
            <p:nvPr/>
          </p:nvCxnSpPr>
          <p:spPr>
            <a:xfrm rot="10800000">
              <a:off x="6083400" y="2609975"/>
              <a:ext cx="529800" cy="158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74" name="Google Shape;574;p35"/>
          <p:cNvGrpSpPr/>
          <p:nvPr/>
        </p:nvGrpSpPr>
        <p:grpSpPr>
          <a:xfrm>
            <a:off x="7823776" y="3996975"/>
            <a:ext cx="743100" cy="498900"/>
            <a:chOff x="7823776" y="3996975"/>
            <a:chExt cx="743100" cy="498900"/>
          </a:xfrm>
        </p:grpSpPr>
        <p:sp>
          <p:nvSpPr>
            <p:cNvPr id="575" name="Google Shape;575;p35"/>
            <p:cNvSpPr/>
            <p:nvPr/>
          </p:nvSpPr>
          <p:spPr>
            <a:xfrm>
              <a:off x="7930425" y="3996975"/>
              <a:ext cx="529800" cy="498900"/>
            </a:xfrm>
            <a:prstGeom prst="flowChartConnector">
              <a:avLst/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7823776" y="4037300"/>
              <a:ext cx="743100" cy="2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500" u="sng">
                  <a:solidFill>
                    <a:srgbClr val="E69138"/>
                  </a:solidFill>
                  <a:latin typeface="Roboto"/>
                  <a:ea typeface="Roboto"/>
                  <a:cs typeface="Roboto"/>
                  <a:sym typeface="Roboto"/>
                </a:rPr>
                <a:t>65</a:t>
              </a:r>
              <a:br>
                <a:rPr lang="pt-PT"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198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Lato"/>
                <a:ea typeface="Lato"/>
                <a:cs typeface="Lato"/>
                <a:sym typeface="Lato"/>
              </a:rPr>
              <a:t>Análise do número de entidades concorrentes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6"/>
          <p:cNvSpPr txBox="1"/>
          <p:nvPr/>
        </p:nvSpPr>
        <p:spPr>
          <a:xfrm>
            <a:off x="0" y="778200"/>
            <a:ext cx="4638600" cy="436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583" name="Google Shape;583;p36"/>
          <p:cNvGrpSpPr/>
          <p:nvPr/>
        </p:nvGrpSpPr>
        <p:grpSpPr>
          <a:xfrm>
            <a:off x="39700" y="844550"/>
            <a:ext cx="4411800" cy="4212276"/>
            <a:chOff x="39700" y="844550"/>
            <a:chExt cx="4411800" cy="4212276"/>
          </a:xfrm>
        </p:grpSpPr>
        <p:pic>
          <p:nvPicPr>
            <p:cNvPr id="584" name="Google Shape;584;p36"/>
            <p:cNvPicPr preferRelativeResize="0"/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555225" y="2580675"/>
              <a:ext cx="3380751" cy="24761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5" name="Google Shape;585;p36"/>
            <p:cNvSpPr/>
            <p:nvPr/>
          </p:nvSpPr>
          <p:spPr>
            <a:xfrm>
              <a:off x="1471800" y="1444563"/>
              <a:ext cx="1903200" cy="89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3000">
                  <a:solidFill>
                    <a:srgbClr val="6D9EEB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r>
                <a:rPr lang="pt-PT" sz="3000">
                  <a:solidFill>
                    <a:srgbClr val="6D9EEB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r>
                <a:rPr lang="pt-PT" sz="4000">
                  <a:solidFill>
                    <a:srgbClr val="6D9EEB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 </a:t>
              </a:r>
              <a:r>
                <a:rPr lang="pt-PT">
                  <a:solidFill>
                    <a:srgbClr val="6D9EEB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(25274)</a:t>
              </a:r>
              <a:br>
                <a:rPr lang="pt-PT" sz="4000">
                  <a:solidFill>
                    <a:srgbClr val="6D9EEB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6D9EEB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grpSp>
          <p:nvGrpSpPr>
            <p:cNvPr id="586" name="Google Shape;586;p36"/>
            <p:cNvGrpSpPr/>
            <p:nvPr/>
          </p:nvGrpSpPr>
          <p:grpSpPr>
            <a:xfrm>
              <a:off x="421875" y="1860850"/>
              <a:ext cx="774850" cy="806200"/>
              <a:chOff x="647675" y="1676050"/>
              <a:chExt cx="774850" cy="806200"/>
            </a:xfrm>
          </p:grpSpPr>
          <p:sp>
            <p:nvSpPr>
              <p:cNvPr id="587" name="Google Shape;587;p36"/>
              <p:cNvSpPr/>
              <p:nvPr/>
            </p:nvSpPr>
            <p:spPr>
              <a:xfrm>
                <a:off x="746025" y="1676050"/>
                <a:ext cx="676500" cy="29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rgbClr val="DD7E6B"/>
                    </a:solidFill>
                    <a:latin typeface="Roboto"/>
                    <a:ea typeface="Roboto"/>
                    <a:cs typeface="Roboto"/>
                    <a:sym typeface="Roboto"/>
                  </a:rPr>
                  <a:t>3.5</a:t>
                </a:r>
                <a:r>
                  <a:rPr lang="pt-PT" sz="1500">
                    <a:solidFill>
                      <a:srgbClr val="DD7E6B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%</a:t>
                </a:r>
                <a:br>
                  <a:rPr lang="pt-PT" sz="4000">
                    <a:solidFill>
                      <a:srgbClr val="0D5CD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endParaRPr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588" name="Google Shape;588;p36"/>
              <p:cNvSpPr txBox="1"/>
              <p:nvPr/>
            </p:nvSpPr>
            <p:spPr>
              <a:xfrm>
                <a:off x="647675" y="2012950"/>
                <a:ext cx="743100" cy="8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900">
                    <a:solidFill>
                      <a:srgbClr val="666666"/>
                    </a:solidFill>
                  </a:rPr>
                  <a:t>(4444)</a:t>
                </a:r>
                <a:endParaRPr b="1" sz="900"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589" name="Google Shape;589;p36"/>
              <p:cNvCxnSpPr/>
              <p:nvPr/>
            </p:nvCxnSpPr>
            <p:spPr>
              <a:xfrm>
                <a:off x="1033500" y="2177150"/>
                <a:ext cx="297300" cy="305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grpSp>
          <p:nvGrpSpPr>
            <p:cNvPr id="590" name="Google Shape;590;p36"/>
            <p:cNvGrpSpPr/>
            <p:nvPr/>
          </p:nvGrpSpPr>
          <p:grpSpPr>
            <a:xfrm>
              <a:off x="1662175" y="2650250"/>
              <a:ext cx="1079275" cy="498925"/>
              <a:chOff x="1678425" y="2465450"/>
              <a:chExt cx="1079275" cy="498925"/>
            </a:xfrm>
          </p:grpSpPr>
          <p:sp>
            <p:nvSpPr>
              <p:cNvPr id="591" name="Google Shape;591;p36"/>
              <p:cNvSpPr/>
              <p:nvPr/>
            </p:nvSpPr>
            <p:spPr>
              <a:xfrm>
                <a:off x="2081200" y="2465450"/>
                <a:ext cx="676500" cy="29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rgbClr val="DD7E6B"/>
                    </a:solidFill>
                    <a:latin typeface="Roboto"/>
                    <a:ea typeface="Roboto"/>
                    <a:cs typeface="Roboto"/>
                    <a:sym typeface="Roboto"/>
                  </a:rPr>
                  <a:t>2.7</a:t>
                </a:r>
                <a:r>
                  <a:rPr lang="pt-PT" sz="1500">
                    <a:solidFill>
                      <a:srgbClr val="DD7E6B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%</a:t>
                </a:r>
                <a:br>
                  <a:rPr lang="pt-PT" sz="4000">
                    <a:solidFill>
                      <a:srgbClr val="0D5CD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</a:br>
                <a:endParaRPr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592" name="Google Shape;592;p36"/>
              <p:cNvSpPr txBox="1"/>
              <p:nvPr/>
            </p:nvSpPr>
            <p:spPr>
              <a:xfrm>
                <a:off x="1982850" y="2802350"/>
                <a:ext cx="743100" cy="8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900">
                    <a:solidFill>
                      <a:srgbClr val="666666"/>
                    </a:solidFill>
                  </a:rPr>
                  <a:t>(3498)</a:t>
                </a:r>
                <a:endParaRPr b="1" sz="900"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593" name="Google Shape;593;p36"/>
              <p:cNvCxnSpPr/>
              <p:nvPr/>
            </p:nvCxnSpPr>
            <p:spPr>
              <a:xfrm flipH="1">
                <a:off x="1678425" y="2789475"/>
                <a:ext cx="472800" cy="174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sp>
          <p:nvSpPr>
            <p:cNvPr id="594" name="Google Shape;594;p36"/>
            <p:cNvSpPr txBox="1"/>
            <p:nvPr/>
          </p:nvSpPr>
          <p:spPr>
            <a:xfrm>
              <a:off x="39700" y="844550"/>
              <a:ext cx="4411800" cy="4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400"/>
                <a:buFont typeface="Lato"/>
                <a:buAutoNum type="arabicPeriod"/>
              </a:pPr>
              <a:r>
                <a:rPr lang="pt-PT" sz="13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Análise de concursos públicos com </a:t>
              </a:r>
              <a:r>
                <a:rPr b="1" lang="pt-PT" sz="1300" u="sng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uma</a:t>
              </a:r>
              <a:r>
                <a:rPr lang="pt-PT" sz="13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 entidade concorrente</a:t>
              </a:r>
              <a:endParaRPr sz="13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descr="2&#10;" id="595" name="Google Shape;595;p36"/>
          <p:cNvSpPr txBox="1"/>
          <p:nvPr/>
        </p:nvSpPr>
        <p:spPr>
          <a:xfrm>
            <a:off x="4638600" y="844550"/>
            <a:ext cx="45054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 startAt="2"/>
            </a:pPr>
            <a:r>
              <a:rPr lang="pt-P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Análise de concursos públicos com </a:t>
            </a:r>
            <a:r>
              <a:rPr lang="pt-PT" sz="1300">
                <a:latin typeface="Lato"/>
                <a:ea typeface="Lato"/>
                <a:cs typeface="Lato"/>
                <a:sym typeface="Lato"/>
              </a:rPr>
              <a:t>um número</a:t>
            </a:r>
            <a:r>
              <a:rPr b="1" i="1" lang="pt-PT" sz="13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pt-PT" sz="1300" u="sng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inusual</a:t>
            </a:r>
            <a:r>
              <a:rPr lang="pt-P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entidade concorrente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596;p36"/>
          <p:cNvSpPr/>
          <p:nvPr/>
        </p:nvSpPr>
        <p:spPr>
          <a:xfrm>
            <a:off x="5939700" y="1343438"/>
            <a:ext cx="19032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18</a:t>
            </a:r>
            <a:r>
              <a:rPr lang="pt-PT" sz="3000">
                <a:solidFill>
                  <a:srgbClr val="0000FF"/>
                </a:solidFill>
                <a:latin typeface="Roboto Thin"/>
                <a:ea typeface="Roboto Thin"/>
                <a:cs typeface="Roboto Thin"/>
                <a:sym typeface="Roboto Thin"/>
              </a:rPr>
              <a:t>%</a:t>
            </a:r>
            <a:r>
              <a:rPr lang="pt-PT" sz="4000">
                <a:solidFill>
                  <a:srgbClr val="0000FF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pt-PT">
                <a:solidFill>
                  <a:srgbClr val="0000FF"/>
                </a:solidFill>
                <a:latin typeface="Roboto Thin"/>
                <a:ea typeface="Roboto Thin"/>
                <a:cs typeface="Roboto Thin"/>
                <a:sym typeface="Roboto Thin"/>
              </a:rPr>
              <a:t>(22951)</a:t>
            </a:r>
            <a:br>
              <a:rPr lang="pt-PT" sz="4000">
                <a:solidFill>
                  <a:srgbClr val="0000FF"/>
                </a:solidFill>
                <a:latin typeface="Roboto Thin"/>
                <a:ea typeface="Roboto Thin"/>
                <a:cs typeface="Roboto Thin"/>
                <a:sym typeface="Roboto Thin"/>
              </a:rPr>
            </a:br>
            <a:endParaRPr sz="4000">
              <a:solidFill>
                <a:srgbClr val="0000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cxnSp>
        <p:nvCxnSpPr>
          <p:cNvPr id="597" name="Google Shape;597;p36"/>
          <p:cNvCxnSpPr/>
          <p:nvPr/>
        </p:nvCxnSpPr>
        <p:spPr>
          <a:xfrm rot="10800000">
            <a:off x="6083400" y="2609975"/>
            <a:ext cx="529800" cy="15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598" name="Google Shape;598;p36"/>
          <p:cNvGrpSpPr/>
          <p:nvPr/>
        </p:nvGrpSpPr>
        <p:grpSpPr>
          <a:xfrm>
            <a:off x="5133794" y="2363450"/>
            <a:ext cx="3762531" cy="2603650"/>
            <a:chOff x="5133794" y="2363450"/>
            <a:chExt cx="3762531" cy="2603650"/>
          </a:xfrm>
        </p:grpSpPr>
        <p:pic>
          <p:nvPicPr>
            <p:cNvPr id="599" name="Google Shape;599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33794" y="2363450"/>
              <a:ext cx="3515018" cy="2603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0" name="Google Shape;600;p36"/>
            <p:cNvSpPr txBox="1"/>
            <p:nvPr/>
          </p:nvSpPr>
          <p:spPr>
            <a:xfrm>
              <a:off x="7624925" y="2397150"/>
              <a:ext cx="1271400" cy="3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PT" sz="13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Construção</a:t>
              </a:r>
              <a:endParaRPr b="1" i="1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01" name="Google Shape;601;p36"/>
          <p:cNvGrpSpPr/>
          <p:nvPr/>
        </p:nvGrpSpPr>
        <p:grpSpPr>
          <a:xfrm>
            <a:off x="6083400" y="2609975"/>
            <a:ext cx="1293651" cy="314875"/>
            <a:chOff x="6083400" y="2609975"/>
            <a:chExt cx="1293651" cy="314875"/>
          </a:xfrm>
        </p:grpSpPr>
        <p:sp>
          <p:nvSpPr>
            <p:cNvPr id="602" name="Google Shape;602;p36"/>
            <p:cNvSpPr/>
            <p:nvPr/>
          </p:nvSpPr>
          <p:spPr>
            <a:xfrm>
              <a:off x="6633951" y="2630250"/>
              <a:ext cx="743100" cy="2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5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68.4</a:t>
              </a:r>
              <a:r>
                <a:rPr lang="pt-PT" sz="1500">
                  <a:solidFill>
                    <a:srgbClr val="CC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br>
                <a:rPr lang="pt-PT"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cxnSp>
          <p:nvCxnSpPr>
            <p:cNvPr id="603" name="Google Shape;603;p36"/>
            <p:cNvCxnSpPr/>
            <p:nvPr/>
          </p:nvCxnSpPr>
          <p:spPr>
            <a:xfrm rot="10800000">
              <a:off x="6083400" y="2609975"/>
              <a:ext cx="529800" cy="158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04" name="Google Shape;604;p36"/>
          <p:cNvGrpSpPr/>
          <p:nvPr/>
        </p:nvGrpSpPr>
        <p:grpSpPr>
          <a:xfrm>
            <a:off x="6519751" y="3626050"/>
            <a:ext cx="743100" cy="647925"/>
            <a:chOff x="6519751" y="3626050"/>
            <a:chExt cx="743100" cy="647925"/>
          </a:xfrm>
        </p:grpSpPr>
        <p:sp>
          <p:nvSpPr>
            <p:cNvPr id="605" name="Google Shape;605;p36"/>
            <p:cNvSpPr/>
            <p:nvPr/>
          </p:nvSpPr>
          <p:spPr>
            <a:xfrm>
              <a:off x="6519751" y="3626050"/>
              <a:ext cx="743100" cy="2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5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31.6</a:t>
              </a:r>
              <a:r>
                <a:rPr lang="pt-PT" sz="1500">
                  <a:solidFill>
                    <a:srgbClr val="CC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br>
                <a:rPr lang="pt-PT"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cxnSp>
          <p:nvCxnSpPr>
            <p:cNvPr id="606" name="Google Shape;606;p36"/>
            <p:cNvCxnSpPr/>
            <p:nvPr/>
          </p:nvCxnSpPr>
          <p:spPr>
            <a:xfrm>
              <a:off x="6904400" y="4002475"/>
              <a:ext cx="202200" cy="271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07" name="Google Shape;607;p36"/>
          <p:cNvGrpSpPr/>
          <p:nvPr/>
        </p:nvGrpSpPr>
        <p:grpSpPr>
          <a:xfrm>
            <a:off x="7823776" y="3996975"/>
            <a:ext cx="743100" cy="498900"/>
            <a:chOff x="7823776" y="3996975"/>
            <a:chExt cx="743100" cy="498900"/>
          </a:xfrm>
        </p:grpSpPr>
        <p:sp>
          <p:nvSpPr>
            <p:cNvPr id="608" name="Google Shape;608;p36"/>
            <p:cNvSpPr/>
            <p:nvPr/>
          </p:nvSpPr>
          <p:spPr>
            <a:xfrm>
              <a:off x="7930425" y="3996975"/>
              <a:ext cx="529800" cy="498900"/>
            </a:xfrm>
            <a:prstGeom prst="flowChartConnector">
              <a:avLst/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7823776" y="4037300"/>
              <a:ext cx="743100" cy="2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500" u="sng">
                  <a:solidFill>
                    <a:srgbClr val="E69138"/>
                  </a:solidFill>
                  <a:latin typeface="Roboto"/>
                  <a:ea typeface="Roboto"/>
                  <a:cs typeface="Roboto"/>
                  <a:sym typeface="Roboto"/>
                </a:rPr>
                <a:t>38</a:t>
              </a:r>
              <a:br>
                <a:rPr lang="pt-PT"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198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</a:t>
            </a:r>
            <a:r>
              <a:rPr i="1" lang="pt-PT"/>
              <a:t>R031</a:t>
            </a:r>
            <a:r>
              <a:rPr lang="pt-PT"/>
              <a:t>:</a:t>
            </a:r>
            <a:r>
              <a:rPr i="1" lang="pt-PT"/>
              <a:t> </a:t>
            </a:r>
            <a:r>
              <a:rPr lang="pt-PT"/>
              <a:t>Comparação entre o preço base e preço contratual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7"/>
          <p:cNvSpPr txBox="1"/>
          <p:nvPr/>
        </p:nvSpPr>
        <p:spPr>
          <a:xfrm>
            <a:off x="1646075" y="1091875"/>
            <a:ext cx="665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Preço Base é </a:t>
            </a:r>
            <a:r>
              <a:rPr b="1" lang="pt-PT" sz="1500" u="sng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nulo</a:t>
            </a:r>
            <a:r>
              <a:rPr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</a:t>
            </a:r>
            <a:r>
              <a:rPr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não se encontra preenchido ( </a:t>
            </a:r>
            <a:r>
              <a:rPr b="1" lang="pt-PT" sz="1500" u="sng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None</a:t>
            </a:r>
            <a:r>
              <a:rPr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6" name="Google Shape;616;p37"/>
          <p:cNvSpPr txBox="1"/>
          <p:nvPr/>
        </p:nvSpPr>
        <p:spPr>
          <a:xfrm>
            <a:off x="1728900" y="1504625"/>
            <a:ext cx="74151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2.      Preço contratual é </a:t>
            </a:r>
            <a:r>
              <a:rPr b="1" lang="pt-PT" sz="1500" u="sng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superior</a:t>
            </a:r>
            <a:r>
              <a:rPr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ao Preço Base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7" name="Google Shape;617;p37"/>
          <p:cNvSpPr txBox="1"/>
          <p:nvPr/>
        </p:nvSpPr>
        <p:spPr>
          <a:xfrm>
            <a:off x="1728900" y="2216425"/>
            <a:ext cx="74151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3.      Preço contratual é </a:t>
            </a:r>
            <a:r>
              <a:rPr b="1" lang="pt-PT" sz="1500" u="sng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inferior</a:t>
            </a:r>
            <a:r>
              <a:rPr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ao Preço Base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8" name="Google Shape;6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938" y="3257373"/>
            <a:ext cx="5718124" cy="12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8"/>
          <p:cNvSpPr txBox="1"/>
          <p:nvPr/>
        </p:nvSpPr>
        <p:spPr>
          <a:xfrm>
            <a:off x="0" y="2879975"/>
            <a:ext cx="9144000" cy="2252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4" name="Google Shape;624;p38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198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</a:t>
            </a:r>
            <a:r>
              <a:rPr i="1" lang="pt-PT"/>
              <a:t>R051</a:t>
            </a:r>
            <a:r>
              <a:rPr lang="pt-PT"/>
              <a:t>: </a:t>
            </a:r>
            <a:r>
              <a:rPr b="1" lang="pt-PT">
                <a:latin typeface="Lato"/>
                <a:ea typeface="Lato"/>
                <a:cs typeface="Lato"/>
                <a:sym typeface="Lato"/>
              </a:rPr>
              <a:t>Análise d</a:t>
            </a:r>
            <a:r>
              <a:rPr lang="pt-PT"/>
              <a:t>a concentração de mercado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8"/>
          <p:cNvSpPr txBox="1"/>
          <p:nvPr/>
        </p:nvSpPr>
        <p:spPr>
          <a:xfrm>
            <a:off x="337450" y="877875"/>
            <a:ext cx="1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Abordagem 1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26" name="Google Shape;626;p38"/>
          <p:cNvGrpSpPr/>
          <p:nvPr/>
        </p:nvGrpSpPr>
        <p:grpSpPr>
          <a:xfrm>
            <a:off x="730575" y="1510712"/>
            <a:ext cx="1784375" cy="636775"/>
            <a:chOff x="730575" y="1510712"/>
            <a:chExt cx="1784375" cy="636775"/>
          </a:xfrm>
        </p:grpSpPr>
        <p:grpSp>
          <p:nvGrpSpPr>
            <p:cNvPr id="627" name="Google Shape;627;p38"/>
            <p:cNvGrpSpPr/>
            <p:nvPr/>
          </p:nvGrpSpPr>
          <p:grpSpPr>
            <a:xfrm>
              <a:off x="1328150" y="1550988"/>
              <a:ext cx="1186800" cy="556200"/>
              <a:chOff x="1328150" y="1550988"/>
              <a:chExt cx="1186800" cy="556200"/>
            </a:xfrm>
          </p:grpSpPr>
          <p:sp>
            <p:nvSpPr>
              <p:cNvPr id="628" name="Google Shape;628;p38"/>
              <p:cNvSpPr txBox="1"/>
              <p:nvPr/>
            </p:nvSpPr>
            <p:spPr>
              <a:xfrm>
                <a:off x="1634150" y="1550988"/>
                <a:ext cx="880800" cy="55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000">
                    <a:solidFill>
                      <a:schemeClr val="accent2"/>
                    </a:solidFill>
                    <a:latin typeface="Lato"/>
                    <a:ea typeface="Lato"/>
                    <a:cs typeface="Lato"/>
                    <a:sym typeface="Lato"/>
                  </a:rPr>
                  <a:t>Determinar </a:t>
                </a:r>
                <a:r>
                  <a:rPr lang="pt-PT" sz="1000">
                    <a:solidFill>
                      <a:schemeClr val="accent2"/>
                    </a:solidFill>
                    <a:latin typeface="Lato"/>
                    <a:ea typeface="Lato"/>
                    <a:cs typeface="Lato"/>
                    <a:sym typeface="Lato"/>
                  </a:rPr>
                  <a:t>grupo do CPV</a:t>
                </a:r>
                <a:endParaRPr sz="10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9" name="Google Shape;629;p38"/>
              <p:cNvCxnSpPr/>
              <p:nvPr/>
            </p:nvCxnSpPr>
            <p:spPr>
              <a:xfrm>
                <a:off x="1328150" y="1858175"/>
                <a:ext cx="306000" cy="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pic>
          <p:nvPicPr>
            <p:cNvPr id="630" name="Google Shape;630;p38"/>
            <p:cNvPicPr preferRelativeResize="0"/>
            <p:nvPr/>
          </p:nvPicPr>
          <p:blipFill rotWithShape="1">
            <a:blip r:embed="rId3">
              <a:alphaModFix/>
            </a:blip>
            <a:srcRect b="16341" l="24692" r="24884" t="16240"/>
            <a:stretch/>
          </p:blipFill>
          <p:spPr>
            <a:xfrm>
              <a:off x="730575" y="1510712"/>
              <a:ext cx="500251" cy="636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1" name="Google Shape;631;p38"/>
          <p:cNvGrpSpPr/>
          <p:nvPr/>
        </p:nvGrpSpPr>
        <p:grpSpPr>
          <a:xfrm>
            <a:off x="2514950" y="1219425"/>
            <a:ext cx="1622088" cy="609663"/>
            <a:chOff x="2514950" y="1219425"/>
            <a:chExt cx="1622088" cy="609663"/>
          </a:xfrm>
        </p:grpSpPr>
        <p:sp>
          <p:nvSpPr>
            <p:cNvPr id="632" name="Google Shape;632;p38"/>
            <p:cNvSpPr txBox="1"/>
            <p:nvPr/>
          </p:nvSpPr>
          <p:spPr>
            <a:xfrm>
              <a:off x="3084938" y="1219425"/>
              <a:ext cx="10521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Identificar Entidade Adjudicatária</a:t>
              </a:r>
              <a:endParaRPr b="1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633" name="Google Shape;633;p38"/>
            <p:cNvCxnSpPr>
              <a:stCxn id="628" idx="3"/>
              <a:endCxn id="632" idx="1"/>
            </p:cNvCxnSpPr>
            <p:nvPr/>
          </p:nvCxnSpPr>
          <p:spPr>
            <a:xfrm flipH="1" rot="10800000">
              <a:off x="2514950" y="1497588"/>
              <a:ext cx="570000" cy="33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34" name="Google Shape;634;p38"/>
          <p:cNvGrpSpPr/>
          <p:nvPr/>
        </p:nvGrpSpPr>
        <p:grpSpPr>
          <a:xfrm>
            <a:off x="4059975" y="1219413"/>
            <a:ext cx="1419913" cy="556200"/>
            <a:chOff x="4059975" y="1219413"/>
            <a:chExt cx="1419913" cy="556200"/>
          </a:xfrm>
        </p:grpSpPr>
        <p:sp>
          <p:nvSpPr>
            <p:cNvPr id="635" name="Google Shape;635;p38"/>
            <p:cNvSpPr txBox="1"/>
            <p:nvPr/>
          </p:nvSpPr>
          <p:spPr>
            <a:xfrm>
              <a:off x="4365988" y="1219413"/>
              <a:ext cx="1113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Calcular número de concursos ganhos </a:t>
              </a:r>
              <a:r>
                <a:rPr b="1" lang="pt-PT" sz="12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α</a:t>
              </a:r>
              <a:endParaRPr b="1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636" name="Google Shape;636;p38"/>
            <p:cNvCxnSpPr/>
            <p:nvPr/>
          </p:nvCxnSpPr>
          <p:spPr>
            <a:xfrm>
              <a:off x="4059975" y="1497063"/>
              <a:ext cx="306000" cy="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637" name="Google Shape;637;p38"/>
          <p:cNvCxnSpPr>
            <a:stCxn id="635" idx="3"/>
          </p:cNvCxnSpPr>
          <p:nvPr/>
        </p:nvCxnSpPr>
        <p:spPr>
          <a:xfrm>
            <a:off x="5479888" y="1497513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8" name="Google Shape;638;p38"/>
          <p:cNvGrpSpPr/>
          <p:nvPr/>
        </p:nvGrpSpPr>
        <p:grpSpPr>
          <a:xfrm>
            <a:off x="5493963" y="1136313"/>
            <a:ext cx="1490750" cy="556200"/>
            <a:chOff x="5493963" y="1136313"/>
            <a:chExt cx="1490750" cy="556200"/>
          </a:xfrm>
        </p:grpSpPr>
        <p:sp>
          <p:nvSpPr>
            <p:cNvPr id="639" name="Google Shape;639;p38"/>
            <p:cNvSpPr txBox="1"/>
            <p:nvPr/>
          </p:nvSpPr>
          <p:spPr>
            <a:xfrm>
              <a:off x="5870813" y="1136313"/>
              <a:ext cx="1113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Calcular número de concursos celebrados para grupo do CPV </a:t>
              </a:r>
              <a:r>
                <a:rPr b="1" lang="pt-PT" sz="12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β</a:t>
              </a:r>
              <a:endParaRPr b="1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640" name="Google Shape;640;p38"/>
            <p:cNvCxnSpPr/>
            <p:nvPr/>
          </p:nvCxnSpPr>
          <p:spPr>
            <a:xfrm>
              <a:off x="5493963" y="1497075"/>
              <a:ext cx="306000" cy="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41" name="Google Shape;641;p38"/>
          <p:cNvGrpSpPr/>
          <p:nvPr/>
        </p:nvGrpSpPr>
        <p:grpSpPr>
          <a:xfrm>
            <a:off x="7055563" y="1219425"/>
            <a:ext cx="868788" cy="556200"/>
            <a:chOff x="7055563" y="1219425"/>
            <a:chExt cx="868788" cy="556200"/>
          </a:xfrm>
        </p:grpSpPr>
        <p:cxnSp>
          <p:nvCxnSpPr>
            <p:cNvPr id="642" name="Google Shape;642;p38"/>
            <p:cNvCxnSpPr/>
            <p:nvPr/>
          </p:nvCxnSpPr>
          <p:spPr>
            <a:xfrm>
              <a:off x="7055563" y="1497075"/>
              <a:ext cx="306000" cy="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43" name="Google Shape;643;p38"/>
            <p:cNvSpPr txBox="1"/>
            <p:nvPr/>
          </p:nvSpPr>
          <p:spPr>
            <a:xfrm>
              <a:off x="7577250" y="1219425"/>
              <a:ext cx="3471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2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α</a:t>
              </a:r>
              <a:endParaRPr b="1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pt-PT" sz="12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β</a:t>
              </a:r>
              <a:endParaRPr b="1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644" name="Google Shape;644;p38"/>
            <p:cNvCxnSpPr>
              <a:stCxn id="643" idx="1"/>
              <a:endCxn id="643" idx="3"/>
            </p:cNvCxnSpPr>
            <p:nvPr/>
          </p:nvCxnSpPr>
          <p:spPr>
            <a:xfrm>
              <a:off x="7577250" y="1497525"/>
              <a:ext cx="347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45" name="Google Shape;645;p38"/>
          <p:cNvCxnSpPr>
            <a:stCxn id="646" idx="3"/>
          </p:cNvCxnSpPr>
          <p:nvPr/>
        </p:nvCxnSpPr>
        <p:spPr>
          <a:xfrm>
            <a:off x="4509953" y="22436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7" name="Google Shape;647;p38"/>
          <p:cNvGrpSpPr/>
          <p:nvPr/>
        </p:nvGrpSpPr>
        <p:grpSpPr>
          <a:xfrm>
            <a:off x="4552888" y="1965550"/>
            <a:ext cx="1822441" cy="556200"/>
            <a:chOff x="4552888" y="1965550"/>
            <a:chExt cx="1822441" cy="556200"/>
          </a:xfrm>
        </p:grpSpPr>
        <p:cxnSp>
          <p:nvCxnSpPr>
            <p:cNvPr id="648" name="Google Shape;648;p38"/>
            <p:cNvCxnSpPr/>
            <p:nvPr/>
          </p:nvCxnSpPr>
          <p:spPr>
            <a:xfrm>
              <a:off x="4552888" y="2243200"/>
              <a:ext cx="306000" cy="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49" name="Google Shape;649;p38"/>
            <p:cNvSpPr txBox="1"/>
            <p:nvPr/>
          </p:nvSpPr>
          <p:spPr>
            <a:xfrm>
              <a:off x="4981828" y="1965550"/>
              <a:ext cx="13935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Determinar valor total adjudicado para grupo do CPV </a:t>
              </a:r>
              <a:r>
                <a:rPr b="1" lang="pt-PT" sz="11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γ</a:t>
              </a:r>
              <a:endParaRPr b="1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50" name="Google Shape;650;p38"/>
          <p:cNvGrpSpPr/>
          <p:nvPr/>
        </p:nvGrpSpPr>
        <p:grpSpPr>
          <a:xfrm>
            <a:off x="6437838" y="1977000"/>
            <a:ext cx="756463" cy="556200"/>
            <a:chOff x="6437838" y="1977000"/>
            <a:chExt cx="756463" cy="556200"/>
          </a:xfrm>
        </p:grpSpPr>
        <p:cxnSp>
          <p:nvCxnSpPr>
            <p:cNvPr id="651" name="Google Shape;651;p38"/>
            <p:cNvCxnSpPr/>
            <p:nvPr/>
          </p:nvCxnSpPr>
          <p:spPr>
            <a:xfrm>
              <a:off x="6437838" y="2256300"/>
              <a:ext cx="306000" cy="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52" name="Google Shape;652;p38"/>
            <p:cNvSpPr txBox="1"/>
            <p:nvPr/>
          </p:nvSpPr>
          <p:spPr>
            <a:xfrm>
              <a:off x="6847200" y="1977000"/>
              <a:ext cx="3471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1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δ</a:t>
              </a:r>
              <a:endParaRPr b="1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1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γ</a:t>
              </a:r>
              <a:endParaRPr b="1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653" name="Google Shape;653;p38"/>
            <p:cNvCxnSpPr>
              <a:stCxn id="652" idx="1"/>
              <a:endCxn id="652" idx="3"/>
            </p:cNvCxnSpPr>
            <p:nvPr/>
          </p:nvCxnSpPr>
          <p:spPr>
            <a:xfrm>
              <a:off x="6847200" y="2255100"/>
              <a:ext cx="347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54" name="Google Shape;654;p38"/>
          <p:cNvGrpSpPr/>
          <p:nvPr/>
        </p:nvGrpSpPr>
        <p:grpSpPr>
          <a:xfrm>
            <a:off x="2514950" y="1829088"/>
            <a:ext cx="1995003" cy="692663"/>
            <a:chOff x="2514950" y="1829088"/>
            <a:chExt cx="1995003" cy="692663"/>
          </a:xfrm>
        </p:grpSpPr>
        <p:sp>
          <p:nvSpPr>
            <p:cNvPr id="646" name="Google Shape;646;p38"/>
            <p:cNvSpPr txBox="1"/>
            <p:nvPr/>
          </p:nvSpPr>
          <p:spPr>
            <a:xfrm>
              <a:off x="3116453" y="1965550"/>
              <a:ext cx="13935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Determinar valor total adjudicado para grupo do CPV </a:t>
              </a:r>
              <a:r>
                <a:rPr b="1" lang="pt-PT" sz="11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δ</a:t>
              </a:r>
              <a:endParaRPr b="1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655" name="Google Shape;655;p38"/>
            <p:cNvCxnSpPr>
              <a:stCxn id="628" idx="3"/>
              <a:endCxn id="646" idx="1"/>
            </p:cNvCxnSpPr>
            <p:nvPr/>
          </p:nvCxnSpPr>
          <p:spPr>
            <a:xfrm>
              <a:off x="2514950" y="1829088"/>
              <a:ext cx="601500" cy="41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656" name="Google Shape;656;p38"/>
          <p:cNvSpPr txBox="1"/>
          <p:nvPr/>
        </p:nvSpPr>
        <p:spPr>
          <a:xfrm>
            <a:off x="337450" y="3082950"/>
            <a:ext cx="1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Abordagem 2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57" name="Google Shape;657;p38"/>
          <p:cNvGrpSpPr/>
          <p:nvPr/>
        </p:nvGrpSpPr>
        <p:grpSpPr>
          <a:xfrm>
            <a:off x="730575" y="3838037"/>
            <a:ext cx="1784375" cy="636775"/>
            <a:chOff x="730575" y="3838037"/>
            <a:chExt cx="1784375" cy="636775"/>
          </a:xfrm>
        </p:grpSpPr>
        <p:sp>
          <p:nvSpPr>
            <p:cNvPr id="658" name="Google Shape;658;p38"/>
            <p:cNvSpPr txBox="1"/>
            <p:nvPr/>
          </p:nvSpPr>
          <p:spPr>
            <a:xfrm>
              <a:off x="1634150" y="3878313"/>
              <a:ext cx="8808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Determinar grupo do CPV</a:t>
              </a:r>
              <a:endPara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659" name="Google Shape;659;p38"/>
            <p:cNvCxnSpPr/>
            <p:nvPr/>
          </p:nvCxnSpPr>
          <p:spPr>
            <a:xfrm>
              <a:off x="1328150" y="4185500"/>
              <a:ext cx="306000" cy="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660" name="Google Shape;660;p38"/>
            <p:cNvPicPr preferRelativeResize="0"/>
            <p:nvPr/>
          </p:nvPicPr>
          <p:blipFill rotWithShape="1">
            <a:blip r:embed="rId4">
              <a:alphaModFix/>
            </a:blip>
            <a:srcRect b="16341" l="24692" r="24884" t="16240"/>
            <a:stretch/>
          </p:blipFill>
          <p:spPr>
            <a:xfrm>
              <a:off x="730575" y="3838037"/>
              <a:ext cx="500251" cy="636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1" name="Google Shape;661;p38"/>
          <p:cNvGrpSpPr/>
          <p:nvPr/>
        </p:nvGrpSpPr>
        <p:grpSpPr>
          <a:xfrm>
            <a:off x="2514950" y="3476550"/>
            <a:ext cx="1707438" cy="679863"/>
            <a:chOff x="2514950" y="3476550"/>
            <a:chExt cx="1707438" cy="679863"/>
          </a:xfrm>
        </p:grpSpPr>
        <p:sp>
          <p:nvSpPr>
            <p:cNvPr id="662" name="Google Shape;662;p38"/>
            <p:cNvSpPr txBox="1"/>
            <p:nvPr/>
          </p:nvSpPr>
          <p:spPr>
            <a:xfrm>
              <a:off x="3170288" y="3476550"/>
              <a:ext cx="10521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Identificar Entidade Adjudicante</a:t>
              </a:r>
              <a:endParaRPr b="1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663" name="Google Shape;663;p38"/>
            <p:cNvCxnSpPr>
              <a:stCxn id="658" idx="3"/>
              <a:endCxn id="662" idx="1"/>
            </p:cNvCxnSpPr>
            <p:nvPr/>
          </p:nvCxnSpPr>
          <p:spPr>
            <a:xfrm flipH="1" rot="10800000">
              <a:off x="2514950" y="3754713"/>
              <a:ext cx="655200" cy="40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64" name="Google Shape;664;p38"/>
          <p:cNvGrpSpPr/>
          <p:nvPr/>
        </p:nvGrpSpPr>
        <p:grpSpPr>
          <a:xfrm>
            <a:off x="4145325" y="3476538"/>
            <a:ext cx="1419913" cy="556200"/>
            <a:chOff x="4145325" y="3476538"/>
            <a:chExt cx="1419913" cy="556200"/>
          </a:xfrm>
        </p:grpSpPr>
        <p:sp>
          <p:nvSpPr>
            <p:cNvPr id="665" name="Google Shape;665;p38"/>
            <p:cNvSpPr txBox="1"/>
            <p:nvPr/>
          </p:nvSpPr>
          <p:spPr>
            <a:xfrm>
              <a:off x="4451338" y="3476538"/>
              <a:ext cx="1113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Calcular número de concursos ganhos </a:t>
              </a:r>
              <a:r>
                <a:rPr b="1" lang="pt-PT" sz="12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α</a:t>
              </a:r>
              <a:endParaRPr b="1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666" name="Google Shape;666;p38"/>
            <p:cNvCxnSpPr/>
            <p:nvPr/>
          </p:nvCxnSpPr>
          <p:spPr>
            <a:xfrm>
              <a:off x="4145325" y="3754188"/>
              <a:ext cx="306000" cy="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667" name="Google Shape;667;p38"/>
          <p:cNvCxnSpPr>
            <a:stCxn id="665" idx="3"/>
          </p:cNvCxnSpPr>
          <p:nvPr/>
        </p:nvCxnSpPr>
        <p:spPr>
          <a:xfrm>
            <a:off x="5565238" y="375463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8" name="Google Shape;668;p38"/>
          <p:cNvGrpSpPr/>
          <p:nvPr/>
        </p:nvGrpSpPr>
        <p:grpSpPr>
          <a:xfrm>
            <a:off x="2514950" y="4156413"/>
            <a:ext cx="1707450" cy="664463"/>
            <a:chOff x="2514950" y="4156413"/>
            <a:chExt cx="1707450" cy="664463"/>
          </a:xfrm>
        </p:grpSpPr>
        <p:cxnSp>
          <p:nvCxnSpPr>
            <p:cNvPr id="669" name="Google Shape;669;p38"/>
            <p:cNvCxnSpPr>
              <a:stCxn id="658" idx="3"/>
              <a:endCxn id="670" idx="1"/>
            </p:cNvCxnSpPr>
            <p:nvPr/>
          </p:nvCxnSpPr>
          <p:spPr>
            <a:xfrm>
              <a:off x="2514950" y="4156413"/>
              <a:ext cx="655500" cy="38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670" name="Google Shape;670;p38"/>
            <p:cNvSpPr txBox="1"/>
            <p:nvPr/>
          </p:nvSpPr>
          <p:spPr>
            <a:xfrm>
              <a:off x="3170300" y="4264675"/>
              <a:ext cx="10521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Identificar Entidade Adjudicatária</a:t>
              </a:r>
              <a:endParaRPr b="1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71" name="Google Shape;671;p38"/>
          <p:cNvGrpSpPr/>
          <p:nvPr/>
        </p:nvGrpSpPr>
        <p:grpSpPr>
          <a:xfrm>
            <a:off x="4145338" y="4264663"/>
            <a:ext cx="1419913" cy="556200"/>
            <a:chOff x="4145338" y="4264663"/>
            <a:chExt cx="1419913" cy="556200"/>
          </a:xfrm>
        </p:grpSpPr>
        <p:sp>
          <p:nvSpPr>
            <p:cNvPr id="672" name="Google Shape;672;p38"/>
            <p:cNvSpPr txBox="1"/>
            <p:nvPr/>
          </p:nvSpPr>
          <p:spPr>
            <a:xfrm>
              <a:off x="4451350" y="4264663"/>
              <a:ext cx="1113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Calcular número de concursos ganhos </a:t>
              </a:r>
              <a:r>
                <a:rPr b="1" lang="pt-PT" sz="12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β</a:t>
              </a:r>
              <a:endParaRPr b="1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673" name="Google Shape;673;p38"/>
            <p:cNvCxnSpPr/>
            <p:nvPr/>
          </p:nvCxnSpPr>
          <p:spPr>
            <a:xfrm>
              <a:off x="4145338" y="4542313"/>
              <a:ext cx="306000" cy="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674" name="Google Shape;674;p38"/>
          <p:cNvCxnSpPr>
            <a:stCxn id="672" idx="3"/>
          </p:cNvCxnSpPr>
          <p:nvPr/>
        </p:nvCxnSpPr>
        <p:spPr>
          <a:xfrm>
            <a:off x="5565250" y="4542763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5" name="Google Shape;675;p38"/>
          <p:cNvGrpSpPr/>
          <p:nvPr/>
        </p:nvGrpSpPr>
        <p:grpSpPr>
          <a:xfrm>
            <a:off x="5563738" y="3754638"/>
            <a:ext cx="953138" cy="919500"/>
            <a:chOff x="5563738" y="3754638"/>
            <a:chExt cx="953138" cy="919500"/>
          </a:xfrm>
        </p:grpSpPr>
        <p:cxnSp>
          <p:nvCxnSpPr>
            <p:cNvPr id="676" name="Google Shape;676;p38"/>
            <p:cNvCxnSpPr/>
            <p:nvPr/>
          </p:nvCxnSpPr>
          <p:spPr>
            <a:xfrm>
              <a:off x="5842550" y="4185500"/>
              <a:ext cx="306000" cy="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677" name="Google Shape;677;p38"/>
            <p:cNvGrpSpPr/>
            <p:nvPr/>
          </p:nvGrpSpPr>
          <p:grpSpPr>
            <a:xfrm>
              <a:off x="5563738" y="3754638"/>
              <a:ext cx="953138" cy="919500"/>
              <a:chOff x="5563738" y="3754638"/>
              <a:chExt cx="953138" cy="919500"/>
            </a:xfrm>
          </p:grpSpPr>
          <p:sp>
            <p:nvSpPr>
              <p:cNvPr id="678" name="Google Shape;678;p38"/>
              <p:cNvSpPr txBox="1"/>
              <p:nvPr/>
            </p:nvSpPr>
            <p:spPr>
              <a:xfrm>
                <a:off x="6188375" y="3907850"/>
                <a:ext cx="328500" cy="55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200">
                    <a:solidFill>
                      <a:schemeClr val="accent2"/>
                    </a:solidFill>
                    <a:latin typeface="Lato"/>
                    <a:ea typeface="Lato"/>
                    <a:cs typeface="Lato"/>
                    <a:sym typeface="Lato"/>
                  </a:rPr>
                  <a:t>β</a:t>
                </a:r>
                <a:endParaRPr b="1" sz="12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200">
                    <a:solidFill>
                      <a:schemeClr val="accent2"/>
                    </a:solidFill>
                    <a:latin typeface="Lato"/>
                    <a:ea typeface="Lato"/>
                    <a:cs typeface="Lato"/>
                    <a:sym typeface="Lato"/>
                  </a:rPr>
                  <a:t>α</a:t>
                </a:r>
                <a:endParaRPr b="1" sz="12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38"/>
              <p:cNvCxnSpPr>
                <a:stCxn id="678" idx="1"/>
                <a:endCxn id="678" idx="3"/>
              </p:cNvCxnSpPr>
              <p:nvPr/>
            </p:nvCxnSpPr>
            <p:spPr>
              <a:xfrm>
                <a:off x="6188375" y="4185950"/>
                <a:ext cx="328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0" name="Google Shape;680;p38"/>
              <p:cNvCxnSpPr>
                <a:stCxn id="665" idx="3"/>
              </p:cNvCxnSpPr>
              <p:nvPr/>
            </p:nvCxnSpPr>
            <p:spPr>
              <a:xfrm flipH="1">
                <a:off x="5563738" y="3754638"/>
                <a:ext cx="1500" cy="91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1" name="Google Shape;681;p38"/>
              <p:cNvCxnSpPr/>
              <p:nvPr/>
            </p:nvCxnSpPr>
            <p:spPr>
              <a:xfrm rot="10800000">
                <a:off x="5565250" y="4184300"/>
                <a:ext cx="282900" cy="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9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198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</a:t>
            </a:r>
            <a:r>
              <a:rPr i="1" lang="pt-PT"/>
              <a:t>R051</a:t>
            </a:r>
            <a:r>
              <a:rPr lang="pt-PT"/>
              <a:t>: </a:t>
            </a:r>
            <a:r>
              <a:rPr b="1" lang="pt-PT">
                <a:latin typeface="Lato"/>
                <a:ea typeface="Lato"/>
                <a:cs typeface="Lato"/>
                <a:sym typeface="Lato"/>
              </a:rPr>
              <a:t>Análise d</a:t>
            </a:r>
            <a:r>
              <a:rPr lang="pt-PT"/>
              <a:t>a concentração de mercado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9"/>
          <p:cNvSpPr txBox="1"/>
          <p:nvPr/>
        </p:nvSpPr>
        <p:spPr>
          <a:xfrm>
            <a:off x="312225" y="966200"/>
            <a:ext cx="381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Abordagem 1:     Comercialização de Gás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688" name="Google Shape;688;p39"/>
          <p:cNvGraphicFramePr/>
          <p:nvPr/>
        </p:nvGraphicFramePr>
        <p:xfrm>
          <a:off x="1045475" y="144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{940A1BFD-B2ED-4358-A51D-BAFA0C6F5C88}</a:tableStyleId>
              </a:tblPr>
              <a:tblGrid>
                <a:gridCol w="1272050"/>
                <a:gridCol w="1272050"/>
                <a:gridCol w="931425"/>
                <a:gridCol w="679075"/>
                <a:gridCol w="843150"/>
                <a:gridCol w="1372950"/>
                <a:gridCol w="682350"/>
              </a:tblGrid>
              <a:tr h="41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Lato"/>
                          <a:ea typeface="Lato"/>
                          <a:cs typeface="Lato"/>
                          <a:sym typeface="Lato"/>
                        </a:rPr>
                        <a:t>Entidade</a:t>
                      </a:r>
                      <a:endParaRPr b="1"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4000" marB="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Lato"/>
                          <a:ea typeface="Lato"/>
                          <a:cs typeface="Lato"/>
                          <a:sym typeface="Lato"/>
                        </a:rPr>
                        <a:t>Preço </a:t>
                      </a:r>
                      <a:endParaRPr b="1"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Lato"/>
                          <a:ea typeface="Lato"/>
                          <a:cs typeface="Lato"/>
                          <a:sym typeface="Lato"/>
                        </a:rPr>
                        <a:t>Adjudicado</a:t>
                      </a:r>
                      <a:endParaRPr b="1"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2000" marB="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Lato"/>
                          <a:ea typeface="Lato"/>
                          <a:cs typeface="Lato"/>
                          <a:sym typeface="Lato"/>
                        </a:rPr>
                        <a:t>Preço </a:t>
                      </a:r>
                      <a:endParaRPr b="1"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Lato"/>
                          <a:ea typeface="Lato"/>
                          <a:cs typeface="Lato"/>
                          <a:sym typeface="Lato"/>
                        </a:rPr>
                        <a:t>Total</a:t>
                      </a:r>
                      <a:endParaRPr b="1"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2000" marB="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Lato"/>
                          <a:ea typeface="Lato"/>
                          <a:cs typeface="Lato"/>
                          <a:sym typeface="Lato"/>
                        </a:rPr>
                        <a:t>Rácio %</a:t>
                      </a:r>
                      <a:endParaRPr b="1"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4000" marB="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Lato"/>
                          <a:ea typeface="Lato"/>
                          <a:cs typeface="Lato"/>
                          <a:sym typeface="Lato"/>
                        </a:rPr>
                        <a:t>Concursos </a:t>
                      </a:r>
                      <a:endParaRPr b="1"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Lato"/>
                          <a:ea typeface="Lato"/>
                          <a:cs typeface="Lato"/>
                          <a:sym typeface="Lato"/>
                        </a:rPr>
                        <a:t>Adjudicados</a:t>
                      </a:r>
                      <a:endParaRPr b="1"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2000" marB="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Lato"/>
                          <a:ea typeface="Lato"/>
                          <a:cs typeface="Lato"/>
                          <a:sym typeface="Lato"/>
                        </a:rPr>
                        <a:t>Concursos </a:t>
                      </a:r>
                      <a:endParaRPr b="1"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Lato"/>
                          <a:ea typeface="Lato"/>
                          <a:cs typeface="Lato"/>
                          <a:sym typeface="Lato"/>
                        </a:rPr>
                        <a:t>Celebrados</a:t>
                      </a:r>
                      <a:endParaRPr b="1"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2000" marB="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latin typeface="Lato"/>
                          <a:ea typeface="Lato"/>
                          <a:cs typeface="Lato"/>
                          <a:sym typeface="Lato"/>
                        </a:rPr>
                        <a:t>Rácio %</a:t>
                      </a:r>
                      <a:endParaRPr b="1"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44000" marB="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Petrogal  S.A.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4.107.357,24€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17.449.122,37€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332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23.5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17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71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332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23.9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Goldenergy S.A.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2.223.057,25€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12.7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8.5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Galp Power S.A.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2.041.191,79€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11.7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22.5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EDP Comercial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4.007.335,25€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23.0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9.9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Valorsul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200.000,00€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1.2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1.4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OZ Energia Gás S.A.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484.538,58€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2.8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4.2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Gás Natural Comercializadora S.A.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2.867.824,88€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16.4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2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2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11.3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2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Sociedade Portuguesa do Ar Líquido LDA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12.121,72€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2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2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2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1.4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2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Repsol Gás Portugal S.A.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897.467,50€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5.1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8.5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Dourogás Natural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303.771,38€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1.7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1.4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Linde Portugal LDA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101.888,40€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0.6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2.8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Dourogás - Companhia Comercializadora de Propano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16.700,00€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08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08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08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1.4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08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PH Energia LDA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185.868,38€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1.1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700">
                          <a:latin typeface="Lato"/>
                          <a:ea typeface="Lato"/>
                          <a:cs typeface="Lato"/>
                          <a:sym typeface="Lato"/>
                        </a:rPr>
                        <a:t>2.8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0"/>
          <p:cNvSpPr txBox="1"/>
          <p:nvPr/>
        </p:nvSpPr>
        <p:spPr>
          <a:xfrm>
            <a:off x="4559400" y="1092900"/>
            <a:ext cx="4584600" cy="4050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4" name="Google Shape;694;p40"/>
          <p:cNvSpPr txBox="1"/>
          <p:nvPr>
            <p:ph type="title"/>
          </p:nvPr>
        </p:nvSpPr>
        <p:spPr>
          <a:xfrm>
            <a:off x="0" y="0"/>
            <a:ext cx="4559400" cy="1092900"/>
          </a:xfrm>
          <a:prstGeom prst="rect">
            <a:avLst/>
          </a:prstGeom>
          <a:solidFill>
            <a:srgbClr val="CCCC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/>
              <a:t>RF3</a:t>
            </a:r>
            <a:r>
              <a:rPr lang="pt-PT"/>
              <a:t>: </a:t>
            </a:r>
            <a:r>
              <a:rPr b="1" lang="pt-PT">
                <a:latin typeface="Lato"/>
                <a:ea typeface="Lato"/>
                <a:cs typeface="Lato"/>
                <a:sym typeface="Lato"/>
              </a:rPr>
              <a:t>Análise da data de publicação do anúncio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5" name="Google Shape;695;p40"/>
          <p:cNvSpPr txBox="1"/>
          <p:nvPr>
            <p:ph type="title"/>
          </p:nvPr>
        </p:nvSpPr>
        <p:spPr>
          <a:xfrm>
            <a:off x="4559400" y="0"/>
            <a:ext cx="4584600" cy="10929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6" name="Google Shape;696;p40"/>
          <p:cNvSpPr txBox="1"/>
          <p:nvPr/>
        </p:nvSpPr>
        <p:spPr>
          <a:xfrm>
            <a:off x="0" y="1092900"/>
            <a:ext cx="4559400" cy="4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7" name="Google Shape;697;p40"/>
          <p:cNvSpPr txBox="1"/>
          <p:nvPr/>
        </p:nvSpPr>
        <p:spPr>
          <a:xfrm>
            <a:off x="405900" y="1733250"/>
            <a:ext cx="3747600" cy="22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>
                <a:solidFill>
                  <a:schemeClr val="dk2"/>
                </a:solidFill>
              </a:rPr>
              <a:t>Verificar a existência de anúncios publicados: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pt-PT" sz="1500">
                <a:solidFill>
                  <a:schemeClr val="dk2"/>
                </a:solidFill>
              </a:rPr>
              <a:t>Feriados nacionais</a:t>
            </a:r>
            <a:br>
              <a:rPr b="1" lang="pt-PT" sz="1500">
                <a:solidFill>
                  <a:schemeClr val="dk2"/>
                </a:solidFill>
              </a:rPr>
            </a:br>
            <a:endParaRPr b="1" sz="1500">
              <a:solidFill>
                <a:schemeClr val="dk2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pt-PT" sz="1500">
                <a:solidFill>
                  <a:schemeClr val="dk2"/>
                </a:solidFill>
              </a:rPr>
              <a:t>Domingos</a:t>
            </a:r>
            <a:endParaRPr b="1" sz="15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1"/>
          <p:cNvSpPr txBox="1"/>
          <p:nvPr>
            <p:ph type="title"/>
          </p:nvPr>
        </p:nvSpPr>
        <p:spPr>
          <a:xfrm>
            <a:off x="0" y="0"/>
            <a:ext cx="4622100" cy="10929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>
                <a:solidFill>
                  <a:srgbClr val="B7B7B7"/>
                </a:solidFill>
              </a:rPr>
              <a:t>RF3</a:t>
            </a:r>
            <a:r>
              <a:rPr lang="pt-PT">
                <a:solidFill>
                  <a:srgbClr val="B7B7B7"/>
                </a:solidFill>
              </a:rPr>
              <a:t>: </a:t>
            </a:r>
            <a:r>
              <a:rPr b="1" lang="pt-PT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Análise da data de publicação do anúncio</a:t>
            </a:r>
            <a:endParaRPr b="1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3" name="Google Shape;703;p41"/>
          <p:cNvSpPr txBox="1"/>
          <p:nvPr>
            <p:ph type="title"/>
          </p:nvPr>
        </p:nvSpPr>
        <p:spPr>
          <a:xfrm>
            <a:off x="4622100" y="0"/>
            <a:ext cx="4521900" cy="10929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/>
              <a:t>RF2</a:t>
            </a:r>
            <a:r>
              <a:rPr lang="pt-PT"/>
              <a:t>: </a:t>
            </a:r>
            <a:r>
              <a:rPr b="1" lang="pt-PT">
                <a:latin typeface="Lato"/>
                <a:ea typeface="Lato"/>
                <a:cs typeface="Lato"/>
                <a:sym typeface="Lato"/>
              </a:rPr>
              <a:t>Análise do preço total efetivo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4" name="Google Shape;704;p41"/>
          <p:cNvSpPr txBox="1"/>
          <p:nvPr/>
        </p:nvSpPr>
        <p:spPr>
          <a:xfrm>
            <a:off x="0" y="1092900"/>
            <a:ext cx="4622100" cy="4050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5" name="Google Shape;705;p41"/>
          <p:cNvSpPr txBox="1"/>
          <p:nvPr/>
        </p:nvSpPr>
        <p:spPr>
          <a:xfrm>
            <a:off x="405900" y="1733250"/>
            <a:ext cx="3747600" cy="22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>
                <a:solidFill>
                  <a:srgbClr val="B7B7B7"/>
                </a:solidFill>
              </a:rPr>
              <a:t>Verificar a existência de anúncios publicados:</a:t>
            </a:r>
            <a:endParaRPr sz="17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500"/>
              <a:buChar char="●"/>
            </a:pPr>
            <a:r>
              <a:rPr b="1" lang="pt-PT" sz="1500">
                <a:solidFill>
                  <a:srgbClr val="B7B7B7"/>
                </a:solidFill>
              </a:rPr>
              <a:t>Feriados nacionais</a:t>
            </a:r>
            <a:br>
              <a:rPr b="1" lang="pt-PT" sz="1500">
                <a:solidFill>
                  <a:srgbClr val="B7B7B7"/>
                </a:solidFill>
              </a:rPr>
            </a:br>
            <a:endParaRPr b="1" sz="1500">
              <a:solidFill>
                <a:srgbClr val="B7B7B7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500"/>
              <a:buChar char="●"/>
            </a:pPr>
            <a:r>
              <a:rPr b="1" lang="pt-PT" sz="1500">
                <a:solidFill>
                  <a:srgbClr val="B7B7B7"/>
                </a:solidFill>
              </a:rPr>
              <a:t>Domingos</a:t>
            </a:r>
            <a:endParaRPr b="1" sz="1500">
              <a:solidFill>
                <a:srgbClr val="B7B7B7"/>
              </a:solidFill>
            </a:endParaRPr>
          </a:p>
        </p:txBody>
      </p:sp>
      <p:grpSp>
        <p:nvGrpSpPr>
          <p:cNvPr id="706" name="Google Shape;706;p41"/>
          <p:cNvGrpSpPr/>
          <p:nvPr/>
        </p:nvGrpSpPr>
        <p:grpSpPr>
          <a:xfrm>
            <a:off x="4676527" y="1102750"/>
            <a:ext cx="4288173" cy="1193400"/>
            <a:chOff x="4676527" y="1102750"/>
            <a:chExt cx="4288173" cy="1193400"/>
          </a:xfrm>
        </p:grpSpPr>
        <p:cxnSp>
          <p:nvCxnSpPr>
            <p:cNvPr id="707" name="Google Shape;707;p41"/>
            <p:cNvCxnSpPr>
              <a:stCxn id="708" idx="3"/>
              <a:endCxn id="709" idx="1"/>
            </p:cNvCxnSpPr>
            <p:nvPr/>
          </p:nvCxnSpPr>
          <p:spPr>
            <a:xfrm>
              <a:off x="5434337" y="1573150"/>
              <a:ext cx="152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708" name="Google Shape;708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6527" y="1184050"/>
              <a:ext cx="757811" cy="778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9" name="Google Shape;709;p41"/>
            <p:cNvSpPr txBox="1"/>
            <p:nvPr/>
          </p:nvSpPr>
          <p:spPr>
            <a:xfrm>
              <a:off x="5586686" y="1360600"/>
              <a:ext cx="849000" cy="42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Concurso Público</a:t>
              </a:r>
              <a:endPara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0" name="Google Shape;710;p41"/>
            <p:cNvSpPr txBox="1"/>
            <p:nvPr/>
          </p:nvSpPr>
          <p:spPr>
            <a:xfrm>
              <a:off x="6481600" y="1320550"/>
              <a:ext cx="14511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900">
                  <a:solidFill>
                    <a:srgbClr val="A61C00"/>
                  </a:solidFill>
                  <a:latin typeface="Lato"/>
                  <a:ea typeface="Lato"/>
                  <a:cs typeface="Lato"/>
                  <a:sym typeface="Lato"/>
                </a:rPr>
                <a:t>Preço Total Efetivo &gt; 0</a:t>
              </a:r>
              <a:endParaRPr b="1" sz="9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1" name="Google Shape;711;p41"/>
            <p:cNvSpPr txBox="1"/>
            <p:nvPr/>
          </p:nvSpPr>
          <p:spPr>
            <a:xfrm>
              <a:off x="6481600" y="1573150"/>
              <a:ext cx="24831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900">
                  <a:solidFill>
                    <a:srgbClr val="A61C00"/>
                  </a:solidFill>
                  <a:latin typeface="Lato"/>
                  <a:ea typeface="Lato"/>
                  <a:cs typeface="Lato"/>
                  <a:sym typeface="Lato"/>
                </a:rPr>
                <a:t>| </a:t>
              </a:r>
              <a:r>
                <a:rPr b="1" lang="pt-PT" sz="900">
                  <a:solidFill>
                    <a:srgbClr val="A61C00"/>
                  </a:solidFill>
                  <a:latin typeface="Lato"/>
                  <a:ea typeface="Lato"/>
                  <a:cs typeface="Lato"/>
                  <a:sym typeface="Lato"/>
                </a:rPr>
                <a:t>Preço Total Efetivo - Preço Contratual | &gt; 0</a:t>
              </a:r>
              <a:endParaRPr b="1" sz="9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2" name="Google Shape;712;p41"/>
            <p:cNvSpPr txBox="1"/>
            <p:nvPr/>
          </p:nvSpPr>
          <p:spPr>
            <a:xfrm>
              <a:off x="6269725" y="1102750"/>
              <a:ext cx="358500" cy="119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4800">
                  <a:solidFill>
                    <a:schemeClr val="dk2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{</a:t>
              </a:r>
              <a:endParaRPr sz="4800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pic>
        <p:nvPicPr>
          <p:cNvPr id="713" name="Google Shape;71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738" y="2554550"/>
            <a:ext cx="3262623" cy="25425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4" name="Google Shape;714;p41"/>
          <p:cNvGrpSpPr/>
          <p:nvPr/>
        </p:nvGrpSpPr>
        <p:grpSpPr>
          <a:xfrm>
            <a:off x="5083875" y="1965400"/>
            <a:ext cx="780025" cy="683625"/>
            <a:chOff x="218050" y="1718350"/>
            <a:chExt cx="780025" cy="683625"/>
          </a:xfrm>
        </p:grpSpPr>
        <p:sp>
          <p:nvSpPr>
            <p:cNvPr id="715" name="Google Shape;715;p41"/>
            <p:cNvSpPr/>
            <p:nvPr/>
          </p:nvSpPr>
          <p:spPr>
            <a:xfrm>
              <a:off x="284650" y="1718350"/>
              <a:ext cx="676500" cy="2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5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2.6</a:t>
              </a:r>
              <a:r>
                <a:rPr lang="pt-PT" sz="1500">
                  <a:solidFill>
                    <a:srgbClr val="CC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br>
                <a:rPr lang="pt-PT"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716" name="Google Shape;716;p41"/>
            <p:cNvSpPr txBox="1"/>
            <p:nvPr/>
          </p:nvSpPr>
          <p:spPr>
            <a:xfrm>
              <a:off x="218050" y="2032800"/>
              <a:ext cx="743100" cy="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900">
                  <a:solidFill>
                    <a:srgbClr val="666666"/>
                  </a:solidFill>
                </a:rPr>
                <a:t>(3328)</a:t>
              </a:r>
              <a:endParaRPr b="1" sz="900">
                <a:solidFill>
                  <a:srgbClr val="666666"/>
                </a:solidFill>
              </a:endParaRPr>
            </a:p>
          </p:txBody>
        </p:sp>
        <p:cxnSp>
          <p:nvCxnSpPr>
            <p:cNvPr id="717" name="Google Shape;717;p41"/>
            <p:cNvCxnSpPr/>
            <p:nvPr/>
          </p:nvCxnSpPr>
          <p:spPr>
            <a:xfrm>
              <a:off x="620975" y="2203675"/>
              <a:ext cx="377100" cy="198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18" name="Google Shape;718;p41"/>
          <p:cNvGrpSpPr/>
          <p:nvPr/>
        </p:nvGrpSpPr>
        <p:grpSpPr>
          <a:xfrm>
            <a:off x="6325675" y="2496188"/>
            <a:ext cx="743100" cy="867225"/>
            <a:chOff x="218050" y="1718350"/>
            <a:chExt cx="743100" cy="867225"/>
          </a:xfrm>
        </p:grpSpPr>
        <p:sp>
          <p:nvSpPr>
            <p:cNvPr id="719" name="Google Shape;719;p41"/>
            <p:cNvSpPr/>
            <p:nvPr/>
          </p:nvSpPr>
          <p:spPr>
            <a:xfrm>
              <a:off x="284650" y="1718350"/>
              <a:ext cx="676500" cy="2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5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1.7</a:t>
              </a:r>
              <a:r>
                <a:rPr lang="pt-PT" sz="1500">
                  <a:solidFill>
                    <a:srgbClr val="CC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br>
                <a:rPr lang="pt-PT"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cxnSp>
          <p:nvCxnSpPr>
            <p:cNvPr id="720" name="Google Shape;720;p41"/>
            <p:cNvCxnSpPr/>
            <p:nvPr/>
          </p:nvCxnSpPr>
          <p:spPr>
            <a:xfrm flipH="1">
              <a:off x="406175" y="2203675"/>
              <a:ext cx="214800" cy="381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721" name="Google Shape;721;p41"/>
            <p:cNvSpPr txBox="1"/>
            <p:nvPr/>
          </p:nvSpPr>
          <p:spPr>
            <a:xfrm>
              <a:off x="218050" y="2032800"/>
              <a:ext cx="743100" cy="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900">
                  <a:solidFill>
                    <a:srgbClr val="666666"/>
                  </a:solidFill>
                </a:rPr>
                <a:t>(2187)</a:t>
              </a:r>
              <a:endParaRPr b="1" sz="900">
                <a:solidFill>
                  <a:srgbClr val="66666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4120475" y="778200"/>
            <a:ext cx="5023500" cy="436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198000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Lato"/>
                <a:ea typeface="Lato"/>
                <a:cs typeface="Lato"/>
                <a:sym typeface="Lato"/>
              </a:rPr>
              <a:t>Fraude e Corrupção na Contratação Pública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0544" y="1325750"/>
            <a:ext cx="38151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Incremento do volume de dados na </a:t>
            </a:r>
            <a:r>
              <a:rPr b="1" i="1" lang="pt-P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contratação pública</a:t>
            </a:r>
            <a:endParaRPr b="1" i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133700" y="1648925"/>
            <a:ext cx="4897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Ferramentas de auxílio a orgãos judiciais e económicos</a:t>
            </a:r>
            <a:endParaRPr b="1" i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134000" y="1110725"/>
            <a:ext cx="4925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Deteção de comportamentos e padrões que evidenciam situações anómalas e/ou, potencialmente, fraudulentas</a:t>
            </a:r>
            <a:endParaRPr b="1" i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0" y="2316225"/>
            <a:ext cx="36714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13 biliões de USD gastos em contratação pública  </a:t>
            </a:r>
            <a:br>
              <a:rPr lang="pt-P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○"/>
            </a:pPr>
            <a:r>
              <a:rPr lang="pt-P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12% a 20% do PIB de um país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0" y="3558275"/>
            <a:ext cx="37590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Principal vulnerabilidade relativamente a casos de </a:t>
            </a:r>
            <a:r>
              <a:rPr b="1" i="1" lang="pt-PT" sz="13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corrupção</a:t>
            </a:r>
            <a:r>
              <a:rPr lang="pt-P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 </a:t>
            </a:r>
            <a:r>
              <a:rPr b="1" i="1" lang="pt-PT" sz="13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fraude</a:t>
            </a:r>
            <a:endParaRPr b="1" i="1" sz="1300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160500" y="744425"/>
            <a:ext cx="11580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Benefícios</a:t>
            </a:r>
            <a:endParaRPr b="1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134000" y="2091475"/>
            <a:ext cx="49251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Processo mais justo, transparente, competitivo  e eficiente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319800" y="2457963"/>
            <a:ext cx="839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Como ?</a:t>
            </a:r>
            <a:endParaRPr b="1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146800" y="2760675"/>
            <a:ext cx="4871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Através de organizações como a </a:t>
            </a:r>
            <a:r>
              <a:rPr b="1"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Open Contracting Partnership (OCP)</a:t>
            </a:r>
            <a:endParaRPr b="1" i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147050" y="3423563"/>
            <a:ext cx="4871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Elaboração de um conjunto de </a:t>
            </a:r>
            <a:r>
              <a:rPr b="1" i="1"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red flags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147050" y="3928775"/>
            <a:ext cx="4871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Indiciam a existência de situação anómala e a</a:t>
            </a:r>
            <a:r>
              <a:rPr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uxiliar na deteção de más práticas e erros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147050" y="4504025"/>
            <a:ext cx="4871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Não provam a existência de fraude e/ou corrupção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2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198000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Processo de Automação</a:t>
            </a:r>
            <a:endParaRPr/>
          </a:p>
        </p:txBody>
      </p:sp>
      <p:grpSp>
        <p:nvGrpSpPr>
          <p:cNvPr id="727" name="Google Shape;727;p42"/>
          <p:cNvGrpSpPr/>
          <p:nvPr/>
        </p:nvGrpSpPr>
        <p:grpSpPr>
          <a:xfrm>
            <a:off x="351300" y="1895325"/>
            <a:ext cx="1484675" cy="989850"/>
            <a:chOff x="412100" y="2289150"/>
            <a:chExt cx="1484675" cy="989850"/>
          </a:xfrm>
        </p:grpSpPr>
        <p:grpSp>
          <p:nvGrpSpPr>
            <p:cNvPr id="728" name="Google Shape;728;p42"/>
            <p:cNvGrpSpPr/>
            <p:nvPr/>
          </p:nvGrpSpPr>
          <p:grpSpPr>
            <a:xfrm>
              <a:off x="412100" y="2289150"/>
              <a:ext cx="1080900" cy="989850"/>
              <a:chOff x="412100" y="2289150"/>
              <a:chExt cx="1080900" cy="989850"/>
            </a:xfrm>
          </p:grpSpPr>
          <p:pic>
            <p:nvPicPr>
              <p:cNvPr id="729" name="Google Shape;729;p42"/>
              <p:cNvPicPr preferRelativeResize="0"/>
              <p:nvPr/>
            </p:nvPicPr>
            <p:blipFill rotWithShape="1">
              <a:blip r:embed="rId3">
                <a:alphaModFix/>
              </a:blip>
              <a:srcRect b="16341" l="24692" r="24884" t="16240"/>
              <a:stretch/>
            </p:blipFill>
            <p:spPr>
              <a:xfrm>
                <a:off x="702413" y="2289150"/>
                <a:ext cx="500251" cy="636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0" name="Google Shape;730;p42"/>
              <p:cNvSpPr txBox="1"/>
              <p:nvPr/>
            </p:nvSpPr>
            <p:spPr>
              <a:xfrm>
                <a:off x="412100" y="2885400"/>
                <a:ext cx="10809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pt-PT" sz="1000">
                    <a:solidFill>
                      <a:schemeClr val="dk1"/>
                    </a:solidFill>
                  </a:rPr>
                  <a:t>Scripts</a:t>
                </a:r>
                <a:r>
                  <a:rPr b="1" lang="pt-PT" sz="1000">
                    <a:solidFill>
                      <a:schemeClr val="dk1"/>
                    </a:solidFill>
                  </a:rPr>
                  <a:t> Python</a:t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cxnSp>
          <p:nvCxnSpPr>
            <p:cNvPr id="731" name="Google Shape;731;p42"/>
            <p:cNvCxnSpPr/>
            <p:nvPr/>
          </p:nvCxnSpPr>
          <p:spPr>
            <a:xfrm>
              <a:off x="1437475" y="2637050"/>
              <a:ext cx="459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32" name="Google Shape;732;p42"/>
          <p:cNvGrpSpPr/>
          <p:nvPr/>
        </p:nvGrpSpPr>
        <p:grpSpPr>
          <a:xfrm>
            <a:off x="1940588" y="1873050"/>
            <a:ext cx="1398663" cy="740350"/>
            <a:chOff x="2001388" y="2266875"/>
            <a:chExt cx="1398663" cy="740350"/>
          </a:xfrm>
        </p:grpSpPr>
        <p:pic>
          <p:nvPicPr>
            <p:cNvPr id="733" name="Google Shape;733;p42" title="Docker | How to manage Linux containers with Docker on Ubunt… | Flickr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1388" y="2266875"/>
              <a:ext cx="894700" cy="7403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34" name="Google Shape;734;p42"/>
            <p:cNvCxnSpPr/>
            <p:nvPr/>
          </p:nvCxnSpPr>
          <p:spPr>
            <a:xfrm>
              <a:off x="2940750" y="2607538"/>
              <a:ext cx="459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35" name="Google Shape;735;p42"/>
          <p:cNvGrpSpPr/>
          <p:nvPr/>
        </p:nvGrpSpPr>
        <p:grpSpPr>
          <a:xfrm>
            <a:off x="3425935" y="1843525"/>
            <a:ext cx="1345815" cy="1041650"/>
            <a:chOff x="3486735" y="2237350"/>
            <a:chExt cx="1345815" cy="1041650"/>
          </a:xfrm>
        </p:grpSpPr>
        <p:pic>
          <p:nvPicPr>
            <p:cNvPr id="736" name="Google Shape;736;p42"/>
            <p:cNvPicPr preferRelativeResize="0"/>
            <p:nvPr/>
          </p:nvPicPr>
          <p:blipFill rotWithShape="1">
            <a:blip r:embed="rId5">
              <a:alphaModFix/>
            </a:blip>
            <a:srcRect b="35792" l="42755" r="48684" t="24982"/>
            <a:stretch/>
          </p:blipFill>
          <p:spPr>
            <a:xfrm>
              <a:off x="3526938" y="2237350"/>
              <a:ext cx="756598" cy="69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7" name="Google Shape;737;p42"/>
            <p:cNvSpPr txBox="1"/>
            <p:nvPr/>
          </p:nvSpPr>
          <p:spPr>
            <a:xfrm>
              <a:off x="3486735" y="2885400"/>
              <a:ext cx="8370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000">
                  <a:solidFill>
                    <a:schemeClr val="dk1"/>
                  </a:solidFill>
                </a:rPr>
                <a:t>AWS ECR</a:t>
              </a:r>
              <a:endParaRPr b="1" sz="1000">
                <a:solidFill>
                  <a:schemeClr val="dk1"/>
                </a:solidFill>
              </a:endParaRPr>
            </a:p>
          </p:txBody>
        </p:sp>
        <p:cxnSp>
          <p:nvCxnSpPr>
            <p:cNvPr id="738" name="Google Shape;738;p42"/>
            <p:cNvCxnSpPr/>
            <p:nvPr/>
          </p:nvCxnSpPr>
          <p:spPr>
            <a:xfrm>
              <a:off x="4373250" y="2607525"/>
              <a:ext cx="459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39" name="Google Shape;739;p42"/>
          <p:cNvGrpSpPr/>
          <p:nvPr/>
        </p:nvGrpSpPr>
        <p:grpSpPr>
          <a:xfrm>
            <a:off x="4733100" y="1873050"/>
            <a:ext cx="1423975" cy="989850"/>
            <a:chOff x="4793900" y="2266875"/>
            <a:chExt cx="1423975" cy="989850"/>
          </a:xfrm>
        </p:grpSpPr>
        <p:pic>
          <p:nvPicPr>
            <p:cNvPr id="740" name="Google Shape;740;p42"/>
            <p:cNvPicPr preferRelativeResize="0"/>
            <p:nvPr/>
          </p:nvPicPr>
          <p:blipFill rotWithShape="1">
            <a:blip r:embed="rId5">
              <a:alphaModFix/>
            </a:blip>
            <a:srcRect b="35722" l="58421" r="32636" t="25052"/>
            <a:stretch/>
          </p:blipFill>
          <p:spPr>
            <a:xfrm>
              <a:off x="4939163" y="2266875"/>
              <a:ext cx="790374" cy="69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1" name="Google Shape;741;p42"/>
            <p:cNvSpPr txBox="1"/>
            <p:nvPr/>
          </p:nvSpPr>
          <p:spPr>
            <a:xfrm>
              <a:off x="4793900" y="2863125"/>
              <a:ext cx="1080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000">
                  <a:solidFill>
                    <a:schemeClr val="dk1"/>
                  </a:solidFill>
                </a:rPr>
                <a:t>AWS Lambda</a:t>
              </a:r>
              <a:br>
                <a:rPr b="1" lang="pt-PT" sz="1000">
                  <a:solidFill>
                    <a:schemeClr val="dk1"/>
                  </a:solidFill>
                </a:rPr>
              </a:br>
              <a:r>
                <a:rPr b="1" lang="pt-PT" sz="1000">
                  <a:solidFill>
                    <a:schemeClr val="dk1"/>
                  </a:solidFill>
                </a:rPr>
                <a:t>Function</a:t>
              </a:r>
              <a:endParaRPr b="1" sz="1000">
                <a:solidFill>
                  <a:schemeClr val="dk1"/>
                </a:solidFill>
              </a:endParaRPr>
            </a:p>
          </p:txBody>
        </p:sp>
        <p:cxnSp>
          <p:nvCxnSpPr>
            <p:cNvPr id="742" name="Google Shape;742;p42"/>
            <p:cNvCxnSpPr/>
            <p:nvPr/>
          </p:nvCxnSpPr>
          <p:spPr>
            <a:xfrm>
              <a:off x="5758575" y="2585250"/>
              <a:ext cx="459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43" name="Google Shape;743;p42"/>
          <p:cNvGrpSpPr/>
          <p:nvPr/>
        </p:nvGrpSpPr>
        <p:grpSpPr>
          <a:xfrm>
            <a:off x="6129063" y="1843525"/>
            <a:ext cx="1466538" cy="989850"/>
            <a:chOff x="6189863" y="2237350"/>
            <a:chExt cx="1466538" cy="989850"/>
          </a:xfrm>
        </p:grpSpPr>
        <p:pic>
          <p:nvPicPr>
            <p:cNvPr id="744" name="Google Shape;744;p42"/>
            <p:cNvPicPr preferRelativeResize="0"/>
            <p:nvPr/>
          </p:nvPicPr>
          <p:blipFill rotWithShape="1">
            <a:blip r:embed="rId5">
              <a:alphaModFix/>
            </a:blip>
            <a:srcRect b="34647" l="74241" r="17570" t="26127"/>
            <a:stretch/>
          </p:blipFill>
          <p:spPr>
            <a:xfrm>
              <a:off x="6353950" y="2237350"/>
              <a:ext cx="723773" cy="69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5" name="Google Shape;745;p42"/>
            <p:cNvSpPr txBox="1"/>
            <p:nvPr/>
          </p:nvSpPr>
          <p:spPr>
            <a:xfrm>
              <a:off x="6189863" y="2833600"/>
              <a:ext cx="1080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000">
                  <a:solidFill>
                    <a:schemeClr val="dk1"/>
                  </a:solidFill>
                </a:rPr>
                <a:t>AWS Event Bridge</a:t>
              </a:r>
              <a:endParaRPr b="1" sz="1000">
                <a:solidFill>
                  <a:schemeClr val="dk1"/>
                </a:solidFill>
              </a:endParaRPr>
            </a:p>
          </p:txBody>
        </p:sp>
        <p:cxnSp>
          <p:nvCxnSpPr>
            <p:cNvPr id="746" name="Google Shape;746;p42"/>
            <p:cNvCxnSpPr/>
            <p:nvPr/>
          </p:nvCxnSpPr>
          <p:spPr>
            <a:xfrm>
              <a:off x="7197100" y="2585250"/>
              <a:ext cx="459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47" name="Google Shape;747;p42"/>
          <p:cNvGrpSpPr/>
          <p:nvPr/>
        </p:nvGrpSpPr>
        <p:grpSpPr>
          <a:xfrm>
            <a:off x="7711788" y="1867025"/>
            <a:ext cx="1080900" cy="1139975"/>
            <a:chOff x="7772588" y="2260850"/>
            <a:chExt cx="1080900" cy="1139975"/>
          </a:xfrm>
        </p:grpSpPr>
        <p:pic>
          <p:nvPicPr>
            <p:cNvPr id="748" name="Google Shape;748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775763" y="2260850"/>
              <a:ext cx="837139" cy="85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9" name="Google Shape;749;p42"/>
            <p:cNvSpPr txBox="1"/>
            <p:nvPr/>
          </p:nvSpPr>
          <p:spPr>
            <a:xfrm>
              <a:off x="7772588" y="3007225"/>
              <a:ext cx="1080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000">
                  <a:solidFill>
                    <a:schemeClr val="dk1"/>
                  </a:solidFill>
                </a:rPr>
                <a:t>PostgreSQL</a:t>
              </a:r>
              <a:endParaRPr b="1" sz="1000"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750" name="Google Shape;750;p42"/>
          <p:cNvGraphicFramePr/>
          <p:nvPr/>
        </p:nvGraphicFramePr>
        <p:xfrm>
          <a:off x="1121125" y="35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{940A1BFD-B2ED-4358-A51D-BAFA0C6F5C88}</a:tableStyleId>
              </a:tblPr>
              <a:tblGrid>
                <a:gridCol w="824825"/>
                <a:gridCol w="1222775"/>
                <a:gridCol w="723700"/>
                <a:gridCol w="736800"/>
                <a:gridCol w="773200"/>
                <a:gridCol w="909050"/>
                <a:gridCol w="815050"/>
                <a:gridCol w="896325"/>
              </a:tblGrid>
              <a:tr h="28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Lato"/>
                          <a:ea typeface="Lato"/>
                          <a:cs typeface="Lato"/>
                          <a:sym typeface="Lato"/>
                        </a:rPr>
                        <a:t>ID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8000" marB="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Lato"/>
                          <a:ea typeface="Lato"/>
                          <a:cs typeface="Lato"/>
                          <a:sym typeface="Lato"/>
                        </a:rPr>
                        <a:t>Verification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8000" marB="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Lato"/>
                          <a:ea typeface="Lato"/>
                          <a:cs typeface="Lato"/>
                          <a:sym typeface="Lato"/>
                        </a:rPr>
                        <a:t>RF2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8000" marB="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Lato"/>
                          <a:ea typeface="Lato"/>
                          <a:cs typeface="Lato"/>
                          <a:sym typeface="Lato"/>
                        </a:rPr>
                        <a:t>RF3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8000" marB="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Lato"/>
                          <a:ea typeface="Lato"/>
                          <a:cs typeface="Lato"/>
                          <a:sym typeface="Lato"/>
                        </a:rPr>
                        <a:t>R003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8000" marB="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Lato"/>
                          <a:ea typeface="Lato"/>
                          <a:cs typeface="Lato"/>
                          <a:sym typeface="Lato"/>
                        </a:rPr>
                        <a:t>R017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8000" marB="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Lato"/>
                          <a:ea typeface="Lato"/>
                          <a:cs typeface="Lato"/>
                          <a:sym typeface="Lato"/>
                        </a:rPr>
                        <a:t>R018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8000" marB="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Lato"/>
                          <a:ea typeface="Lato"/>
                          <a:cs typeface="Lato"/>
                          <a:sym typeface="Lato"/>
                        </a:rPr>
                        <a:t>R019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8000" marB="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Lato"/>
                          <a:ea typeface="Lato"/>
                          <a:cs typeface="Lato"/>
                          <a:sym typeface="Lato"/>
                        </a:rPr>
                        <a:t>123456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8000" marB="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Lato"/>
                          <a:ea typeface="Lato"/>
                          <a:cs typeface="Lato"/>
                          <a:sym typeface="Lato"/>
                        </a:rPr>
                        <a:t>true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8000" marB="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Lato"/>
                          <a:ea typeface="Lato"/>
                          <a:cs typeface="Lato"/>
                          <a:sym typeface="Lato"/>
                        </a:rPr>
                        <a:t>true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8000" marB="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Lato"/>
                          <a:ea typeface="Lato"/>
                          <a:cs typeface="Lato"/>
                          <a:sym typeface="Lato"/>
                        </a:rPr>
                        <a:t>false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8000" marB="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Lato"/>
                          <a:ea typeface="Lato"/>
                          <a:cs typeface="Lato"/>
                          <a:sym typeface="Lato"/>
                        </a:rPr>
                        <a:t>true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8000" marB="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Lato"/>
                          <a:ea typeface="Lato"/>
                          <a:cs typeface="Lato"/>
                          <a:sym typeface="Lato"/>
                        </a:rPr>
                        <a:t>true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8000" marB="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Lato"/>
                          <a:ea typeface="Lato"/>
                          <a:cs typeface="Lato"/>
                          <a:sym typeface="Lato"/>
                        </a:rPr>
                        <a:t>false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8000" marB="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Lato"/>
                          <a:ea typeface="Lato"/>
                          <a:cs typeface="Lato"/>
                          <a:sym typeface="Lato"/>
                        </a:rPr>
                        <a:t>false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8000" marB="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3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198000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Resultados Obtidos</a:t>
            </a:r>
            <a:endParaRPr/>
          </a:p>
        </p:txBody>
      </p:sp>
      <p:grpSp>
        <p:nvGrpSpPr>
          <p:cNvPr id="756" name="Google Shape;756;p43"/>
          <p:cNvGrpSpPr/>
          <p:nvPr/>
        </p:nvGrpSpPr>
        <p:grpSpPr>
          <a:xfrm>
            <a:off x="877963" y="979575"/>
            <a:ext cx="6937625" cy="393600"/>
            <a:chOff x="877963" y="979575"/>
            <a:chExt cx="6937625" cy="393600"/>
          </a:xfrm>
        </p:grpSpPr>
        <p:sp>
          <p:nvSpPr>
            <p:cNvPr id="757" name="Google Shape;757;p43"/>
            <p:cNvSpPr txBox="1"/>
            <p:nvPr/>
          </p:nvSpPr>
          <p:spPr>
            <a:xfrm>
              <a:off x="877963" y="979575"/>
              <a:ext cx="2100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Tipo de Procedimento</a:t>
              </a:r>
              <a:endParaRPr b="1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8" name="Google Shape;758;p43"/>
            <p:cNvSpPr txBox="1"/>
            <p:nvPr/>
          </p:nvSpPr>
          <p:spPr>
            <a:xfrm>
              <a:off x="3097488" y="979575"/>
              <a:ext cx="1354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500">
                  <a:solidFill>
                    <a:srgbClr val="0D5CDF"/>
                  </a:solidFill>
                  <a:latin typeface="Lato"/>
                  <a:ea typeface="Lato"/>
                  <a:cs typeface="Lato"/>
                  <a:sym typeface="Lato"/>
                </a:rPr>
                <a:t>Ajuste Direto</a:t>
              </a:r>
              <a:endParaRPr sz="1500">
                <a:solidFill>
                  <a:srgbClr val="0D5CD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9" name="Google Shape;759;p43"/>
            <p:cNvSpPr txBox="1"/>
            <p:nvPr/>
          </p:nvSpPr>
          <p:spPr>
            <a:xfrm>
              <a:off x="5924988" y="979575"/>
              <a:ext cx="1890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5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Concurso Público</a:t>
              </a:r>
              <a:endParaRPr sz="15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60" name="Google Shape;760;p43"/>
          <p:cNvGrpSpPr/>
          <p:nvPr/>
        </p:nvGrpSpPr>
        <p:grpSpPr>
          <a:xfrm>
            <a:off x="877963" y="1373175"/>
            <a:ext cx="6419375" cy="393600"/>
            <a:chOff x="877963" y="1373175"/>
            <a:chExt cx="6419375" cy="393600"/>
          </a:xfrm>
        </p:grpSpPr>
        <p:sp>
          <p:nvSpPr>
            <p:cNvPr id="761" name="Google Shape;761;p43"/>
            <p:cNvSpPr txBox="1"/>
            <p:nvPr/>
          </p:nvSpPr>
          <p:spPr>
            <a:xfrm>
              <a:off x="877963" y="1373175"/>
              <a:ext cx="2100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Número de contratos</a:t>
              </a:r>
              <a:endParaRPr b="1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2" name="Google Shape;762;p43"/>
            <p:cNvSpPr txBox="1"/>
            <p:nvPr/>
          </p:nvSpPr>
          <p:spPr>
            <a:xfrm>
              <a:off x="3347538" y="1373175"/>
              <a:ext cx="854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500">
                  <a:solidFill>
                    <a:srgbClr val="0D5CDF"/>
                  </a:solidFill>
                  <a:latin typeface="Lato"/>
                  <a:ea typeface="Lato"/>
                  <a:cs typeface="Lato"/>
                  <a:sym typeface="Lato"/>
                </a:rPr>
                <a:t>526860</a:t>
              </a:r>
              <a:endParaRPr sz="1500">
                <a:solidFill>
                  <a:srgbClr val="0D5CD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3" name="Google Shape;763;p43"/>
            <p:cNvSpPr txBox="1"/>
            <p:nvPr/>
          </p:nvSpPr>
          <p:spPr>
            <a:xfrm>
              <a:off x="6443238" y="1373175"/>
              <a:ext cx="854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5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128422</a:t>
              </a:r>
              <a:endParaRPr sz="15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64" name="Google Shape;764;p43"/>
          <p:cNvSpPr txBox="1"/>
          <p:nvPr/>
        </p:nvSpPr>
        <p:spPr>
          <a:xfrm>
            <a:off x="3417363" y="2484550"/>
            <a:ext cx="731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14812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2.8%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65" name="Google Shape;765;p43"/>
          <p:cNvGrpSpPr/>
          <p:nvPr/>
        </p:nvGrpSpPr>
        <p:grpSpPr>
          <a:xfrm>
            <a:off x="877963" y="1830600"/>
            <a:ext cx="7339175" cy="1667600"/>
            <a:chOff x="877963" y="1830600"/>
            <a:chExt cx="7339175" cy="1667600"/>
          </a:xfrm>
        </p:grpSpPr>
        <p:grpSp>
          <p:nvGrpSpPr>
            <p:cNvPr id="766" name="Google Shape;766;p43"/>
            <p:cNvGrpSpPr/>
            <p:nvPr/>
          </p:nvGrpSpPr>
          <p:grpSpPr>
            <a:xfrm>
              <a:off x="877963" y="1830600"/>
              <a:ext cx="7290300" cy="1580950"/>
              <a:chOff x="877963" y="1830600"/>
              <a:chExt cx="7290300" cy="1580950"/>
            </a:xfrm>
          </p:grpSpPr>
          <p:cxnSp>
            <p:nvCxnSpPr>
              <p:cNvPr id="767" name="Google Shape;767;p43"/>
              <p:cNvCxnSpPr/>
              <p:nvPr/>
            </p:nvCxnSpPr>
            <p:spPr>
              <a:xfrm flipH="1" rot="10800000">
                <a:off x="877963" y="1830600"/>
                <a:ext cx="7290300" cy="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68" name="Google Shape;768;p43"/>
              <p:cNvSpPr txBox="1"/>
              <p:nvPr/>
            </p:nvSpPr>
            <p:spPr>
              <a:xfrm>
                <a:off x="877975" y="1937650"/>
                <a:ext cx="2100900" cy="14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Flag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Número de contratos</a:t>
                </a:r>
                <a:b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sinalizados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Percentagem %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cxnSp>
          <p:nvCxnSpPr>
            <p:cNvPr id="769" name="Google Shape;769;p43"/>
            <p:cNvCxnSpPr/>
            <p:nvPr/>
          </p:nvCxnSpPr>
          <p:spPr>
            <a:xfrm flipH="1" rot="10800000">
              <a:off x="926838" y="3490700"/>
              <a:ext cx="7290300" cy="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0" name="Google Shape;770;p43"/>
          <p:cNvSpPr txBox="1"/>
          <p:nvPr/>
        </p:nvSpPr>
        <p:spPr>
          <a:xfrm>
            <a:off x="3470388" y="1937650"/>
            <a:ext cx="60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RF1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1" name="Google Shape;771;p43"/>
          <p:cNvSpPr txBox="1"/>
          <p:nvPr/>
        </p:nvSpPr>
        <p:spPr>
          <a:xfrm>
            <a:off x="926840" y="4380075"/>
            <a:ext cx="739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RF1   </a:t>
            </a:r>
            <a:r>
              <a:rPr lang="pt-PT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Verificação dos preços contratuais para ajustes diretos.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4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198000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Resultados Obtidos</a:t>
            </a:r>
            <a:endParaRPr/>
          </a:p>
        </p:txBody>
      </p:sp>
      <p:sp>
        <p:nvSpPr>
          <p:cNvPr id="777" name="Google Shape;777;p44"/>
          <p:cNvSpPr txBox="1"/>
          <p:nvPr/>
        </p:nvSpPr>
        <p:spPr>
          <a:xfrm>
            <a:off x="4201638" y="1937638"/>
            <a:ext cx="60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RF2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8" name="Google Shape;778;p44"/>
          <p:cNvSpPr txBox="1"/>
          <p:nvPr/>
        </p:nvSpPr>
        <p:spPr>
          <a:xfrm>
            <a:off x="4148763" y="2484550"/>
            <a:ext cx="731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79" name="Google Shape;779;p44"/>
          <p:cNvGrpSpPr/>
          <p:nvPr/>
        </p:nvGrpSpPr>
        <p:grpSpPr>
          <a:xfrm>
            <a:off x="877963" y="979575"/>
            <a:ext cx="7339175" cy="2518625"/>
            <a:chOff x="877963" y="979575"/>
            <a:chExt cx="7339175" cy="2518625"/>
          </a:xfrm>
        </p:grpSpPr>
        <p:grpSp>
          <p:nvGrpSpPr>
            <p:cNvPr id="780" name="Google Shape;780;p44"/>
            <p:cNvGrpSpPr/>
            <p:nvPr/>
          </p:nvGrpSpPr>
          <p:grpSpPr>
            <a:xfrm>
              <a:off x="877963" y="979575"/>
              <a:ext cx="6937625" cy="393600"/>
              <a:chOff x="877963" y="979575"/>
              <a:chExt cx="6937625" cy="393600"/>
            </a:xfrm>
          </p:grpSpPr>
          <p:sp>
            <p:nvSpPr>
              <p:cNvPr id="781" name="Google Shape;781;p44"/>
              <p:cNvSpPr txBox="1"/>
              <p:nvPr/>
            </p:nvSpPr>
            <p:spPr>
              <a:xfrm>
                <a:off x="877963" y="979575"/>
                <a:ext cx="21009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Tipo de Procedimento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2" name="Google Shape;782;p44"/>
              <p:cNvSpPr txBox="1"/>
              <p:nvPr/>
            </p:nvSpPr>
            <p:spPr>
              <a:xfrm>
                <a:off x="3097488" y="979575"/>
                <a:ext cx="13542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500">
                    <a:solidFill>
                      <a:srgbClr val="0D5CDF"/>
                    </a:solidFill>
                    <a:latin typeface="Lato"/>
                    <a:ea typeface="Lato"/>
                    <a:cs typeface="Lato"/>
                    <a:sym typeface="Lato"/>
                  </a:rPr>
                  <a:t>Ajuste Direto</a:t>
                </a:r>
                <a:endParaRPr sz="1500">
                  <a:solidFill>
                    <a:srgbClr val="0D5CD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44"/>
              <p:cNvSpPr txBox="1"/>
              <p:nvPr/>
            </p:nvSpPr>
            <p:spPr>
              <a:xfrm>
                <a:off x="5924988" y="979575"/>
                <a:ext cx="18906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5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Concurso Público</a:t>
                </a:r>
                <a:endParaRPr sz="15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4" name="Google Shape;784;p44"/>
            <p:cNvGrpSpPr/>
            <p:nvPr/>
          </p:nvGrpSpPr>
          <p:grpSpPr>
            <a:xfrm>
              <a:off x="877963" y="1373175"/>
              <a:ext cx="6419375" cy="393600"/>
              <a:chOff x="877963" y="1373175"/>
              <a:chExt cx="6419375" cy="393600"/>
            </a:xfrm>
          </p:grpSpPr>
          <p:sp>
            <p:nvSpPr>
              <p:cNvPr id="785" name="Google Shape;785;p44"/>
              <p:cNvSpPr txBox="1"/>
              <p:nvPr/>
            </p:nvSpPr>
            <p:spPr>
              <a:xfrm>
                <a:off x="877963" y="1373175"/>
                <a:ext cx="21009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Número de contratos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6" name="Google Shape;786;p44"/>
              <p:cNvSpPr txBox="1"/>
              <p:nvPr/>
            </p:nvSpPr>
            <p:spPr>
              <a:xfrm>
                <a:off x="3347538" y="1373175"/>
                <a:ext cx="8541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500">
                    <a:solidFill>
                      <a:srgbClr val="0D5CDF"/>
                    </a:solidFill>
                    <a:latin typeface="Lato"/>
                    <a:ea typeface="Lato"/>
                    <a:cs typeface="Lato"/>
                    <a:sym typeface="Lato"/>
                  </a:rPr>
                  <a:t>526860</a:t>
                </a:r>
                <a:endParaRPr sz="1500">
                  <a:solidFill>
                    <a:srgbClr val="0D5CD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44"/>
              <p:cNvSpPr txBox="1"/>
              <p:nvPr/>
            </p:nvSpPr>
            <p:spPr>
              <a:xfrm>
                <a:off x="6443238" y="1373175"/>
                <a:ext cx="8541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5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128422</a:t>
                </a:r>
                <a:endParaRPr sz="15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8" name="Google Shape;788;p44"/>
            <p:cNvGrpSpPr/>
            <p:nvPr/>
          </p:nvGrpSpPr>
          <p:grpSpPr>
            <a:xfrm>
              <a:off x="877963" y="1830600"/>
              <a:ext cx="7290300" cy="1580950"/>
              <a:chOff x="877963" y="1830600"/>
              <a:chExt cx="7290300" cy="1580950"/>
            </a:xfrm>
          </p:grpSpPr>
          <p:cxnSp>
            <p:nvCxnSpPr>
              <p:cNvPr id="789" name="Google Shape;789;p44"/>
              <p:cNvCxnSpPr/>
              <p:nvPr/>
            </p:nvCxnSpPr>
            <p:spPr>
              <a:xfrm flipH="1" rot="10800000">
                <a:off x="877963" y="1830600"/>
                <a:ext cx="7290300" cy="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90" name="Google Shape;790;p44"/>
              <p:cNvSpPr txBox="1"/>
              <p:nvPr/>
            </p:nvSpPr>
            <p:spPr>
              <a:xfrm>
                <a:off x="877975" y="1937650"/>
                <a:ext cx="2100900" cy="14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Flag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Número de contratos</a:t>
                </a:r>
                <a:b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sinalizados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Percentagem %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791" name="Google Shape;791;p44"/>
            <p:cNvSpPr txBox="1"/>
            <p:nvPr/>
          </p:nvSpPr>
          <p:spPr>
            <a:xfrm>
              <a:off x="341736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0000FF"/>
                  </a:solidFill>
                  <a:latin typeface="Lato"/>
                  <a:ea typeface="Lato"/>
                  <a:cs typeface="Lato"/>
                  <a:sym typeface="Lato"/>
                </a:rPr>
                <a:t>14812</a:t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0000FF"/>
                  </a:solidFill>
                  <a:latin typeface="Lato"/>
                  <a:ea typeface="Lato"/>
                  <a:cs typeface="Lato"/>
                  <a:sym typeface="Lato"/>
                </a:rPr>
                <a:t>2.8%</a:t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792" name="Google Shape;792;p44"/>
            <p:cNvCxnSpPr/>
            <p:nvPr/>
          </p:nvCxnSpPr>
          <p:spPr>
            <a:xfrm flipH="1" rot="10800000">
              <a:off x="926838" y="3490700"/>
              <a:ext cx="7290300" cy="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3" name="Google Shape;793;p44"/>
            <p:cNvSpPr txBox="1"/>
            <p:nvPr/>
          </p:nvSpPr>
          <p:spPr>
            <a:xfrm>
              <a:off x="3470388" y="1937650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0000FF"/>
                  </a:solidFill>
                  <a:latin typeface="Lato"/>
                  <a:ea typeface="Lato"/>
                  <a:cs typeface="Lato"/>
                  <a:sym typeface="Lato"/>
                </a:rPr>
                <a:t>RF1</a:t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94" name="Google Shape;794;p44"/>
          <p:cNvSpPr txBox="1"/>
          <p:nvPr/>
        </p:nvSpPr>
        <p:spPr>
          <a:xfrm>
            <a:off x="926840" y="4380075"/>
            <a:ext cx="739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RF2   </a:t>
            </a: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Análise da data de publicação do anúncio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5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198000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Resultados Obtidos</a:t>
            </a:r>
            <a:endParaRPr/>
          </a:p>
        </p:txBody>
      </p:sp>
      <p:sp>
        <p:nvSpPr>
          <p:cNvPr id="800" name="Google Shape;800;p45"/>
          <p:cNvSpPr txBox="1"/>
          <p:nvPr/>
        </p:nvSpPr>
        <p:spPr>
          <a:xfrm>
            <a:off x="4871688" y="1937638"/>
            <a:ext cx="60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RF3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1" name="Google Shape;801;p45"/>
          <p:cNvSpPr txBox="1"/>
          <p:nvPr/>
        </p:nvSpPr>
        <p:spPr>
          <a:xfrm>
            <a:off x="4818663" y="2484550"/>
            <a:ext cx="731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11958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9.2%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02" name="Google Shape;802;p45"/>
          <p:cNvGrpSpPr/>
          <p:nvPr/>
        </p:nvGrpSpPr>
        <p:grpSpPr>
          <a:xfrm>
            <a:off x="877963" y="979575"/>
            <a:ext cx="7339175" cy="2518625"/>
            <a:chOff x="877963" y="979575"/>
            <a:chExt cx="7339175" cy="2518625"/>
          </a:xfrm>
        </p:grpSpPr>
        <p:grpSp>
          <p:nvGrpSpPr>
            <p:cNvPr id="803" name="Google Shape;803;p45"/>
            <p:cNvGrpSpPr/>
            <p:nvPr/>
          </p:nvGrpSpPr>
          <p:grpSpPr>
            <a:xfrm>
              <a:off x="877963" y="979575"/>
              <a:ext cx="6937625" cy="393600"/>
              <a:chOff x="877963" y="979575"/>
              <a:chExt cx="6937625" cy="393600"/>
            </a:xfrm>
          </p:grpSpPr>
          <p:sp>
            <p:nvSpPr>
              <p:cNvPr id="804" name="Google Shape;804;p45"/>
              <p:cNvSpPr txBox="1"/>
              <p:nvPr/>
            </p:nvSpPr>
            <p:spPr>
              <a:xfrm>
                <a:off x="877963" y="979575"/>
                <a:ext cx="21009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Tipo de Procedimento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05" name="Google Shape;805;p45"/>
              <p:cNvSpPr txBox="1"/>
              <p:nvPr/>
            </p:nvSpPr>
            <p:spPr>
              <a:xfrm>
                <a:off x="3097488" y="979575"/>
                <a:ext cx="13542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500">
                    <a:solidFill>
                      <a:srgbClr val="0D5CDF"/>
                    </a:solidFill>
                    <a:latin typeface="Lato"/>
                    <a:ea typeface="Lato"/>
                    <a:cs typeface="Lato"/>
                    <a:sym typeface="Lato"/>
                  </a:rPr>
                  <a:t>Ajuste Direto</a:t>
                </a:r>
                <a:endParaRPr sz="1500">
                  <a:solidFill>
                    <a:srgbClr val="0D5CD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06" name="Google Shape;806;p45"/>
              <p:cNvSpPr txBox="1"/>
              <p:nvPr/>
            </p:nvSpPr>
            <p:spPr>
              <a:xfrm>
                <a:off x="5924988" y="979575"/>
                <a:ext cx="18906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5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Concurso Público</a:t>
                </a:r>
                <a:endParaRPr sz="15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07" name="Google Shape;807;p45"/>
            <p:cNvGrpSpPr/>
            <p:nvPr/>
          </p:nvGrpSpPr>
          <p:grpSpPr>
            <a:xfrm>
              <a:off x="877963" y="1373175"/>
              <a:ext cx="6419375" cy="393600"/>
              <a:chOff x="877963" y="1373175"/>
              <a:chExt cx="6419375" cy="393600"/>
            </a:xfrm>
          </p:grpSpPr>
          <p:sp>
            <p:nvSpPr>
              <p:cNvPr id="808" name="Google Shape;808;p45"/>
              <p:cNvSpPr txBox="1"/>
              <p:nvPr/>
            </p:nvSpPr>
            <p:spPr>
              <a:xfrm>
                <a:off x="877963" y="1373175"/>
                <a:ext cx="21009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Número de contratos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09" name="Google Shape;809;p45"/>
              <p:cNvSpPr txBox="1"/>
              <p:nvPr/>
            </p:nvSpPr>
            <p:spPr>
              <a:xfrm>
                <a:off x="3347538" y="1373175"/>
                <a:ext cx="8541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500">
                    <a:solidFill>
                      <a:srgbClr val="0D5CDF"/>
                    </a:solidFill>
                    <a:latin typeface="Lato"/>
                    <a:ea typeface="Lato"/>
                    <a:cs typeface="Lato"/>
                    <a:sym typeface="Lato"/>
                  </a:rPr>
                  <a:t>526860</a:t>
                </a:r>
                <a:endParaRPr sz="1500">
                  <a:solidFill>
                    <a:srgbClr val="0D5CD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0" name="Google Shape;810;p45"/>
              <p:cNvSpPr txBox="1"/>
              <p:nvPr/>
            </p:nvSpPr>
            <p:spPr>
              <a:xfrm>
                <a:off x="6443238" y="1373175"/>
                <a:ext cx="8541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5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128422</a:t>
                </a:r>
                <a:endParaRPr sz="15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1" name="Google Shape;811;p45"/>
            <p:cNvGrpSpPr/>
            <p:nvPr/>
          </p:nvGrpSpPr>
          <p:grpSpPr>
            <a:xfrm>
              <a:off x="877963" y="1830600"/>
              <a:ext cx="7290300" cy="1580950"/>
              <a:chOff x="877963" y="1830600"/>
              <a:chExt cx="7290300" cy="1580950"/>
            </a:xfrm>
          </p:grpSpPr>
          <p:cxnSp>
            <p:nvCxnSpPr>
              <p:cNvPr id="812" name="Google Shape;812;p45"/>
              <p:cNvCxnSpPr/>
              <p:nvPr/>
            </p:nvCxnSpPr>
            <p:spPr>
              <a:xfrm flipH="1" rot="10800000">
                <a:off x="877963" y="1830600"/>
                <a:ext cx="7290300" cy="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13" name="Google Shape;813;p45"/>
              <p:cNvSpPr txBox="1"/>
              <p:nvPr/>
            </p:nvSpPr>
            <p:spPr>
              <a:xfrm>
                <a:off x="877975" y="1937650"/>
                <a:ext cx="2100900" cy="14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Flag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Número de contratos</a:t>
                </a:r>
                <a:b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sinalizados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Percentagem %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814" name="Google Shape;814;p45"/>
            <p:cNvSpPr txBox="1"/>
            <p:nvPr/>
          </p:nvSpPr>
          <p:spPr>
            <a:xfrm>
              <a:off x="4201638" y="1937638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RF2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5" name="Google Shape;815;p45"/>
            <p:cNvSpPr txBox="1"/>
            <p:nvPr/>
          </p:nvSpPr>
          <p:spPr>
            <a:xfrm>
              <a:off x="341736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0000FF"/>
                  </a:solidFill>
                  <a:latin typeface="Lato"/>
                  <a:ea typeface="Lato"/>
                  <a:cs typeface="Lato"/>
                  <a:sym typeface="Lato"/>
                </a:rPr>
                <a:t>14812</a:t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0000FF"/>
                  </a:solidFill>
                  <a:latin typeface="Lato"/>
                  <a:ea typeface="Lato"/>
                  <a:cs typeface="Lato"/>
                  <a:sym typeface="Lato"/>
                </a:rPr>
                <a:t>2.8%</a:t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6" name="Google Shape;816;p45"/>
            <p:cNvSpPr txBox="1"/>
            <p:nvPr/>
          </p:nvSpPr>
          <p:spPr>
            <a:xfrm>
              <a:off x="414876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817" name="Google Shape;817;p45"/>
            <p:cNvCxnSpPr/>
            <p:nvPr/>
          </p:nvCxnSpPr>
          <p:spPr>
            <a:xfrm flipH="1" rot="10800000">
              <a:off x="926838" y="3490700"/>
              <a:ext cx="7290300" cy="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8" name="Google Shape;818;p45"/>
            <p:cNvSpPr txBox="1"/>
            <p:nvPr/>
          </p:nvSpPr>
          <p:spPr>
            <a:xfrm>
              <a:off x="3470388" y="1937650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0000FF"/>
                  </a:solidFill>
                  <a:latin typeface="Lato"/>
                  <a:ea typeface="Lato"/>
                  <a:cs typeface="Lato"/>
                  <a:sym typeface="Lato"/>
                </a:rPr>
                <a:t>RF1</a:t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19" name="Google Shape;819;p45"/>
          <p:cNvSpPr txBox="1"/>
          <p:nvPr/>
        </p:nvSpPr>
        <p:spPr>
          <a:xfrm>
            <a:off x="913315" y="4407075"/>
            <a:ext cx="739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RF3   </a:t>
            </a: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Comparação entre o preço contratual e o preço total efetivo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6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198000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Resultados Obtidos</a:t>
            </a:r>
            <a:endParaRPr/>
          </a:p>
        </p:txBody>
      </p:sp>
      <p:sp>
        <p:nvSpPr>
          <p:cNvPr id="825" name="Google Shape;825;p46"/>
          <p:cNvSpPr txBox="1"/>
          <p:nvPr/>
        </p:nvSpPr>
        <p:spPr>
          <a:xfrm>
            <a:off x="5541738" y="1937638"/>
            <a:ext cx="60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R003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6" name="Google Shape;826;p46"/>
          <p:cNvSpPr txBox="1"/>
          <p:nvPr/>
        </p:nvSpPr>
        <p:spPr>
          <a:xfrm>
            <a:off x="5488713" y="2484550"/>
            <a:ext cx="731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4698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3.7%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27" name="Google Shape;827;p46"/>
          <p:cNvGrpSpPr/>
          <p:nvPr/>
        </p:nvGrpSpPr>
        <p:grpSpPr>
          <a:xfrm>
            <a:off x="877963" y="979575"/>
            <a:ext cx="7339175" cy="2518625"/>
            <a:chOff x="877963" y="979575"/>
            <a:chExt cx="7339175" cy="2518625"/>
          </a:xfrm>
        </p:grpSpPr>
        <p:sp>
          <p:nvSpPr>
            <p:cNvPr id="828" name="Google Shape;828;p46"/>
            <p:cNvSpPr txBox="1"/>
            <p:nvPr/>
          </p:nvSpPr>
          <p:spPr>
            <a:xfrm>
              <a:off x="4201638" y="1937638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RF2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9" name="Google Shape;829;p46"/>
            <p:cNvSpPr txBox="1"/>
            <p:nvPr/>
          </p:nvSpPr>
          <p:spPr>
            <a:xfrm>
              <a:off x="4871688" y="1937638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RF3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30" name="Google Shape;830;p46"/>
            <p:cNvSpPr txBox="1"/>
            <p:nvPr/>
          </p:nvSpPr>
          <p:spPr>
            <a:xfrm>
              <a:off x="341736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0000FF"/>
                  </a:solidFill>
                  <a:latin typeface="Lato"/>
                  <a:ea typeface="Lato"/>
                  <a:cs typeface="Lato"/>
                  <a:sym typeface="Lato"/>
                </a:rPr>
                <a:t>14812</a:t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0000FF"/>
                  </a:solidFill>
                  <a:latin typeface="Lato"/>
                  <a:ea typeface="Lato"/>
                  <a:cs typeface="Lato"/>
                  <a:sym typeface="Lato"/>
                </a:rPr>
                <a:t>2.8%</a:t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31" name="Google Shape;831;p46"/>
            <p:cNvSpPr txBox="1"/>
            <p:nvPr/>
          </p:nvSpPr>
          <p:spPr>
            <a:xfrm>
              <a:off x="414876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32" name="Google Shape;832;p46"/>
            <p:cNvSpPr txBox="1"/>
            <p:nvPr/>
          </p:nvSpPr>
          <p:spPr>
            <a:xfrm>
              <a:off x="481866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11958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9.2%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833" name="Google Shape;833;p46"/>
            <p:cNvGrpSpPr/>
            <p:nvPr/>
          </p:nvGrpSpPr>
          <p:grpSpPr>
            <a:xfrm>
              <a:off x="877963" y="979575"/>
              <a:ext cx="7339175" cy="2518625"/>
              <a:chOff x="877963" y="979575"/>
              <a:chExt cx="7339175" cy="2518625"/>
            </a:xfrm>
          </p:grpSpPr>
          <p:grpSp>
            <p:nvGrpSpPr>
              <p:cNvPr id="834" name="Google Shape;834;p46"/>
              <p:cNvGrpSpPr/>
              <p:nvPr/>
            </p:nvGrpSpPr>
            <p:grpSpPr>
              <a:xfrm>
                <a:off x="877963" y="979575"/>
                <a:ext cx="6937625" cy="393600"/>
                <a:chOff x="877963" y="979575"/>
                <a:chExt cx="6937625" cy="393600"/>
              </a:xfrm>
            </p:grpSpPr>
            <p:sp>
              <p:nvSpPr>
                <p:cNvPr id="835" name="Google Shape;835;p46"/>
                <p:cNvSpPr txBox="1"/>
                <p:nvPr/>
              </p:nvSpPr>
              <p:spPr>
                <a:xfrm>
                  <a:off x="877963" y="979575"/>
                  <a:ext cx="2100900" cy="39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PT" sz="1500">
                      <a:solidFill>
                        <a:schemeClr val="dk1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Tipo de Procedimento</a:t>
                  </a:r>
                  <a:endParaRPr b="1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36" name="Google Shape;836;p46"/>
                <p:cNvSpPr txBox="1"/>
                <p:nvPr/>
              </p:nvSpPr>
              <p:spPr>
                <a:xfrm>
                  <a:off x="3097488" y="979575"/>
                  <a:ext cx="1354200" cy="39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PT" sz="1500">
                      <a:solidFill>
                        <a:srgbClr val="0D5CDF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Ajuste Direto</a:t>
                  </a:r>
                  <a:endParaRPr sz="1500">
                    <a:solidFill>
                      <a:srgbClr val="0D5CD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37" name="Google Shape;837;p46"/>
                <p:cNvSpPr txBox="1"/>
                <p:nvPr/>
              </p:nvSpPr>
              <p:spPr>
                <a:xfrm>
                  <a:off x="5924988" y="979575"/>
                  <a:ext cx="1890600" cy="39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PT" sz="1500">
                      <a:solidFill>
                        <a:srgbClr val="38761D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Concurso Público</a:t>
                  </a:r>
                  <a:endParaRPr sz="15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38" name="Google Shape;838;p46"/>
              <p:cNvGrpSpPr/>
              <p:nvPr/>
            </p:nvGrpSpPr>
            <p:grpSpPr>
              <a:xfrm>
                <a:off x="877963" y="1373175"/>
                <a:ext cx="6419375" cy="393600"/>
                <a:chOff x="877963" y="1373175"/>
                <a:chExt cx="6419375" cy="393600"/>
              </a:xfrm>
            </p:grpSpPr>
            <p:sp>
              <p:nvSpPr>
                <p:cNvPr id="839" name="Google Shape;839;p46"/>
                <p:cNvSpPr txBox="1"/>
                <p:nvPr/>
              </p:nvSpPr>
              <p:spPr>
                <a:xfrm>
                  <a:off x="877963" y="1373175"/>
                  <a:ext cx="2100900" cy="39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PT" sz="1500">
                      <a:solidFill>
                        <a:schemeClr val="dk1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Número de contratos</a:t>
                  </a:r>
                  <a:endParaRPr b="1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40" name="Google Shape;840;p46"/>
                <p:cNvSpPr txBox="1"/>
                <p:nvPr/>
              </p:nvSpPr>
              <p:spPr>
                <a:xfrm>
                  <a:off x="3347538" y="1373175"/>
                  <a:ext cx="854100" cy="39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PT" sz="1500">
                      <a:solidFill>
                        <a:srgbClr val="0D5CDF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526860</a:t>
                  </a:r>
                  <a:endParaRPr sz="1500">
                    <a:solidFill>
                      <a:srgbClr val="0D5CDF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41" name="Google Shape;841;p46"/>
                <p:cNvSpPr txBox="1"/>
                <p:nvPr/>
              </p:nvSpPr>
              <p:spPr>
                <a:xfrm>
                  <a:off x="6443238" y="1373175"/>
                  <a:ext cx="854100" cy="39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PT" sz="1500">
                      <a:solidFill>
                        <a:srgbClr val="38761D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128422</a:t>
                  </a:r>
                  <a:endParaRPr sz="15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42" name="Google Shape;842;p46"/>
              <p:cNvGrpSpPr/>
              <p:nvPr/>
            </p:nvGrpSpPr>
            <p:grpSpPr>
              <a:xfrm>
                <a:off x="877963" y="1830600"/>
                <a:ext cx="7290300" cy="1580950"/>
                <a:chOff x="877963" y="1830600"/>
                <a:chExt cx="7290300" cy="1580950"/>
              </a:xfrm>
            </p:grpSpPr>
            <p:cxnSp>
              <p:nvCxnSpPr>
                <p:cNvPr id="843" name="Google Shape;843;p46"/>
                <p:cNvCxnSpPr/>
                <p:nvPr/>
              </p:nvCxnSpPr>
              <p:spPr>
                <a:xfrm flipH="1" rot="10800000">
                  <a:off x="877963" y="1830600"/>
                  <a:ext cx="7290300" cy="7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44" name="Google Shape;844;p46"/>
                <p:cNvSpPr txBox="1"/>
                <p:nvPr/>
              </p:nvSpPr>
              <p:spPr>
                <a:xfrm>
                  <a:off x="877975" y="1937650"/>
                  <a:ext cx="2100900" cy="1473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PT" sz="1500">
                      <a:solidFill>
                        <a:schemeClr val="dk1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Flag</a:t>
                  </a:r>
                  <a:endParaRPr b="1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  <a:p>
                  <a:pPr indent="0" lvl="0" marL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  <a:p>
                  <a:pPr indent="0" lvl="0" marL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PT" sz="1500">
                      <a:solidFill>
                        <a:schemeClr val="dk1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Número de contratos</a:t>
                  </a:r>
                  <a:br>
                    <a:rPr b="1" lang="pt-PT" sz="1500">
                      <a:solidFill>
                        <a:schemeClr val="dk1"/>
                      </a:solidFill>
                      <a:latin typeface="Lato"/>
                      <a:ea typeface="Lato"/>
                      <a:cs typeface="Lato"/>
                      <a:sym typeface="Lato"/>
                    </a:rPr>
                  </a:br>
                  <a:r>
                    <a:rPr b="1" lang="pt-PT" sz="1500">
                      <a:solidFill>
                        <a:schemeClr val="dk1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sinalizados</a:t>
                  </a:r>
                  <a:endParaRPr b="1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  <a:p>
                  <a:pPr indent="0" lvl="0" marL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  <a:p>
                  <a:pPr indent="0" lvl="0" marL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PT" sz="1500">
                      <a:solidFill>
                        <a:schemeClr val="dk1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Percentagem %</a:t>
                  </a:r>
                  <a:endParaRPr b="1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845" name="Google Shape;845;p46"/>
              <p:cNvCxnSpPr/>
              <p:nvPr/>
            </p:nvCxnSpPr>
            <p:spPr>
              <a:xfrm flipH="1" rot="10800000">
                <a:off x="926838" y="3490700"/>
                <a:ext cx="7290300" cy="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46" name="Google Shape;846;p46"/>
            <p:cNvSpPr txBox="1"/>
            <p:nvPr/>
          </p:nvSpPr>
          <p:spPr>
            <a:xfrm>
              <a:off x="3470388" y="1937650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0000FF"/>
                  </a:solidFill>
                  <a:latin typeface="Lato"/>
                  <a:ea typeface="Lato"/>
                  <a:cs typeface="Lato"/>
                  <a:sym typeface="Lato"/>
                </a:rPr>
                <a:t>RF1</a:t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47" name="Google Shape;847;p46"/>
          <p:cNvSpPr txBox="1"/>
          <p:nvPr/>
        </p:nvSpPr>
        <p:spPr>
          <a:xfrm>
            <a:off x="926840" y="4380075"/>
            <a:ext cx="739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R003   </a:t>
            </a: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Análise do prazo de apresentação de propostas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7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198000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Resultados Obtidos</a:t>
            </a:r>
            <a:endParaRPr/>
          </a:p>
        </p:txBody>
      </p:sp>
      <p:sp>
        <p:nvSpPr>
          <p:cNvPr id="853" name="Google Shape;853;p47"/>
          <p:cNvSpPr txBox="1"/>
          <p:nvPr/>
        </p:nvSpPr>
        <p:spPr>
          <a:xfrm>
            <a:off x="6211788" y="1937638"/>
            <a:ext cx="60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R017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4" name="Google Shape;854;p47"/>
          <p:cNvSpPr txBox="1"/>
          <p:nvPr/>
        </p:nvSpPr>
        <p:spPr>
          <a:xfrm>
            <a:off x="6158763" y="2484550"/>
            <a:ext cx="731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27261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21.2%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55" name="Google Shape;855;p47"/>
          <p:cNvGrpSpPr/>
          <p:nvPr/>
        </p:nvGrpSpPr>
        <p:grpSpPr>
          <a:xfrm>
            <a:off x="877963" y="979575"/>
            <a:ext cx="7339175" cy="2518625"/>
            <a:chOff x="877963" y="979575"/>
            <a:chExt cx="7339175" cy="2518625"/>
          </a:xfrm>
        </p:grpSpPr>
        <p:grpSp>
          <p:nvGrpSpPr>
            <p:cNvPr id="856" name="Google Shape;856;p47"/>
            <p:cNvGrpSpPr/>
            <p:nvPr/>
          </p:nvGrpSpPr>
          <p:grpSpPr>
            <a:xfrm>
              <a:off x="877963" y="979575"/>
              <a:ext cx="6937625" cy="393600"/>
              <a:chOff x="877963" y="979575"/>
              <a:chExt cx="6937625" cy="393600"/>
            </a:xfrm>
          </p:grpSpPr>
          <p:sp>
            <p:nvSpPr>
              <p:cNvPr id="857" name="Google Shape;857;p47"/>
              <p:cNvSpPr txBox="1"/>
              <p:nvPr/>
            </p:nvSpPr>
            <p:spPr>
              <a:xfrm>
                <a:off x="877963" y="979575"/>
                <a:ext cx="21009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Tipo de Procedimento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8" name="Google Shape;858;p47"/>
              <p:cNvSpPr txBox="1"/>
              <p:nvPr/>
            </p:nvSpPr>
            <p:spPr>
              <a:xfrm>
                <a:off x="3097488" y="979575"/>
                <a:ext cx="13542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500">
                    <a:solidFill>
                      <a:srgbClr val="0D5CDF"/>
                    </a:solidFill>
                    <a:latin typeface="Lato"/>
                    <a:ea typeface="Lato"/>
                    <a:cs typeface="Lato"/>
                    <a:sym typeface="Lato"/>
                  </a:rPr>
                  <a:t>Ajuste Direto</a:t>
                </a:r>
                <a:endParaRPr sz="1500">
                  <a:solidFill>
                    <a:srgbClr val="0D5CD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47"/>
              <p:cNvSpPr txBox="1"/>
              <p:nvPr/>
            </p:nvSpPr>
            <p:spPr>
              <a:xfrm>
                <a:off x="5924988" y="979575"/>
                <a:ext cx="18906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5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Concurso Público</a:t>
                </a:r>
                <a:endParaRPr sz="15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60" name="Google Shape;860;p47"/>
            <p:cNvGrpSpPr/>
            <p:nvPr/>
          </p:nvGrpSpPr>
          <p:grpSpPr>
            <a:xfrm>
              <a:off x="877963" y="1373175"/>
              <a:ext cx="6419375" cy="393600"/>
              <a:chOff x="877963" y="1373175"/>
              <a:chExt cx="6419375" cy="393600"/>
            </a:xfrm>
          </p:grpSpPr>
          <p:sp>
            <p:nvSpPr>
              <p:cNvPr id="861" name="Google Shape;861;p47"/>
              <p:cNvSpPr txBox="1"/>
              <p:nvPr/>
            </p:nvSpPr>
            <p:spPr>
              <a:xfrm>
                <a:off x="877963" y="1373175"/>
                <a:ext cx="21009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Número de contratos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47"/>
              <p:cNvSpPr txBox="1"/>
              <p:nvPr/>
            </p:nvSpPr>
            <p:spPr>
              <a:xfrm>
                <a:off x="3347538" y="1373175"/>
                <a:ext cx="8541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500">
                    <a:solidFill>
                      <a:srgbClr val="0D5CDF"/>
                    </a:solidFill>
                    <a:latin typeface="Lato"/>
                    <a:ea typeface="Lato"/>
                    <a:cs typeface="Lato"/>
                    <a:sym typeface="Lato"/>
                  </a:rPr>
                  <a:t>526860</a:t>
                </a:r>
                <a:endParaRPr sz="1500">
                  <a:solidFill>
                    <a:srgbClr val="0D5CD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47"/>
              <p:cNvSpPr txBox="1"/>
              <p:nvPr/>
            </p:nvSpPr>
            <p:spPr>
              <a:xfrm>
                <a:off x="6443238" y="1373175"/>
                <a:ext cx="8541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5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128422</a:t>
                </a:r>
                <a:endParaRPr sz="15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64" name="Google Shape;864;p47"/>
            <p:cNvGrpSpPr/>
            <p:nvPr/>
          </p:nvGrpSpPr>
          <p:grpSpPr>
            <a:xfrm>
              <a:off x="877963" y="1830600"/>
              <a:ext cx="7290300" cy="1580950"/>
              <a:chOff x="877963" y="1830600"/>
              <a:chExt cx="7290300" cy="1580950"/>
            </a:xfrm>
          </p:grpSpPr>
          <p:cxnSp>
            <p:nvCxnSpPr>
              <p:cNvPr id="865" name="Google Shape;865;p47"/>
              <p:cNvCxnSpPr/>
              <p:nvPr/>
            </p:nvCxnSpPr>
            <p:spPr>
              <a:xfrm flipH="1" rot="10800000">
                <a:off x="877963" y="1830600"/>
                <a:ext cx="7290300" cy="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66" name="Google Shape;866;p47"/>
              <p:cNvSpPr txBox="1"/>
              <p:nvPr/>
            </p:nvSpPr>
            <p:spPr>
              <a:xfrm>
                <a:off x="877975" y="1937650"/>
                <a:ext cx="2100900" cy="14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Flag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Número de contratos</a:t>
                </a:r>
                <a:b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sinalizados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Percentagem %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867" name="Google Shape;867;p47"/>
            <p:cNvSpPr txBox="1"/>
            <p:nvPr/>
          </p:nvSpPr>
          <p:spPr>
            <a:xfrm>
              <a:off x="4201638" y="1937638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RF2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8" name="Google Shape;868;p47"/>
            <p:cNvSpPr txBox="1"/>
            <p:nvPr/>
          </p:nvSpPr>
          <p:spPr>
            <a:xfrm>
              <a:off x="4871688" y="1937638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RF3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9" name="Google Shape;869;p47"/>
            <p:cNvSpPr txBox="1"/>
            <p:nvPr/>
          </p:nvSpPr>
          <p:spPr>
            <a:xfrm>
              <a:off x="5541738" y="1937638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R003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0" name="Google Shape;870;p47"/>
            <p:cNvSpPr txBox="1"/>
            <p:nvPr/>
          </p:nvSpPr>
          <p:spPr>
            <a:xfrm>
              <a:off x="341736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0000FF"/>
                  </a:solidFill>
                  <a:latin typeface="Lato"/>
                  <a:ea typeface="Lato"/>
                  <a:cs typeface="Lato"/>
                  <a:sym typeface="Lato"/>
                </a:rPr>
                <a:t>14812</a:t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0000FF"/>
                  </a:solidFill>
                  <a:latin typeface="Lato"/>
                  <a:ea typeface="Lato"/>
                  <a:cs typeface="Lato"/>
                  <a:sym typeface="Lato"/>
                </a:rPr>
                <a:t>2.8%</a:t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1" name="Google Shape;871;p47"/>
            <p:cNvSpPr txBox="1"/>
            <p:nvPr/>
          </p:nvSpPr>
          <p:spPr>
            <a:xfrm>
              <a:off x="414876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2" name="Google Shape;872;p47"/>
            <p:cNvSpPr txBox="1"/>
            <p:nvPr/>
          </p:nvSpPr>
          <p:spPr>
            <a:xfrm>
              <a:off x="481866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11958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9.2%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3" name="Google Shape;873;p47"/>
            <p:cNvSpPr txBox="1"/>
            <p:nvPr/>
          </p:nvSpPr>
          <p:spPr>
            <a:xfrm>
              <a:off x="548871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4698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3.7%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874" name="Google Shape;874;p47"/>
            <p:cNvCxnSpPr/>
            <p:nvPr/>
          </p:nvCxnSpPr>
          <p:spPr>
            <a:xfrm flipH="1" rot="10800000">
              <a:off x="926838" y="3490700"/>
              <a:ext cx="7290300" cy="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5" name="Google Shape;875;p47"/>
            <p:cNvSpPr txBox="1"/>
            <p:nvPr/>
          </p:nvSpPr>
          <p:spPr>
            <a:xfrm>
              <a:off x="3470388" y="1937650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0000FF"/>
                  </a:solidFill>
                  <a:latin typeface="Lato"/>
                  <a:ea typeface="Lato"/>
                  <a:cs typeface="Lato"/>
                  <a:sym typeface="Lato"/>
                </a:rPr>
                <a:t>RF1</a:t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76" name="Google Shape;876;p47"/>
          <p:cNvSpPr txBox="1"/>
          <p:nvPr/>
        </p:nvSpPr>
        <p:spPr>
          <a:xfrm>
            <a:off x="926840" y="4380075"/>
            <a:ext cx="739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R017   </a:t>
            </a: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Análise do preço contratual, por grupo de CPV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8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198000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Resultados Obtidos</a:t>
            </a:r>
            <a:endParaRPr/>
          </a:p>
        </p:txBody>
      </p:sp>
      <p:sp>
        <p:nvSpPr>
          <p:cNvPr id="882" name="Google Shape;882;p48"/>
          <p:cNvSpPr txBox="1"/>
          <p:nvPr/>
        </p:nvSpPr>
        <p:spPr>
          <a:xfrm>
            <a:off x="6943338" y="1937638"/>
            <a:ext cx="60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R018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3" name="Google Shape;883;p48"/>
          <p:cNvSpPr txBox="1"/>
          <p:nvPr/>
        </p:nvSpPr>
        <p:spPr>
          <a:xfrm>
            <a:off x="6890313" y="2484550"/>
            <a:ext cx="731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25274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19.7%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84" name="Google Shape;884;p48"/>
          <p:cNvGrpSpPr/>
          <p:nvPr/>
        </p:nvGrpSpPr>
        <p:grpSpPr>
          <a:xfrm>
            <a:off x="877963" y="979575"/>
            <a:ext cx="7339175" cy="2518625"/>
            <a:chOff x="877963" y="979575"/>
            <a:chExt cx="7339175" cy="2518625"/>
          </a:xfrm>
        </p:grpSpPr>
        <p:grpSp>
          <p:nvGrpSpPr>
            <p:cNvPr id="885" name="Google Shape;885;p48"/>
            <p:cNvGrpSpPr/>
            <p:nvPr/>
          </p:nvGrpSpPr>
          <p:grpSpPr>
            <a:xfrm>
              <a:off x="877963" y="979575"/>
              <a:ext cx="6937625" cy="393600"/>
              <a:chOff x="877963" y="979575"/>
              <a:chExt cx="6937625" cy="393600"/>
            </a:xfrm>
          </p:grpSpPr>
          <p:sp>
            <p:nvSpPr>
              <p:cNvPr id="886" name="Google Shape;886;p48"/>
              <p:cNvSpPr txBox="1"/>
              <p:nvPr/>
            </p:nvSpPr>
            <p:spPr>
              <a:xfrm>
                <a:off x="877963" y="979575"/>
                <a:ext cx="21009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Tipo de Procedimento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7" name="Google Shape;887;p48"/>
              <p:cNvSpPr txBox="1"/>
              <p:nvPr/>
            </p:nvSpPr>
            <p:spPr>
              <a:xfrm>
                <a:off x="3097488" y="979575"/>
                <a:ext cx="13542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500">
                    <a:solidFill>
                      <a:srgbClr val="0D5CDF"/>
                    </a:solidFill>
                    <a:latin typeface="Lato"/>
                    <a:ea typeface="Lato"/>
                    <a:cs typeface="Lato"/>
                    <a:sym typeface="Lato"/>
                  </a:rPr>
                  <a:t>Ajuste Direto</a:t>
                </a:r>
                <a:endParaRPr sz="1500">
                  <a:solidFill>
                    <a:srgbClr val="0D5CD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8" name="Google Shape;888;p48"/>
              <p:cNvSpPr txBox="1"/>
              <p:nvPr/>
            </p:nvSpPr>
            <p:spPr>
              <a:xfrm>
                <a:off x="5924988" y="979575"/>
                <a:ext cx="18906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5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Concurso Público</a:t>
                </a:r>
                <a:endParaRPr sz="15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89" name="Google Shape;889;p48"/>
            <p:cNvGrpSpPr/>
            <p:nvPr/>
          </p:nvGrpSpPr>
          <p:grpSpPr>
            <a:xfrm>
              <a:off x="877963" y="1373175"/>
              <a:ext cx="6419375" cy="393600"/>
              <a:chOff x="877963" y="1373175"/>
              <a:chExt cx="6419375" cy="393600"/>
            </a:xfrm>
          </p:grpSpPr>
          <p:sp>
            <p:nvSpPr>
              <p:cNvPr id="890" name="Google Shape;890;p48"/>
              <p:cNvSpPr txBox="1"/>
              <p:nvPr/>
            </p:nvSpPr>
            <p:spPr>
              <a:xfrm>
                <a:off x="877963" y="1373175"/>
                <a:ext cx="21009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Número de contratos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1" name="Google Shape;891;p48"/>
              <p:cNvSpPr txBox="1"/>
              <p:nvPr/>
            </p:nvSpPr>
            <p:spPr>
              <a:xfrm>
                <a:off x="3347538" y="1373175"/>
                <a:ext cx="8541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500">
                    <a:solidFill>
                      <a:srgbClr val="0D5CDF"/>
                    </a:solidFill>
                    <a:latin typeface="Lato"/>
                    <a:ea typeface="Lato"/>
                    <a:cs typeface="Lato"/>
                    <a:sym typeface="Lato"/>
                  </a:rPr>
                  <a:t>526860</a:t>
                </a:r>
                <a:endParaRPr sz="1500">
                  <a:solidFill>
                    <a:srgbClr val="0D5CD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2" name="Google Shape;892;p48"/>
              <p:cNvSpPr txBox="1"/>
              <p:nvPr/>
            </p:nvSpPr>
            <p:spPr>
              <a:xfrm>
                <a:off x="6443238" y="1373175"/>
                <a:ext cx="8541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5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128422</a:t>
                </a:r>
                <a:endParaRPr sz="15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93" name="Google Shape;893;p48"/>
            <p:cNvGrpSpPr/>
            <p:nvPr/>
          </p:nvGrpSpPr>
          <p:grpSpPr>
            <a:xfrm>
              <a:off x="877963" y="1830600"/>
              <a:ext cx="7290300" cy="1580950"/>
              <a:chOff x="877963" y="1830600"/>
              <a:chExt cx="7290300" cy="1580950"/>
            </a:xfrm>
          </p:grpSpPr>
          <p:cxnSp>
            <p:nvCxnSpPr>
              <p:cNvPr id="894" name="Google Shape;894;p48"/>
              <p:cNvCxnSpPr/>
              <p:nvPr/>
            </p:nvCxnSpPr>
            <p:spPr>
              <a:xfrm flipH="1" rot="10800000">
                <a:off x="877963" y="1830600"/>
                <a:ext cx="7290300" cy="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95" name="Google Shape;895;p48"/>
              <p:cNvSpPr txBox="1"/>
              <p:nvPr/>
            </p:nvSpPr>
            <p:spPr>
              <a:xfrm>
                <a:off x="877975" y="1937650"/>
                <a:ext cx="2100900" cy="14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Flag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Número de contratos</a:t>
                </a:r>
                <a:b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sinalizados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Percentagem %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896" name="Google Shape;896;p48"/>
            <p:cNvSpPr txBox="1"/>
            <p:nvPr/>
          </p:nvSpPr>
          <p:spPr>
            <a:xfrm>
              <a:off x="4201638" y="1937638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RF2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97" name="Google Shape;897;p48"/>
            <p:cNvSpPr txBox="1"/>
            <p:nvPr/>
          </p:nvSpPr>
          <p:spPr>
            <a:xfrm>
              <a:off x="4871688" y="1937638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RF3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98" name="Google Shape;898;p48"/>
            <p:cNvSpPr txBox="1"/>
            <p:nvPr/>
          </p:nvSpPr>
          <p:spPr>
            <a:xfrm>
              <a:off x="5541738" y="1937638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R003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99" name="Google Shape;899;p48"/>
            <p:cNvSpPr txBox="1"/>
            <p:nvPr/>
          </p:nvSpPr>
          <p:spPr>
            <a:xfrm>
              <a:off x="6211788" y="1937638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R017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0" name="Google Shape;900;p48"/>
            <p:cNvSpPr txBox="1"/>
            <p:nvPr/>
          </p:nvSpPr>
          <p:spPr>
            <a:xfrm>
              <a:off x="341736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0000FF"/>
                  </a:solidFill>
                  <a:latin typeface="Lato"/>
                  <a:ea typeface="Lato"/>
                  <a:cs typeface="Lato"/>
                  <a:sym typeface="Lato"/>
                </a:rPr>
                <a:t>14812</a:t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0000FF"/>
                  </a:solidFill>
                  <a:latin typeface="Lato"/>
                  <a:ea typeface="Lato"/>
                  <a:cs typeface="Lato"/>
                  <a:sym typeface="Lato"/>
                </a:rPr>
                <a:t>2.8%</a:t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1" name="Google Shape;901;p48"/>
            <p:cNvSpPr txBox="1"/>
            <p:nvPr/>
          </p:nvSpPr>
          <p:spPr>
            <a:xfrm>
              <a:off x="414876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2" name="Google Shape;902;p48"/>
            <p:cNvSpPr txBox="1"/>
            <p:nvPr/>
          </p:nvSpPr>
          <p:spPr>
            <a:xfrm>
              <a:off x="481866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11958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9.2%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3" name="Google Shape;903;p48"/>
            <p:cNvSpPr txBox="1"/>
            <p:nvPr/>
          </p:nvSpPr>
          <p:spPr>
            <a:xfrm>
              <a:off x="548871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4698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3.7%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4" name="Google Shape;904;p48"/>
            <p:cNvSpPr txBox="1"/>
            <p:nvPr/>
          </p:nvSpPr>
          <p:spPr>
            <a:xfrm>
              <a:off x="615876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27261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21.2%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905" name="Google Shape;905;p48"/>
            <p:cNvCxnSpPr/>
            <p:nvPr/>
          </p:nvCxnSpPr>
          <p:spPr>
            <a:xfrm flipH="1" rot="10800000">
              <a:off x="926838" y="3490700"/>
              <a:ext cx="7290300" cy="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6" name="Google Shape;906;p48"/>
            <p:cNvSpPr txBox="1"/>
            <p:nvPr/>
          </p:nvSpPr>
          <p:spPr>
            <a:xfrm>
              <a:off x="3470388" y="1937650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0000FF"/>
                  </a:solidFill>
                  <a:latin typeface="Lato"/>
                  <a:ea typeface="Lato"/>
                  <a:cs typeface="Lato"/>
                  <a:sym typeface="Lato"/>
                </a:rPr>
                <a:t>RF1</a:t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907" name="Google Shape;907;p48"/>
          <p:cNvSpPr txBox="1"/>
          <p:nvPr/>
        </p:nvSpPr>
        <p:spPr>
          <a:xfrm>
            <a:off x="926840" y="4380075"/>
            <a:ext cx="739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R018   </a:t>
            </a: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Análise de concursos públicos com uma entidade concorrente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9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198000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Resultados Obtidos</a:t>
            </a:r>
            <a:endParaRPr/>
          </a:p>
        </p:txBody>
      </p:sp>
      <p:sp>
        <p:nvSpPr>
          <p:cNvPr id="913" name="Google Shape;913;p49"/>
          <p:cNvSpPr txBox="1"/>
          <p:nvPr/>
        </p:nvSpPr>
        <p:spPr>
          <a:xfrm>
            <a:off x="7596138" y="1937638"/>
            <a:ext cx="60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R019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4" name="Google Shape;914;p49"/>
          <p:cNvSpPr txBox="1"/>
          <p:nvPr/>
        </p:nvSpPr>
        <p:spPr>
          <a:xfrm>
            <a:off x="7543113" y="2484550"/>
            <a:ext cx="731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0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22951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17.9%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15" name="Google Shape;915;p49"/>
          <p:cNvGrpSpPr/>
          <p:nvPr/>
        </p:nvGrpSpPr>
        <p:grpSpPr>
          <a:xfrm>
            <a:off x="877963" y="979575"/>
            <a:ext cx="7339175" cy="2518625"/>
            <a:chOff x="877963" y="979575"/>
            <a:chExt cx="7339175" cy="2518625"/>
          </a:xfrm>
        </p:grpSpPr>
        <p:grpSp>
          <p:nvGrpSpPr>
            <p:cNvPr id="916" name="Google Shape;916;p49"/>
            <p:cNvGrpSpPr/>
            <p:nvPr/>
          </p:nvGrpSpPr>
          <p:grpSpPr>
            <a:xfrm>
              <a:off x="877963" y="979575"/>
              <a:ext cx="6937625" cy="393600"/>
              <a:chOff x="877963" y="979575"/>
              <a:chExt cx="6937625" cy="393600"/>
            </a:xfrm>
          </p:grpSpPr>
          <p:sp>
            <p:nvSpPr>
              <p:cNvPr id="917" name="Google Shape;917;p49"/>
              <p:cNvSpPr txBox="1"/>
              <p:nvPr/>
            </p:nvSpPr>
            <p:spPr>
              <a:xfrm>
                <a:off x="877963" y="979575"/>
                <a:ext cx="21009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Tipo de Procedimento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8" name="Google Shape;918;p49"/>
              <p:cNvSpPr txBox="1"/>
              <p:nvPr/>
            </p:nvSpPr>
            <p:spPr>
              <a:xfrm>
                <a:off x="3097488" y="979575"/>
                <a:ext cx="13542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500">
                    <a:solidFill>
                      <a:srgbClr val="0D5CDF"/>
                    </a:solidFill>
                    <a:latin typeface="Lato"/>
                    <a:ea typeface="Lato"/>
                    <a:cs typeface="Lato"/>
                    <a:sym typeface="Lato"/>
                  </a:rPr>
                  <a:t>Ajuste Direto</a:t>
                </a:r>
                <a:endParaRPr sz="1500">
                  <a:solidFill>
                    <a:srgbClr val="0D5CD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9" name="Google Shape;919;p49"/>
              <p:cNvSpPr txBox="1"/>
              <p:nvPr/>
            </p:nvSpPr>
            <p:spPr>
              <a:xfrm>
                <a:off x="5924988" y="979575"/>
                <a:ext cx="18906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5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Concurso Público</a:t>
                </a:r>
                <a:endParaRPr sz="15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0" name="Google Shape;920;p49"/>
            <p:cNvGrpSpPr/>
            <p:nvPr/>
          </p:nvGrpSpPr>
          <p:grpSpPr>
            <a:xfrm>
              <a:off x="877963" y="1373175"/>
              <a:ext cx="6419375" cy="393600"/>
              <a:chOff x="877963" y="1373175"/>
              <a:chExt cx="6419375" cy="393600"/>
            </a:xfrm>
          </p:grpSpPr>
          <p:sp>
            <p:nvSpPr>
              <p:cNvPr id="921" name="Google Shape;921;p49"/>
              <p:cNvSpPr txBox="1"/>
              <p:nvPr/>
            </p:nvSpPr>
            <p:spPr>
              <a:xfrm>
                <a:off x="877963" y="1373175"/>
                <a:ext cx="21009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Número de contratos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2" name="Google Shape;922;p49"/>
              <p:cNvSpPr txBox="1"/>
              <p:nvPr/>
            </p:nvSpPr>
            <p:spPr>
              <a:xfrm>
                <a:off x="3347538" y="1373175"/>
                <a:ext cx="8541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500">
                    <a:solidFill>
                      <a:srgbClr val="0D5CDF"/>
                    </a:solidFill>
                    <a:latin typeface="Lato"/>
                    <a:ea typeface="Lato"/>
                    <a:cs typeface="Lato"/>
                    <a:sym typeface="Lato"/>
                  </a:rPr>
                  <a:t>526860</a:t>
                </a:r>
                <a:endParaRPr sz="1500">
                  <a:solidFill>
                    <a:srgbClr val="0D5CD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3" name="Google Shape;923;p49"/>
              <p:cNvSpPr txBox="1"/>
              <p:nvPr/>
            </p:nvSpPr>
            <p:spPr>
              <a:xfrm>
                <a:off x="6443238" y="1373175"/>
                <a:ext cx="8541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5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128422</a:t>
                </a:r>
                <a:endParaRPr sz="15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4" name="Google Shape;924;p49"/>
            <p:cNvGrpSpPr/>
            <p:nvPr/>
          </p:nvGrpSpPr>
          <p:grpSpPr>
            <a:xfrm>
              <a:off x="877963" y="1830600"/>
              <a:ext cx="7290300" cy="1580950"/>
              <a:chOff x="877963" y="1830600"/>
              <a:chExt cx="7290300" cy="1580950"/>
            </a:xfrm>
          </p:grpSpPr>
          <p:cxnSp>
            <p:nvCxnSpPr>
              <p:cNvPr id="925" name="Google Shape;925;p49"/>
              <p:cNvCxnSpPr/>
              <p:nvPr/>
            </p:nvCxnSpPr>
            <p:spPr>
              <a:xfrm flipH="1" rot="10800000">
                <a:off x="877963" y="1830600"/>
                <a:ext cx="7290300" cy="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26" name="Google Shape;926;p49"/>
              <p:cNvSpPr txBox="1"/>
              <p:nvPr/>
            </p:nvSpPr>
            <p:spPr>
              <a:xfrm>
                <a:off x="877975" y="1937650"/>
                <a:ext cx="2100900" cy="14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Flag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Número de contratos</a:t>
                </a:r>
                <a:b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sinalizados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Percentagem %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927" name="Google Shape;927;p49"/>
            <p:cNvSpPr txBox="1"/>
            <p:nvPr/>
          </p:nvSpPr>
          <p:spPr>
            <a:xfrm>
              <a:off x="4201638" y="1937638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RF2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8" name="Google Shape;928;p49"/>
            <p:cNvSpPr txBox="1"/>
            <p:nvPr/>
          </p:nvSpPr>
          <p:spPr>
            <a:xfrm>
              <a:off x="4871688" y="1937638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RF3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9" name="Google Shape;929;p49"/>
            <p:cNvSpPr txBox="1"/>
            <p:nvPr/>
          </p:nvSpPr>
          <p:spPr>
            <a:xfrm>
              <a:off x="5541738" y="1937638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R003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0" name="Google Shape;930;p49"/>
            <p:cNvSpPr txBox="1"/>
            <p:nvPr/>
          </p:nvSpPr>
          <p:spPr>
            <a:xfrm>
              <a:off x="6211788" y="1937638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R017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1" name="Google Shape;931;p49"/>
            <p:cNvSpPr txBox="1"/>
            <p:nvPr/>
          </p:nvSpPr>
          <p:spPr>
            <a:xfrm>
              <a:off x="6943338" y="1937638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R018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2" name="Google Shape;932;p49"/>
            <p:cNvSpPr txBox="1"/>
            <p:nvPr/>
          </p:nvSpPr>
          <p:spPr>
            <a:xfrm>
              <a:off x="341736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0000FF"/>
                  </a:solidFill>
                  <a:latin typeface="Lato"/>
                  <a:ea typeface="Lato"/>
                  <a:cs typeface="Lato"/>
                  <a:sym typeface="Lato"/>
                </a:rPr>
                <a:t>14812</a:t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0000FF"/>
                  </a:solidFill>
                  <a:latin typeface="Lato"/>
                  <a:ea typeface="Lato"/>
                  <a:cs typeface="Lato"/>
                  <a:sym typeface="Lato"/>
                </a:rPr>
                <a:t>2.8%</a:t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3" name="Google Shape;933;p49"/>
            <p:cNvSpPr txBox="1"/>
            <p:nvPr/>
          </p:nvSpPr>
          <p:spPr>
            <a:xfrm>
              <a:off x="414876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4" name="Google Shape;934;p49"/>
            <p:cNvSpPr txBox="1"/>
            <p:nvPr/>
          </p:nvSpPr>
          <p:spPr>
            <a:xfrm>
              <a:off x="481866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11958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9.2%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5" name="Google Shape;935;p49"/>
            <p:cNvSpPr txBox="1"/>
            <p:nvPr/>
          </p:nvSpPr>
          <p:spPr>
            <a:xfrm>
              <a:off x="548871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4698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3.7%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6" name="Google Shape;936;p49"/>
            <p:cNvSpPr txBox="1"/>
            <p:nvPr/>
          </p:nvSpPr>
          <p:spPr>
            <a:xfrm>
              <a:off x="615876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27261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21.2%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7" name="Google Shape;937;p49"/>
            <p:cNvSpPr txBox="1"/>
            <p:nvPr/>
          </p:nvSpPr>
          <p:spPr>
            <a:xfrm>
              <a:off x="689031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25274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19.7%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938" name="Google Shape;938;p49"/>
            <p:cNvCxnSpPr/>
            <p:nvPr/>
          </p:nvCxnSpPr>
          <p:spPr>
            <a:xfrm flipH="1" rot="10800000">
              <a:off x="926838" y="3490700"/>
              <a:ext cx="7290300" cy="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9" name="Google Shape;939;p49"/>
            <p:cNvSpPr txBox="1"/>
            <p:nvPr/>
          </p:nvSpPr>
          <p:spPr>
            <a:xfrm>
              <a:off x="3470388" y="1937650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0000FF"/>
                  </a:solidFill>
                  <a:latin typeface="Lato"/>
                  <a:ea typeface="Lato"/>
                  <a:cs typeface="Lato"/>
                  <a:sym typeface="Lato"/>
                </a:rPr>
                <a:t>RF1</a:t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940" name="Google Shape;940;p49"/>
          <p:cNvSpPr txBox="1"/>
          <p:nvPr/>
        </p:nvSpPr>
        <p:spPr>
          <a:xfrm>
            <a:off x="926840" y="4380075"/>
            <a:ext cx="739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R019   </a:t>
            </a: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Análise do número de entidades concorrentes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0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198000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Resultados Obtidos</a:t>
            </a:r>
            <a:endParaRPr/>
          </a:p>
        </p:txBody>
      </p:sp>
      <p:sp>
        <p:nvSpPr>
          <p:cNvPr id="946" name="Google Shape;946;p50"/>
          <p:cNvSpPr txBox="1"/>
          <p:nvPr/>
        </p:nvSpPr>
        <p:spPr>
          <a:xfrm>
            <a:off x="7596138" y="1937638"/>
            <a:ext cx="60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R019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7" name="Google Shape;947;p50"/>
          <p:cNvSpPr txBox="1"/>
          <p:nvPr/>
        </p:nvSpPr>
        <p:spPr>
          <a:xfrm>
            <a:off x="7543113" y="2484550"/>
            <a:ext cx="731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0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22951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17.9%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48" name="Google Shape;948;p50"/>
          <p:cNvGrpSpPr/>
          <p:nvPr/>
        </p:nvGrpSpPr>
        <p:grpSpPr>
          <a:xfrm>
            <a:off x="877963" y="979575"/>
            <a:ext cx="7339175" cy="2518625"/>
            <a:chOff x="877963" y="979575"/>
            <a:chExt cx="7339175" cy="2518625"/>
          </a:xfrm>
        </p:grpSpPr>
        <p:grpSp>
          <p:nvGrpSpPr>
            <p:cNvPr id="949" name="Google Shape;949;p50"/>
            <p:cNvGrpSpPr/>
            <p:nvPr/>
          </p:nvGrpSpPr>
          <p:grpSpPr>
            <a:xfrm>
              <a:off x="877963" y="979575"/>
              <a:ext cx="6937625" cy="393600"/>
              <a:chOff x="877963" y="979575"/>
              <a:chExt cx="6937625" cy="393600"/>
            </a:xfrm>
          </p:grpSpPr>
          <p:sp>
            <p:nvSpPr>
              <p:cNvPr id="950" name="Google Shape;950;p50"/>
              <p:cNvSpPr txBox="1"/>
              <p:nvPr/>
            </p:nvSpPr>
            <p:spPr>
              <a:xfrm>
                <a:off x="877963" y="979575"/>
                <a:ext cx="21009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Tipo de Procedimento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1" name="Google Shape;951;p50"/>
              <p:cNvSpPr txBox="1"/>
              <p:nvPr/>
            </p:nvSpPr>
            <p:spPr>
              <a:xfrm>
                <a:off x="3097488" y="979575"/>
                <a:ext cx="13542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rgbClr val="0D5CDF"/>
                    </a:solidFill>
                    <a:latin typeface="Lato"/>
                    <a:ea typeface="Lato"/>
                    <a:cs typeface="Lato"/>
                    <a:sym typeface="Lato"/>
                  </a:rPr>
                  <a:t>Ajuste Direto</a:t>
                </a:r>
                <a:endParaRPr b="1" sz="1500">
                  <a:solidFill>
                    <a:srgbClr val="0D5CD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2" name="Google Shape;952;p50"/>
              <p:cNvSpPr txBox="1"/>
              <p:nvPr/>
            </p:nvSpPr>
            <p:spPr>
              <a:xfrm>
                <a:off x="5924988" y="979575"/>
                <a:ext cx="18906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Concurso Público</a:t>
                </a:r>
                <a:endParaRPr b="1" sz="15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50"/>
            <p:cNvGrpSpPr/>
            <p:nvPr/>
          </p:nvGrpSpPr>
          <p:grpSpPr>
            <a:xfrm>
              <a:off x="877963" y="1373175"/>
              <a:ext cx="6419375" cy="393600"/>
              <a:chOff x="877963" y="1373175"/>
              <a:chExt cx="6419375" cy="393600"/>
            </a:xfrm>
          </p:grpSpPr>
          <p:sp>
            <p:nvSpPr>
              <p:cNvPr id="954" name="Google Shape;954;p50"/>
              <p:cNvSpPr txBox="1"/>
              <p:nvPr/>
            </p:nvSpPr>
            <p:spPr>
              <a:xfrm>
                <a:off x="877963" y="1373175"/>
                <a:ext cx="21009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Número de contratos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50"/>
              <p:cNvSpPr txBox="1"/>
              <p:nvPr/>
            </p:nvSpPr>
            <p:spPr>
              <a:xfrm>
                <a:off x="3347538" y="1373175"/>
                <a:ext cx="8541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500">
                    <a:solidFill>
                      <a:srgbClr val="0D5CDF"/>
                    </a:solidFill>
                    <a:latin typeface="Lato"/>
                    <a:ea typeface="Lato"/>
                    <a:cs typeface="Lato"/>
                    <a:sym typeface="Lato"/>
                  </a:rPr>
                  <a:t>526860</a:t>
                </a:r>
                <a:endParaRPr sz="1500">
                  <a:solidFill>
                    <a:srgbClr val="0D5CD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50"/>
              <p:cNvSpPr txBox="1"/>
              <p:nvPr/>
            </p:nvSpPr>
            <p:spPr>
              <a:xfrm>
                <a:off x="6443238" y="1373175"/>
                <a:ext cx="8541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5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128422</a:t>
                </a:r>
                <a:endParaRPr sz="15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7" name="Google Shape;957;p50"/>
            <p:cNvGrpSpPr/>
            <p:nvPr/>
          </p:nvGrpSpPr>
          <p:grpSpPr>
            <a:xfrm>
              <a:off x="877963" y="1830600"/>
              <a:ext cx="7290300" cy="1580950"/>
              <a:chOff x="877963" y="1830600"/>
              <a:chExt cx="7290300" cy="1580950"/>
            </a:xfrm>
          </p:grpSpPr>
          <p:cxnSp>
            <p:nvCxnSpPr>
              <p:cNvPr id="958" name="Google Shape;958;p50"/>
              <p:cNvCxnSpPr/>
              <p:nvPr/>
            </p:nvCxnSpPr>
            <p:spPr>
              <a:xfrm flipH="1" rot="10800000">
                <a:off x="877963" y="1830600"/>
                <a:ext cx="7290300" cy="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59" name="Google Shape;959;p50"/>
              <p:cNvSpPr txBox="1"/>
              <p:nvPr/>
            </p:nvSpPr>
            <p:spPr>
              <a:xfrm>
                <a:off x="877975" y="1937650"/>
                <a:ext cx="2100900" cy="14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Flag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Número de contratos</a:t>
                </a:r>
                <a:b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sinalizados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Percentagem %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960" name="Google Shape;960;p50"/>
            <p:cNvSpPr txBox="1"/>
            <p:nvPr/>
          </p:nvSpPr>
          <p:spPr>
            <a:xfrm>
              <a:off x="4201638" y="1937638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RF2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1" name="Google Shape;961;p50"/>
            <p:cNvSpPr txBox="1"/>
            <p:nvPr/>
          </p:nvSpPr>
          <p:spPr>
            <a:xfrm>
              <a:off x="4871688" y="1937638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RF3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2" name="Google Shape;962;p50"/>
            <p:cNvSpPr txBox="1"/>
            <p:nvPr/>
          </p:nvSpPr>
          <p:spPr>
            <a:xfrm>
              <a:off x="5541738" y="1937638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R003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3" name="Google Shape;963;p50"/>
            <p:cNvSpPr txBox="1"/>
            <p:nvPr/>
          </p:nvSpPr>
          <p:spPr>
            <a:xfrm>
              <a:off x="6211788" y="1937638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R017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4" name="Google Shape;964;p50"/>
            <p:cNvSpPr txBox="1"/>
            <p:nvPr/>
          </p:nvSpPr>
          <p:spPr>
            <a:xfrm>
              <a:off x="6943338" y="1937638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R018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5" name="Google Shape;965;p50"/>
            <p:cNvSpPr txBox="1"/>
            <p:nvPr/>
          </p:nvSpPr>
          <p:spPr>
            <a:xfrm>
              <a:off x="341736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0000FF"/>
                  </a:solidFill>
                  <a:latin typeface="Lato"/>
                  <a:ea typeface="Lato"/>
                  <a:cs typeface="Lato"/>
                  <a:sym typeface="Lato"/>
                </a:rPr>
                <a:t>14812</a:t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0000FF"/>
                  </a:solidFill>
                  <a:latin typeface="Lato"/>
                  <a:ea typeface="Lato"/>
                  <a:cs typeface="Lato"/>
                  <a:sym typeface="Lato"/>
                </a:rPr>
                <a:t>2.8%</a:t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6" name="Google Shape;966;p50"/>
            <p:cNvSpPr txBox="1"/>
            <p:nvPr/>
          </p:nvSpPr>
          <p:spPr>
            <a:xfrm>
              <a:off x="414876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7" name="Google Shape;967;p50"/>
            <p:cNvSpPr txBox="1"/>
            <p:nvPr/>
          </p:nvSpPr>
          <p:spPr>
            <a:xfrm>
              <a:off x="481866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11958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9.2%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8" name="Google Shape;968;p50"/>
            <p:cNvSpPr txBox="1"/>
            <p:nvPr/>
          </p:nvSpPr>
          <p:spPr>
            <a:xfrm>
              <a:off x="548871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4698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3.7%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9" name="Google Shape;969;p50"/>
            <p:cNvSpPr txBox="1"/>
            <p:nvPr/>
          </p:nvSpPr>
          <p:spPr>
            <a:xfrm>
              <a:off x="615876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27261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21.2%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0" name="Google Shape;970;p50"/>
            <p:cNvSpPr txBox="1"/>
            <p:nvPr/>
          </p:nvSpPr>
          <p:spPr>
            <a:xfrm>
              <a:off x="6890313" y="248455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25274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19.7%</a:t>
              </a:r>
              <a:endParaRPr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971" name="Google Shape;971;p50"/>
            <p:cNvCxnSpPr/>
            <p:nvPr/>
          </p:nvCxnSpPr>
          <p:spPr>
            <a:xfrm flipH="1" rot="10800000">
              <a:off x="926838" y="3490700"/>
              <a:ext cx="7290300" cy="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2" name="Google Shape;972;p50"/>
            <p:cNvSpPr txBox="1"/>
            <p:nvPr/>
          </p:nvSpPr>
          <p:spPr>
            <a:xfrm>
              <a:off x="3470388" y="1937650"/>
              <a:ext cx="608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rgbClr val="0000FF"/>
                  </a:solidFill>
                  <a:latin typeface="Lato"/>
                  <a:ea typeface="Lato"/>
                  <a:cs typeface="Lato"/>
                  <a:sym typeface="Lato"/>
                </a:rPr>
                <a:t>RF1</a:t>
              </a:r>
              <a:endParaRPr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973" name="Google Shape;973;p50"/>
          <p:cNvSpPr txBox="1"/>
          <p:nvPr/>
        </p:nvSpPr>
        <p:spPr>
          <a:xfrm>
            <a:off x="877975" y="3582925"/>
            <a:ext cx="2100900" cy="14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Número de f</a:t>
            </a:r>
            <a:r>
              <a:rPr b="1"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lags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Número de contratos</a:t>
            </a:r>
            <a:br>
              <a:rPr b="1"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sinalizados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Percentagem %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4" name="Google Shape;974;p50"/>
          <p:cNvSpPr txBox="1"/>
          <p:nvPr/>
        </p:nvSpPr>
        <p:spPr>
          <a:xfrm>
            <a:off x="3363326" y="3582925"/>
            <a:ext cx="7845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65565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50.4%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5" name="Google Shape;975;p50"/>
          <p:cNvSpPr txBox="1"/>
          <p:nvPr/>
        </p:nvSpPr>
        <p:spPr>
          <a:xfrm>
            <a:off x="4155301" y="3582925"/>
            <a:ext cx="7845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39386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30.3%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6" name="Google Shape;976;p50"/>
          <p:cNvSpPr txBox="1"/>
          <p:nvPr/>
        </p:nvSpPr>
        <p:spPr>
          <a:xfrm>
            <a:off x="4868751" y="3582925"/>
            <a:ext cx="7845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20589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15.8%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7" name="Google Shape;977;p50"/>
          <p:cNvSpPr txBox="1"/>
          <p:nvPr/>
        </p:nvSpPr>
        <p:spPr>
          <a:xfrm>
            <a:off x="5616926" y="3582925"/>
            <a:ext cx="7845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5794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4.5%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8" name="Google Shape;978;p50"/>
          <p:cNvSpPr txBox="1"/>
          <p:nvPr/>
        </p:nvSpPr>
        <p:spPr>
          <a:xfrm>
            <a:off x="6313876" y="3582925"/>
            <a:ext cx="7845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587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0.5%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9" name="Google Shape;979;p50"/>
          <p:cNvSpPr txBox="1"/>
          <p:nvPr/>
        </p:nvSpPr>
        <p:spPr>
          <a:xfrm>
            <a:off x="6994026" y="3564850"/>
            <a:ext cx="7845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21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&lt; 0.5%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0" name="Google Shape;980;p50"/>
          <p:cNvSpPr txBox="1"/>
          <p:nvPr/>
        </p:nvSpPr>
        <p:spPr>
          <a:xfrm>
            <a:off x="7543126" y="3564850"/>
            <a:ext cx="7845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0%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51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198000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Resultados Obtidos</a:t>
            </a:r>
            <a:endParaRPr/>
          </a:p>
        </p:txBody>
      </p:sp>
      <p:pic>
        <p:nvPicPr>
          <p:cNvPr id="986" name="Google Shape;9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75" y="2605850"/>
            <a:ext cx="3468600" cy="254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6525" y="2605858"/>
            <a:ext cx="3468600" cy="24354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8" name="Google Shape;988;p51"/>
          <p:cNvGrpSpPr/>
          <p:nvPr/>
        </p:nvGrpSpPr>
        <p:grpSpPr>
          <a:xfrm>
            <a:off x="847175" y="1036888"/>
            <a:ext cx="7449651" cy="1527738"/>
            <a:chOff x="847175" y="1036888"/>
            <a:chExt cx="7449651" cy="1527738"/>
          </a:xfrm>
        </p:grpSpPr>
        <p:sp>
          <p:nvSpPr>
            <p:cNvPr id="989" name="Google Shape;989;p51"/>
            <p:cNvSpPr txBox="1"/>
            <p:nvPr/>
          </p:nvSpPr>
          <p:spPr>
            <a:xfrm>
              <a:off x="847175" y="1090725"/>
              <a:ext cx="2100900" cy="14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3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  </a:t>
              </a:r>
              <a:r>
                <a:rPr b="1" lang="pt-PT" sz="13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Número de flags</a:t>
              </a:r>
              <a:endParaRPr b="1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3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  Número de contratos</a:t>
              </a:r>
              <a:br>
                <a:rPr b="1" lang="pt-PT" sz="13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b="1" lang="pt-PT" sz="13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  sinalizados</a:t>
              </a:r>
              <a:endParaRPr b="1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3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  Percentagem %</a:t>
              </a:r>
              <a:endParaRPr b="1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0" name="Google Shape;990;p51"/>
            <p:cNvSpPr txBox="1"/>
            <p:nvPr/>
          </p:nvSpPr>
          <p:spPr>
            <a:xfrm>
              <a:off x="3340001" y="1054975"/>
              <a:ext cx="784500" cy="12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65565</a:t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50.4%</a:t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1" name="Google Shape;991;p51"/>
            <p:cNvSpPr txBox="1"/>
            <p:nvPr/>
          </p:nvSpPr>
          <p:spPr>
            <a:xfrm>
              <a:off x="4124501" y="1054963"/>
              <a:ext cx="784500" cy="12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39386</a:t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30.3%</a:t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2" name="Google Shape;992;p51"/>
            <p:cNvSpPr txBox="1"/>
            <p:nvPr/>
          </p:nvSpPr>
          <p:spPr>
            <a:xfrm>
              <a:off x="4837951" y="1054963"/>
              <a:ext cx="784500" cy="12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20589</a:t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15.8%</a:t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3" name="Google Shape;993;p51"/>
            <p:cNvSpPr txBox="1"/>
            <p:nvPr/>
          </p:nvSpPr>
          <p:spPr>
            <a:xfrm>
              <a:off x="5586126" y="1054963"/>
              <a:ext cx="784500" cy="12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5794</a:t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4.5%</a:t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4" name="Google Shape;994;p51"/>
            <p:cNvSpPr txBox="1"/>
            <p:nvPr/>
          </p:nvSpPr>
          <p:spPr>
            <a:xfrm>
              <a:off x="6283076" y="1054963"/>
              <a:ext cx="784500" cy="12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587</a:t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0.5%</a:t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5" name="Google Shape;995;p51"/>
            <p:cNvSpPr txBox="1"/>
            <p:nvPr/>
          </p:nvSpPr>
          <p:spPr>
            <a:xfrm>
              <a:off x="6963226" y="1036888"/>
              <a:ext cx="784500" cy="12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21</a:t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&lt; 0.5%</a:t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6" name="Google Shape;996;p51"/>
            <p:cNvSpPr txBox="1"/>
            <p:nvPr/>
          </p:nvSpPr>
          <p:spPr>
            <a:xfrm>
              <a:off x="7512326" y="1036888"/>
              <a:ext cx="784500" cy="12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6</a:t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0%</a:t>
              </a:r>
              <a:endPara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997" name="Google Shape;997;p51"/>
            <p:cNvCxnSpPr/>
            <p:nvPr/>
          </p:nvCxnSpPr>
          <p:spPr>
            <a:xfrm>
              <a:off x="946950" y="1423200"/>
              <a:ext cx="7243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51"/>
            <p:cNvCxnSpPr/>
            <p:nvPr/>
          </p:nvCxnSpPr>
          <p:spPr>
            <a:xfrm>
              <a:off x="950250" y="1840400"/>
              <a:ext cx="7243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51"/>
            <p:cNvCxnSpPr/>
            <p:nvPr/>
          </p:nvCxnSpPr>
          <p:spPr>
            <a:xfrm>
              <a:off x="950250" y="2206225"/>
              <a:ext cx="7243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51"/>
            <p:cNvCxnSpPr/>
            <p:nvPr/>
          </p:nvCxnSpPr>
          <p:spPr>
            <a:xfrm>
              <a:off x="946950" y="1046475"/>
              <a:ext cx="7243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198000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Lato"/>
                <a:ea typeface="Lato"/>
                <a:cs typeface="Lato"/>
                <a:sym typeface="Lato"/>
              </a:rPr>
              <a:t>Código dos Contratos Públicos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180975" y="1574850"/>
            <a:ext cx="4110300" cy="29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pt-PT" sz="1700">
                <a:latin typeface="Lato"/>
                <a:ea typeface="Lato"/>
                <a:cs typeface="Lato"/>
                <a:sym typeface="Lato"/>
              </a:rPr>
              <a:t>Documento que estabelece um alinhamento com as diretivas comunitárias, definidas pelo Parlamento Europeu</a:t>
            </a:r>
            <a:br>
              <a:rPr lang="pt-PT" sz="1700">
                <a:latin typeface="Lato"/>
                <a:ea typeface="Lato"/>
                <a:cs typeface="Lato"/>
                <a:sym typeface="Lato"/>
              </a:rPr>
            </a:br>
            <a:br>
              <a:rPr lang="pt-PT" sz="1700">
                <a:latin typeface="Lato"/>
                <a:ea typeface="Lato"/>
                <a:cs typeface="Lato"/>
                <a:sym typeface="Lato"/>
              </a:rPr>
            </a:b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pt-PT" sz="1700">
                <a:latin typeface="Lato"/>
                <a:ea typeface="Lato"/>
                <a:cs typeface="Lato"/>
                <a:sym typeface="Lato"/>
              </a:rPr>
              <a:t>Conjunto homogéneo de normas relativas a processos pré-contratuais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676600" y="1572825"/>
            <a:ext cx="4110300" cy="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pt-PT" sz="1500">
                <a:latin typeface="Lato"/>
                <a:ea typeface="Lato"/>
                <a:cs typeface="Lato"/>
                <a:sym typeface="Lato"/>
              </a:rPr>
              <a:t>Entidade Adjudicante: </a:t>
            </a:r>
            <a:r>
              <a:rPr lang="pt-PT" sz="1500">
                <a:latin typeface="Lato"/>
                <a:ea typeface="Lato"/>
                <a:cs typeface="Lato"/>
                <a:sym typeface="Lato"/>
              </a:rPr>
              <a:t>Entidades que conduzem e decidem o procedimento de formação de contratos.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657700" y="2704938"/>
            <a:ext cx="41481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pt-PT" sz="1500">
                <a:latin typeface="Lato"/>
                <a:ea typeface="Lato"/>
                <a:cs typeface="Lato"/>
                <a:sym typeface="Lato"/>
              </a:rPr>
              <a:t>Entidade Adjudicatária: </a:t>
            </a:r>
            <a:r>
              <a:rPr lang="pt-PT" sz="1500">
                <a:latin typeface="Lato"/>
                <a:ea typeface="Lato"/>
                <a:cs typeface="Lato"/>
                <a:sym typeface="Lato"/>
              </a:rPr>
              <a:t>Titular da proposta vencedora.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676600" y="3587163"/>
            <a:ext cx="4192200" cy="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pt-PT" sz="1500">
                <a:latin typeface="Lato"/>
                <a:ea typeface="Lato"/>
                <a:cs typeface="Lato"/>
                <a:sym typeface="Lato"/>
              </a:rPr>
              <a:t>Método de classificação de contratos públicos: </a:t>
            </a:r>
            <a:br>
              <a:rPr b="1" lang="pt-PT" sz="1500">
                <a:latin typeface="Lato"/>
                <a:ea typeface="Lato"/>
                <a:cs typeface="Lato"/>
                <a:sym typeface="Lato"/>
              </a:rPr>
            </a:br>
            <a:r>
              <a:rPr i="1" lang="pt-PT" sz="1500" u="sng">
                <a:solidFill>
                  <a:srgbClr val="CC4125"/>
                </a:solidFill>
                <a:latin typeface="Lato"/>
                <a:ea typeface="Lato"/>
                <a:cs typeface="Lato"/>
                <a:sym typeface="Lato"/>
              </a:rPr>
              <a:t>Tipo de Procedimento</a:t>
            </a:r>
            <a:r>
              <a:rPr lang="pt-PT" sz="1500">
                <a:solidFill>
                  <a:srgbClr val="CC412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PT" sz="1500">
                <a:latin typeface="Lato"/>
                <a:ea typeface="Lato"/>
                <a:cs typeface="Lato"/>
                <a:sym typeface="Lato"/>
              </a:rPr>
              <a:t>e </a:t>
            </a:r>
            <a:r>
              <a:rPr i="1" lang="pt-PT" sz="1500" u="sng">
                <a:solidFill>
                  <a:srgbClr val="CC4125"/>
                </a:solidFill>
                <a:latin typeface="Lato"/>
                <a:ea typeface="Lato"/>
                <a:cs typeface="Lato"/>
                <a:sym typeface="Lato"/>
              </a:rPr>
              <a:t>Tipo de Contrato</a:t>
            </a:r>
            <a:endParaRPr i="1" sz="1500" u="sng">
              <a:solidFill>
                <a:srgbClr val="CC412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52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198000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Resultados Obtidos</a:t>
            </a:r>
            <a:endParaRPr/>
          </a:p>
        </p:txBody>
      </p:sp>
      <p:grpSp>
        <p:nvGrpSpPr>
          <p:cNvPr id="1006" name="Google Shape;1006;p52"/>
          <p:cNvGrpSpPr/>
          <p:nvPr/>
        </p:nvGrpSpPr>
        <p:grpSpPr>
          <a:xfrm>
            <a:off x="538375" y="2605850"/>
            <a:ext cx="8166750" cy="2548924"/>
            <a:chOff x="538375" y="2605850"/>
            <a:chExt cx="8166750" cy="2548924"/>
          </a:xfrm>
        </p:grpSpPr>
        <p:pic>
          <p:nvPicPr>
            <p:cNvPr id="1007" name="Google Shape;1007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8375" y="2605850"/>
              <a:ext cx="3468600" cy="2548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8" name="Google Shape;1008;p5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36525" y="2605858"/>
              <a:ext cx="3468600" cy="24354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9" name="Google Shape;1009;p52"/>
          <p:cNvGrpSpPr/>
          <p:nvPr/>
        </p:nvGrpSpPr>
        <p:grpSpPr>
          <a:xfrm>
            <a:off x="1736313" y="1022625"/>
            <a:ext cx="5434213" cy="1473900"/>
            <a:chOff x="1736313" y="1022625"/>
            <a:chExt cx="5434213" cy="1473900"/>
          </a:xfrm>
        </p:grpSpPr>
        <p:cxnSp>
          <p:nvCxnSpPr>
            <p:cNvPr id="1010" name="Google Shape;1010;p52"/>
            <p:cNvCxnSpPr/>
            <p:nvPr/>
          </p:nvCxnSpPr>
          <p:spPr>
            <a:xfrm flipH="1" rot="10800000">
              <a:off x="1736313" y="1057838"/>
              <a:ext cx="5407500" cy="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1" name="Google Shape;1011;p52"/>
            <p:cNvSpPr txBox="1"/>
            <p:nvPr/>
          </p:nvSpPr>
          <p:spPr>
            <a:xfrm>
              <a:off x="1820313" y="1022625"/>
              <a:ext cx="2100900" cy="14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1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Flag</a:t>
              </a:r>
              <a:endParaRPr b="1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1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Número de contratos</a:t>
              </a:r>
              <a:br>
                <a:rPr b="1" lang="pt-PT" sz="11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b="1" lang="pt-PT" sz="11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sinalizados</a:t>
              </a:r>
              <a:endParaRPr b="1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1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Percentagem %</a:t>
              </a:r>
              <a:endParaRPr b="1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2" name="Google Shape;1012;p52"/>
            <p:cNvSpPr txBox="1"/>
            <p:nvPr/>
          </p:nvSpPr>
          <p:spPr>
            <a:xfrm>
              <a:off x="3262013" y="1050671"/>
              <a:ext cx="608400" cy="2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6AA84F"/>
                  </a:solidFill>
                  <a:latin typeface="Lato"/>
                  <a:ea typeface="Lato"/>
                  <a:cs typeface="Lato"/>
                  <a:sym typeface="Lato"/>
                </a:rPr>
                <a:t>RF2</a:t>
              </a:r>
              <a:endParaRPr sz="11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3" name="Google Shape;1013;p52"/>
            <p:cNvSpPr txBox="1"/>
            <p:nvPr/>
          </p:nvSpPr>
          <p:spPr>
            <a:xfrm>
              <a:off x="3907188" y="1050671"/>
              <a:ext cx="608400" cy="2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6AA84F"/>
                  </a:solidFill>
                  <a:latin typeface="Lato"/>
                  <a:ea typeface="Lato"/>
                  <a:cs typeface="Lato"/>
                  <a:sym typeface="Lato"/>
                </a:rPr>
                <a:t>RF3</a:t>
              </a:r>
              <a:endParaRPr sz="11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4" name="Google Shape;1014;p52"/>
            <p:cNvSpPr txBox="1"/>
            <p:nvPr/>
          </p:nvSpPr>
          <p:spPr>
            <a:xfrm>
              <a:off x="4515588" y="1041225"/>
              <a:ext cx="6084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6AA84F"/>
                  </a:solidFill>
                  <a:latin typeface="Lato"/>
                  <a:ea typeface="Lato"/>
                  <a:cs typeface="Lato"/>
                  <a:sym typeface="Lato"/>
                </a:rPr>
                <a:t>R003</a:t>
              </a:r>
              <a:endParaRPr sz="11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5" name="Google Shape;1015;p52"/>
            <p:cNvSpPr txBox="1"/>
            <p:nvPr/>
          </p:nvSpPr>
          <p:spPr>
            <a:xfrm>
              <a:off x="5185488" y="1036575"/>
              <a:ext cx="608400" cy="29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PT" sz="11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R017</a:t>
              </a:r>
              <a:endParaRPr b="1" i="1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6" name="Google Shape;1016;p52"/>
            <p:cNvSpPr txBox="1"/>
            <p:nvPr/>
          </p:nvSpPr>
          <p:spPr>
            <a:xfrm>
              <a:off x="5855388" y="1045425"/>
              <a:ext cx="608400" cy="2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PT" sz="11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R018</a:t>
              </a:r>
              <a:endParaRPr b="1" i="1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7" name="Google Shape;1017;p52"/>
            <p:cNvSpPr txBox="1"/>
            <p:nvPr/>
          </p:nvSpPr>
          <p:spPr>
            <a:xfrm>
              <a:off x="4008908" y="1369400"/>
              <a:ext cx="4452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6AA84F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1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6AA84F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1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8" name="Google Shape;1018;p52"/>
            <p:cNvSpPr txBox="1"/>
            <p:nvPr/>
          </p:nvSpPr>
          <p:spPr>
            <a:xfrm>
              <a:off x="3200513" y="136940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6AA84F"/>
                  </a:solidFill>
                  <a:latin typeface="Lato"/>
                  <a:ea typeface="Lato"/>
                  <a:cs typeface="Lato"/>
                  <a:sym typeface="Lato"/>
                </a:rPr>
                <a:t>11508</a:t>
              </a:r>
              <a:endParaRPr sz="11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6AA84F"/>
                  </a:solidFill>
                  <a:latin typeface="Lato"/>
                  <a:ea typeface="Lato"/>
                  <a:cs typeface="Lato"/>
                  <a:sym typeface="Lato"/>
                </a:rPr>
                <a:t>8</a:t>
              </a:r>
              <a:r>
                <a:rPr lang="pt-PT" sz="1100">
                  <a:solidFill>
                    <a:srgbClr val="6AA84F"/>
                  </a:solidFill>
                  <a:latin typeface="Lato"/>
                  <a:ea typeface="Lato"/>
                  <a:cs typeface="Lato"/>
                  <a:sym typeface="Lato"/>
                </a:rPr>
                <a:t>.9%</a:t>
              </a:r>
              <a:endParaRPr sz="11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9" name="Google Shape;1019;p52"/>
            <p:cNvSpPr txBox="1"/>
            <p:nvPr/>
          </p:nvSpPr>
          <p:spPr>
            <a:xfrm>
              <a:off x="4454100" y="133960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6AA84F"/>
                  </a:solidFill>
                  <a:latin typeface="Lato"/>
                  <a:ea typeface="Lato"/>
                  <a:cs typeface="Lato"/>
                  <a:sym typeface="Lato"/>
                </a:rPr>
                <a:t>4698</a:t>
              </a:r>
              <a:endParaRPr sz="11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>
                  <a:solidFill>
                    <a:srgbClr val="6AA84F"/>
                  </a:solidFill>
                  <a:latin typeface="Lato"/>
                  <a:ea typeface="Lato"/>
                  <a:cs typeface="Lato"/>
                  <a:sym typeface="Lato"/>
                </a:rPr>
                <a:t>3.7%</a:t>
              </a:r>
              <a:endParaRPr sz="11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20" name="Google Shape;1020;p52"/>
            <p:cNvSpPr txBox="1"/>
            <p:nvPr/>
          </p:nvSpPr>
          <p:spPr>
            <a:xfrm>
              <a:off x="5123988" y="1351600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PT" sz="11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27261</a:t>
              </a:r>
              <a:endParaRPr b="1" i="1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PT" sz="11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21.2%</a:t>
              </a:r>
              <a:endParaRPr b="1" i="1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21" name="Google Shape;1021;p52"/>
            <p:cNvSpPr txBox="1"/>
            <p:nvPr/>
          </p:nvSpPr>
          <p:spPr>
            <a:xfrm>
              <a:off x="5793875" y="1334175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PT" sz="11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25274</a:t>
              </a:r>
              <a:endParaRPr b="1" i="1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PT" sz="11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r>
                <a:rPr b="1" i="1" lang="pt-PT" sz="11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9.</a:t>
              </a:r>
              <a:r>
                <a:rPr b="1" i="1" lang="pt-PT" sz="11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7%</a:t>
              </a:r>
              <a:endParaRPr b="1" i="1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22" name="Google Shape;1022;p52"/>
            <p:cNvSpPr txBox="1"/>
            <p:nvPr/>
          </p:nvSpPr>
          <p:spPr>
            <a:xfrm>
              <a:off x="6525288" y="1055775"/>
              <a:ext cx="6084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PT" sz="11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R019</a:t>
              </a:r>
              <a:endParaRPr b="1" i="1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23" name="Google Shape;1023;p52"/>
            <p:cNvSpPr txBox="1"/>
            <p:nvPr/>
          </p:nvSpPr>
          <p:spPr>
            <a:xfrm>
              <a:off x="6439125" y="1334175"/>
              <a:ext cx="7314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000" lIns="91425" spcFirstLastPara="1" rIns="91425" wrap="square" tIns="90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PT" sz="11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22951</a:t>
              </a:r>
              <a:endParaRPr b="1" i="1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PT" sz="11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17</a:t>
              </a:r>
              <a:r>
                <a:rPr b="1" i="1" lang="pt-PT" sz="11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.9%</a:t>
              </a:r>
              <a:endParaRPr b="1" i="1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024" name="Google Shape;1024;p52"/>
            <p:cNvCxnSpPr/>
            <p:nvPr/>
          </p:nvCxnSpPr>
          <p:spPr>
            <a:xfrm flipH="1" rot="10800000">
              <a:off x="1736313" y="2179363"/>
              <a:ext cx="5407500" cy="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3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198000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Conclusão e Trabalho Futuro</a:t>
            </a:r>
            <a:endParaRPr/>
          </a:p>
        </p:txBody>
      </p:sp>
      <p:sp>
        <p:nvSpPr>
          <p:cNvPr id="1030" name="Google Shape;1030;p53"/>
          <p:cNvSpPr txBox="1"/>
          <p:nvPr/>
        </p:nvSpPr>
        <p:spPr>
          <a:xfrm>
            <a:off x="4553100" y="778200"/>
            <a:ext cx="4590900" cy="436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1" name="Google Shape;1031;p53"/>
          <p:cNvSpPr txBox="1"/>
          <p:nvPr/>
        </p:nvSpPr>
        <p:spPr>
          <a:xfrm>
            <a:off x="1877769" y="926800"/>
            <a:ext cx="112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Conclusão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2" name="Google Shape;1032;p53"/>
          <p:cNvSpPr txBox="1"/>
          <p:nvPr/>
        </p:nvSpPr>
        <p:spPr>
          <a:xfrm>
            <a:off x="165725" y="1504800"/>
            <a:ext cx="43602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Desenvolveram-se 9 indicadores de comportamento anómalo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3" name="Google Shape;1033;p53"/>
          <p:cNvSpPr txBox="1"/>
          <p:nvPr/>
        </p:nvSpPr>
        <p:spPr>
          <a:xfrm>
            <a:off x="165725" y="2231300"/>
            <a:ext cx="43602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Fração significativa dos contratos </a:t>
            </a:r>
            <a:r>
              <a:rPr lang="pt-PT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sinalizados</a:t>
            </a:r>
            <a:r>
              <a:rPr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dizem respeito às divisões da </a:t>
            </a:r>
            <a:r>
              <a:rPr b="1" i="1"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Saúde</a:t>
            </a:r>
            <a:r>
              <a:rPr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 </a:t>
            </a:r>
            <a:r>
              <a:rPr b="1" i="1"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Construção</a:t>
            </a:r>
            <a:endParaRPr b="1" i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4" name="Google Shape;1034;p53"/>
          <p:cNvSpPr txBox="1"/>
          <p:nvPr/>
        </p:nvSpPr>
        <p:spPr>
          <a:xfrm>
            <a:off x="165725" y="3008450"/>
            <a:ext cx="436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Forte predominância nos distritos de </a:t>
            </a:r>
            <a:r>
              <a:rPr b="1" i="1"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Lisboa</a:t>
            </a:r>
            <a:r>
              <a:rPr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 </a:t>
            </a:r>
            <a:r>
              <a:rPr b="1" i="1"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Porto</a:t>
            </a:r>
            <a:endParaRPr b="1" i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5" name="Google Shape;1035;p53"/>
          <p:cNvSpPr txBox="1"/>
          <p:nvPr/>
        </p:nvSpPr>
        <p:spPr>
          <a:xfrm>
            <a:off x="165725" y="3637100"/>
            <a:ext cx="436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Número de contratos sinalizados </a:t>
            </a:r>
            <a:r>
              <a:rPr b="1" i="1"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crescente</a:t>
            </a:r>
            <a:r>
              <a:rPr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ao longo dos anos</a:t>
            </a:r>
            <a:endParaRPr b="1" i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6" name="Google Shape;1036;p53"/>
          <p:cNvSpPr txBox="1"/>
          <p:nvPr/>
        </p:nvSpPr>
        <p:spPr>
          <a:xfrm>
            <a:off x="165725" y="4363600"/>
            <a:ext cx="436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Processo de automação implementado com sucesso</a:t>
            </a:r>
            <a:endParaRPr b="1" i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4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198000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Conclusão e Trabalho Futuro</a:t>
            </a:r>
            <a:endParaRPr/>
          </a:p>
        </p:txBody>
      </p:sp>
      <p:sp>
        <p:nvSpPr>
          <p:cNvPr id="1042" name="Google Shape;1042;p54"/>
          <p:cNvSpPr txBox="1"/>
          <p:nvPr/>
        </p:nvSpPr>
        <p:spPr>
          <a:xfrm>
            <a:off x="4553100" y="778200"/>
            <a:ext cx="4590900" cy="436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3" name="Google Shape;1043;p54"/>
          <p:cNvSpPr txBox="1"/>
          <p:nvPr/>
        </p:nvSpPr>
        <p:spPr>
          <a:xfrm>
            <a:off x="4668450" y="1775950"/>
            <a:ext cx="43602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Considerar a categorização dos contratos através da </a:t>
            </a:r>
            <a:r>
              <a:rPr b="1" i="1"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classe</a:t>
            </a:r>
            <a:r>
              <a:rPr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 </a:t>
            </a:r>
            <a:r>
              <a:rPr b="1" i="1"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categoria</a:t>
            </a:r>
            <a:r>
              <a:rPr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do CPV face à enorme variabilidade dos parâmetros contratuais.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44" name="Google Shape;1044;p54"/>
          <p:cNvGrpSpPr/>
          <p:nvPr/>
        </p:nvGrpSpPr>
        <p:grpSpPr>
          <a:xfrm>
            <a:off x="165725" y="926800"/>
            <a:ext cx="7506025" cy="3830400"/>
            <a:chOff x="165725" y="926800"/>
            <a:chExt cx="7506025" cy="3830400"/>
          </a:xfrm>
        </p:grpSpPr>
        <p:sp>
          <p:nvSpPr>
            <p:cNvPr id="1045" name="Google Shape;1045;p54"/>
            <p:cNvSpPr txBox="1"/>
            <p:nvPr/>
          </p:nvSpPr>
          <p:spPr>
            <a:xfrm>
              <a:off x="6025350" y="926800"/>
              <a:ext cx="1646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Trabalho Futuro</a:t>
              </a:r>
              <a:endParaRPr b="1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046" name="Google Shape;1046;p54"/>
            <p:cNvGrpSpPr/>
            <p:nvPr/>
          </p:nvGrpSpPr>
          <p:grpSpPr>
            <a:xfrm>
              <a:off x="165725" y="926800"/>
              <a:ext cx="4360200" cy="3103900"/>
              <a:chOff x="165725" y="926800"/>
              <a:chExt cx="4360200" cy="3103900"/>
            </a:xfrm>
          </p:grpSpPr>
          <p:sp>
            <p:nvSpPr>
              <p:cNvPr id="1047" name="Google Shape;1047;p54"/>
              <p:cNvSpPr txBox="1"/>
              <p:nvPr/>
            </p:nvSpPr>
            <p:spPr>
              <a:xfrm>
                <a:off x="1877769" y="926800"/>
                <a:ext cx="11283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PT" sz="15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Conclusão</a:t>
                </a:r>
                <a:endParaRPr b="1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8" name="Google Shape;1048;p54"/>
              <p:cNvSpPr txBox="1"/>
              <p:nvPr/>
            </p:nvSpPr>
            <p:spPr>
              <a:xfrm>
                <a:off x="165725" y="1504800"/>
                <a:ext cx="4360200" cy="54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Lato"/>
                  <a:buChar char="●"/>
                </a:pPr>
                <a:r>
                  <a:rPr lang="pt-PT" sz="12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Desenvolveram-se 9 indicadores de comportamento anómalo</a:t>
                </a:r>
                <a:endParaRPr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9" name="Google Shape;1049;p54"/>
              <p:cNvSpPr txBox="1"/>
              <p:nvPr/>
            </p:nvSpPr>
            <p:spPr>
              <a:xfrm>
                <a:off x="165725" y="2231300"/>
                <a:ext cx="4360200" cy="54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Lato"/>
                  <a:buChar char="●"/>
                </a:pPr>
                <a:r>
                  <a:rPr lang="pt-PT" sz="12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Fração significativa dos contratos </a:t>
                </a:r>
                <a:r>
                  <a:rPr lang="pt-PT" sz="1200" u="sng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sinalizados</a:t>
                </a:r>
                <a:r>
                  <a:rPr lang="pt-PT" sz="12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 dizem respeito às divisões da </a:t>
                </a:r>
                <a:r>
                  <a:rPr b="1" i="1" lang="pt-PT" sz="12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Saúde</a:t>
                </a:r>
                <a:r>
                  <a:rPr lang="pt-PT" sz="12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 e </a:t>
                </a:r>
                <a:r>
                  <a:rPr b="1" i="1" lang="pt-PT" sz="12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Construção</a:t>
                </a:r>
                <a:endParaRPr b="1" i="1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50" name="Google Shape;1050;p54"/>
              <p:cNvSpPr txBox="1"/>
              <p:nvPr/>
            </p:nvSpPr>
            <p:spPr>
              <a:xfrm>
                <a:off x="165725" y="3008450"/>
                <a:ext cx="43602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Lato"/>
                  <a:buChar char="●"/>
                </a:pPr>
                <a:r>
                  <a:rPr lang="pt-PT" sz="12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Forte predominância nos distritos de </a:t>
                </a:r>
                <a:r>
                  <a:rPr b="1" i="1" lang="pt-PT" sz="12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Lisboa</a:t>
                </a:r>
                <a:r>
                  <a:rPr lang="pt-PT" sz="12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 e </a:t>
                </a:r>
                <a:r>
                  <a:rPr b="1" i="1" lang="pt-PT" sz="12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Porto</a:t>
                </a:r>
                <a:endParaRPr b="1" i="1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51" name="Google Shape;1051;p54"/>
              <p:cNvSpPr txBox="1"/>
              <p:nvPr/>
            </p:nvSpPr>
            <p:spPr>
              <a:xfrm>
                <a:off x="165725" y="3637100"/>
                <a:ext cx="43602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Lato"/>
                  <a:buChar char="●"/>
                </a:pPr>
                <a:r>
                  <a:rPr lang="pt-PT" sz="12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Número de contratos sinalizados </a:t>
                </a:r>
                <a:r>
                  <a:rPr b="1" i="1" lang="pt-PT" sz="12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crescente</a:t>
                </a:r>
                <a:r>
                  <a:rPr lang="pt-PT" sz="12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 ao longo dos anos</a:t>
                </a:r>
                <a:endParaRPr b="1" i="1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052" name="Google Shape;1052;p54"/>
            <p:cNvSpPr txBox="1"/>
            <p:nvPr/>
          </p:nvSpPr>
          <p:spPr>
            <a:xfrm>
              <a:off x="165725" y="4363600"/>
              <a:ext cx="4360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ato"/>
                <a:buChar char="●"/>
              </a:pPr>
              <a:r>
                <a:rPr lang="pt-PT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Processo de automação implementado com sucesso</a:t>
              </a:r>
              <a:endParaRPr b="1" i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53" name="Google Shape;1053;p54"/>
          <p:cNvSpPr txBox="1"/>
          <p:nvPr/>
        </p:nvSpPr>
        <p:spPr>
          <a:xfrm>
            <a:off x="4668450" y="2689800"/>
            <a:ext cx="43602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Deteção de outliers pela Constante de Medcouple revelou ser um bom ponto de partida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Lato"/>
                <a:ea typeface="Lato"/>
                <a:cs typeface="Lato"/>
                <a:sym typeface="Lato"/>
              </a:rPr>
              <a:t>Obrigado pela atenção!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198000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Lato"/>
                <a:ea typeface="Lato"/>
                <a:cs typeface="Lato"/>
                <a:sym typeface="Lato"/>
              </a:rPr>
              <a:t>Código dos Contratos Públicos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373525" y="889100"/>
            <a:ext cx="2397000" cy="326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Tipo de Contrato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29450" y="1668625"/>
            <a:ext cx="1046100" cy="446400"/>
          </a:xfrm>
          <a:prstGeom prst="rect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Empreitada de Obras Públicas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590125" y="1668650"/>
            <a:ext cx="1262700" cy="446400"/>
          </a:xfrm>
          <a:prstGeom prst="rect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Concessão de Obras Públicas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136750" y="1668650"/>
            <a:ext cx="1210200" cy="4464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91425" spcFirstLastPara="1" rIns="91425" wrap="square" tIns="10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Concessão de Serviços Públicos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573438" y="1668575"/>
            <a:ext cx="1469400" cy="4464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91425" spcFirstLastPara="1" rIns="91425" wrap="square" tIns="10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Locação ou Aquisição de Bens Móveis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269325" y="1668625"/>
            <a:ext cx="997800" cy="4464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91425" spcFirstLastPara="1" rIns="91425" wrap="square" tIns="10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Aquisição de Serviços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7572875" y="1668650"/>
            <a:ext cx="830100" cy="4464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91425" spcFirstLastPara="1" rIns="91425" wrap="square" tIns="10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Sociedade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39725" y="2375200"/>
            <a:ext cx="2794800" cy="3267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Obras / Empreitadas</a:t>
            </a:r>
            <a:endParaRPr b="1" i="1" sz="12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3141925" y="2375200"/>
            <a:ext cx="5762400" cy="3267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Bens e Serviços</a:t>
            </a:r>
            <a:endParaRPr b="1" i="1" sz="12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0" name="Google Shape;110;p17"/>
          <p:cNvCxnSpPr>
            <a:stCxn id="101" idx="2"/>
            <a:endCxn id="102" idx="0"/>
          </p:cNvCxnSpPr>
          <p:nvPr/>
        </p:nvCxnSpPr>
        <p:spPr>
          <a:xfrm rot="5400000">
            <a:off x="2535925" y="-367600"/>
            <a:ext cx="452700" cy="36195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>
            <a:stCxn id="101" idx="2"/>
            <a:endCxn id="103" idx="0"/>
          </p:cNvCxnSpPr>
          <p:nvPr/>
        </p:nvCxnSpPr>
        <p:spPr>
          <a:xfrm rot="5400000">
            <a:off x="3170275" y="267050"/>
            <a:ext cx="453000" cy="23505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7"/>
          <p:cNvCxnSpPr>
            <a:stCxn id="101" idx="2"/>
            <a:endCxn id="104" idx="0"/>
          </p:cNvCxnSpPr>
          <p:nvPr/>
        </p:nvCxnSpPr>
        <p:spPr>
          <a:xfrm rot="5400000">
            <a:off x="3930475" y="1027250"/>
            <a:ext cx="453000" cy="8301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>
            <a:stCxn id="101" idx="2"/>
            <a:endCxn id="105" idx="0"/>
          </p:cNvCxnSpPr>
          <p:nvPr/>
        </p:nvCxnSpPr>
        <p:spPr>
          <a:xfrm flipH="1" rot="-5400000">
            <a:off x="4713775" y="1074050"/>
            <a:ext cx="452700" cy="736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>
            <a:stCxn id="101" idx="2"/>
            <a:endCxn id="106" idx="0"/>
          </p:cNvCxnSpPr>
          <p:nvPr/>
        </p:nvCxnSpPr>
        <p:spPr>
          <a:xfrm flipH="1" rot="-5400000">
            <a:off x="5443825" y="344000"/>
            <a:ext cx="452700" cy="21963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>
            <a:stCxn id="101" idx="2"/>
            <a:endCxn id="107" idx="0"/>
          </p:cNvCxnSpPr>
          <p:nvPr/>
        </p:nvCxnSpPr>
        <p:spPr>
          <a:xfrm flipH="1" rot="-5400000">
            <a:off x="6053425" y="-265600"/>
            <a:ext cx="453000" cy="34158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>
            <a:stCxn id="102" idx="2"/>
            <a:endCxn id="108" idx="0"/>
          </p:cNvCxnSpPr>
          <p:nvPr/>
        </p:nvCxnSpPr>
        <p:spPr>
          <a:xfrm flipH="1" rot="-5400000">
            <a:off x="1164750" y="1902775"/>
            <a:ext cx="260100" cy="6846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>
            <a:stCxn id="103" idx="2"/>
            <a:endCxn id="108" idx="0"/>
          </p:cNvCxnSpPr>
          <p:nvPr/>
        </p:nvCxnSpPr>
        <p:spPr>
          <a:xfrm rot="5400000">
            <a:off x="1799225" y="1952900"/>
            <a:ext cx="260100" cy="584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>
            <a:stCxn id="104" idx="2"/>
            <a:endCxn id="109" idx="0"/>
          </p:cNvCxnSpPr>
          <p:nvPr/>
        </p:nvCxnSpPr>
        <p:spPr>
          <a:xfrm flipH="1" rot="-5400000">
            <a:off x="4752400" y="1104500"/>
            <a:ext cx="260100" cy="22812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>
            <a:stCxn id="105" idx="2"/>
            <a:endCxn id="109" idx="0"/>
          </p:cNvCxnSpPr>
          <p:nvPr/>
        </p:nvCxnSpPr>
        <p:spPr>
          <a:xfrm flipH="1" rot="-5400000">
            <a:off x="5535538" y="1887575"/>
            <a:ext cx="260100" cy="714900"/>
          </a:xfrm>
          <a:prstGeom prst="bentConnector3">
            <a:avLst>
              <a:gd fmla="val 5002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>
            <a:stCxn id="106" idx="2"/>
            <a:endCxn id="109" idx="0"/>
          </p:cNvCxnSpPr>
          <p:nvPr/>
        </p:nvCxnSpPr>
        <p:spPr>
          <a:xfrm rot="5400000">
            <a:off x="6265575" y="1872475"/>
            <a:ext cx="260100" cy="7452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7"/>
          <p:cNvCxnSpPr>
            <a:stCxn id="107" idx="2"/>
            <a:endCxn id="109" idx="0"/>
          </p:cNvCxnSpPr>
          <p:nvPr/>
        </p:nvCxnSpPr>
        <p:spPr>
          <a:xfrm rot="5400000">
            <a:off x="6875525" y="1262750"/>
            <a:ext cx="260100" cy="19647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7"/>
          <p:cNvSpPr txBox="1"/>
          <p:nvPr/>
        </p:nvSpPr>
        <p:spPr>
          <a:xfrm>
            <a:off x="1250413" y="2701950"/>
            <a:ext cx="7734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86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1200">
                <a:solidFill>
                  <a:srgbClr val="CC4125"/>
                </a:solidFill>
                <a:latin typeface="Lato"/>
                <a:ea typeface="Lato"/>
                <a:cs typeface="Lato"/>
                <a:sym typeface="Lato"/>
              </a:rPr>
              <a:t>14 dias</a:t>
            </a:r>
            <a:endParaRPr b="1" i="1" sz="1200">
              <a:solidFill>
                <a:srgbClr val="CC41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698063" y="2636900"/>
            <a:ext cx="6501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1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b="1" i="1" lang="pt-PT" sz="1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 dias</a:t>
            </a:r>
            <a:endParaRPr b="1" i="1" sz="1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373550" y="3288850"/>
            <a:ext cx="2397000" cy="326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Tipo de Procedimento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5" name="Google Shape;125;p17"/>
          <p:cNvGrpSpPr/>
          <p:nvPr/>
        </p:nvGrpSpPr>
        <p:grpSpPr>
          <a:xfrm>
            <a:off x="2037556" y="3615550"/>
            <a:ext cx="6888692" cy="1115900"/>
            <a:chOff x="2037556" y="3615550"/>
            <a:chExt cx="6888692" cy="1115900"/>
          </a:xfrm>
        </p:grpSpPr>
        <p:sp>
          <p:nvSpPr>
            <p:cNvPr id="126" name="Google Shape;126;p17"/>
            <p:cNvSpPr txBox="1"/>
            <p:nvPr/>
          </p:nvSpPr>
          <p:spPr>
            <a:xfrm>
              <a:off x="2986544" y="4015050"/>
              <a:ext cx="1478400" cy="7164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Concurso Limitado por Prévia Qualificação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2037556" y="4015050"/>
              <a:ext cx="861300" cy="7164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Consulta Prévia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4552650" y="4015050"/>
              <a:ext cx="1075500" cy="7164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Diálogo </a:t>
              </a:r>
              <a:r>
                <a:rPr lang="pt-PT" sz="11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Concorrencial</a:t>
              </a:r>
              <a:endPara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5698579" y="4015050"/>
              <a:ext cx="1131900" cy="7164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Procedimento de Negociação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6919005" y="4015050"/>
              <a:ext cx="1057200" cy="7164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Parceria para a inovação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8064948" y="4015050"/>
              <a:ext cx="861300" cy="7164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Acordos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quadro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32" name="Google Shape;132;p17"/>
            <p:cNvCxnSpPr>
              <a:stCxn id="124" idx="2"/>
              <a:endCxn id="126" idx="0"/>
            </p:cNvCxnSpPr>
            <p:nvPr/>
          </p:nvCxnSpPr>
          <p:spPr>
            <a:xfrm rot="5400000">
              <a:off x="3949100" y="3392200"/>
              <a:ext cx="399600" cy="846300"/>
            </a:xfrm>
            <a:prstGeom prst="bentConnector3">
              <a:avLst>
                <a:gd fmla="val 49987" name="adj1"/>
              </a:avLst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7"/>
            <p:cNvCxnSpPr>
              <a:stCxn id="124" idx="2"/>
              <a:endCxn id="128" idx="0"/>
            </p:cNvCxnSpPr>
            <p:nvPr/>
          </p:nvCxnSpPr>
          <p:spPr>
            <a:xfrm flipH="1" rot="-5400000">
              <a:off x="4631450" y="3556150"/>
              <a:ext cx="399600" cy="518400"/>
            </a:xfrm>
            <a:prstGeom prst="bentConnector3">
              <a:avLst>
                <a:gd fmla="val 49987" name="adj1"/>
              </a:avLst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7"/>
            <p:cNvCxnSpPr>
              <a:stCxn id="124" idx="2"/>
              <a:endCxn id="129" idx="0"/>
            </p:cNvCxnSpPr>
            <p:nvPr/>
          </p:nvCxnSpPr>
          <p:spPr>
            <a:xfrm flipH="1" rot="-5400000">
              <a:off x="5218550" y="2969050"/>
              <a:ext cx="399600" cy="1692600"/>
            </a:xfrm>
            <a:prstGeom prst="bentConnector3">
              <a:avLst>
                <a:gd fmla="val 49987" name="adj1"/>
              </a:avLst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7"/>
            <p:cNvCxnSpPr>
              <a:stCxn id="124" idx="2"/>
              <a:endCxn id="130" idx="0"/>
            </p:cNvCxnSpPr>
            <p:nvPr/>
          </p:nvCxnSpPr>
          <p:spPr>
            <a:xfrm flipH="1" rot="-5400000">
              <a:off x="5810000" y="2377600"/>
              <a:ext cx="399600" cy="2875500"/>
            </a:xfrm>
            <a:prstGeom prst="bentConnector3">
              <a:avLst>
                <a:gd fmla="val 49987" name="adj1"/>
              </a:avLst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17"/>
            <p:cNvCxnSpPr>
              <a:stCxn id="124" idx="2"/>
              <a:endCxn id="131" idx="0"/>
            </p:cNvCxnSpPr>
            <p:nvPr/>
          </p:nvCxnSpPr>
          <p:spPr>
            <a:xfrm flipH="1" rot="-5400000">
              <a:off x="6333950" y="1853650"/>
              <a:ext cx="399600" cy="3923400"/>
            </a:xfrm>
            <a:prstGeom prst="bentConnector3">
              <a:avLst>
                <a:gd fmla="val 49987" name="adj1"/>
              </a:avLst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17"/>
            <p:cNvCxnSpPr>
              <a:stCxn id="124" idx="2"/>
              <a:endCxn id="127" idx="0"/>
            </p:cNvCxnSpPr>
            <p:nvPr/>
          </p:nvCxnSpPr>
          <p:spPr>
            <a:xfrm rot="5400000">
              <a:off x="3320300" y="2763400"/>
              <a:ext cx="399600" cy="2103900"/>
            </a:xfrm>
            <a:prstGeom prst="bentConnector3">
              <a:avLst>
                <a:gd fmla="val 49987" name="adj1"/>
              </a:avLst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8" name="Google Shape;138;p17"/>
          <p:cNvGrpSpPr/>
          <p:nvPr/>
        </p:nvGrpSpPr>
        <p:grpSpPr>
          <a:xfrm>
            <a:off x="217812" y="3615550"/>
            <a:ext cx="4354238" cy="1115900"/>
            <a:chOff x="217812" y="3615550"/>
            <a:chExt cx="4354238" cy="1115900"/>
          </a:xfrm>
        </p:grpSpPr>
        <p:sp>
          <p:nvSpPr>
            <p:cNvPr id="139" name="Google Shape;139;p17"/>
            <p:cNvSpPr txBox="1"/>
            <p:nvPr/>
          </p:nvSpPr>
          <p:spPr>
            <a:xfrm>
              <a:off x="217812" y="4015050"/>
              <a:ext cx="782100" cy="716400"/>
            </a:xfrm>
            <a:prstGeom prst="rect">
              <a:avLst/>
            </a:prstGeom>
            <a:solidFill>
              <a:srgbClr val="FCE5C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PT" sz="13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Ajuste Direto</a:t>
              </a:r>
              <a:endParaRPr b="1" i="1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40" name="Google Shape;140;p17"/>
            <p:cNvCxnSpPr>
              <a:stCxn id="124" idx="2"/>
              <a:endCxn id="139" idx="0"/>
            </p:cNvCxnSpPr>
            <p:nvPr/>
          </p:nvCxnSpPr>
          <p:spPr>
            <a:xfrm rot="5400000">
              <a:off x="2390600" y="1833700"/>
              <a:ext cx="399600" cy="3963300"/>
            </a:xfrm>
            <a:prstGeom prst="bentConnector3">
              <a:avLst>
                <a:gd fmla="val 49987" name="adj1"/>
              </a:avLst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1" name="Google Shape;141;p17"/>
          <p:cNvGrpSpPr/>
          <p:nvPr/>
        </p:nvGrpSpPr>
        <p:grpSpPr>
          <a:xfrm>
            <a:off x="1058075" y="3615450"/>
            <a:ext cx="3514050" cy="1116000"/>
            <a:chOff x="1058075" y="3615450"/>
            <a:chExt cx="3514050" cy="1116000"/>
          </a:xfrm>
        </p:grpSpPr>
        <p:sp>
          <p:nvSpPr>
            <p:cNvPr id="142" name="Google Shape;142;p17"/>
            <p:cNvSpPr txBox="1"/>
            <p:nvPr/>
          </p:nvSpPr>
          <p:spPr>
            <a:xfrm>
              <a:off x="1058075" y="4015050"/>
              <a:ext cx="921300" cy="716400"/>
            </a:xfrm>
            <a:prstGeom prst="rect">
              <a:avLst/>
            </a:prstGeom>
            <a:solidFill>
              <a:srgbClr val="FCE5C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PT" sz="13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Concurso Público</a:t>
              </a:r>
              <a:endParaRPr b="1" i="1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43" name="Google Shape;143;p17"/>
            <p:cNvCxnSpPr>
              <a:stCxn id="142" idx="0"/>
              <a:endCxn id="124" idx="2"/>
            </p:cNvCxnSpPr>
            <p:nvPr/>
          </p:nvCxnSpPr>
          <p:spPr>
            <a:xfrm rot="-5400000">
              <a:off x="2845625" y="2288550"/>
              <a:ext cx="399600" cy="3053400"/>
            </a:xfrm>
            <a:prstGeom prst="bentConnector3">
              <a:avLst>
                <a:gd fmla="val 49987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198000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Lato"/>
                <a:ea typeface="Lato"/>
                <a:cs typeface="Lato"/>
                <a:sym typeface="Lato"/>
              </a:rPr>
              <a:t>Código dos Contratos Públicos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239725" y="889100"/>
            <a:ext cx="8664600" cy="2139550"/>
            <a:chOff x="239725" y="889100"/>
            <a:chExt cx="8664600" cy="2139550"/>
          </a:xfrm>
        </p:grpSpPr>
        <p:sp>
          <p:nvSpPr>
            <p:cNvPr id="150" name="Google Shape;150;p18"/>
            <p:cNvSpPr txBox="1"/>
            <p:nvPr/>
          </p:nvSpPr>
          <p:spPr>
            <a:xfrm>
              <a:off x="3373525" y="889100"/>
              <a:ext cx="2397000" cy="326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Tipo de Contrato</a:t>
              </a:r>
              <a:endPara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429450" y="1668625"/>
              <a:ext cx="1046100" cy="446400"/>
            </a:xfrm>
            <a:prstGeom prst="rect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8000" lIns="91425" spcFirstLastPara="1" rIns="91425" wrap="square" tIns="90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Empreitada de Obras Públicas</a:t>
              </a:r>
              <a:endPara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1590125" y="1668650"/>
              <a:ext cx="1262700" cy="446400"/>
            </a:xfrm>
            <a:prstGeom prst="rect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8000" lIns="91425" spcFirstLastPara="1" rIns="91425" wrap="square" tIns="90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Concessão de Obras Públicas</a:t>
              </a:r>
              <a:endPara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3136750" y="1668650"/>
              <a:ext cx="1210200" cy="446400"/>
            </a:xfrm>
            <a:prstGeom prst="rect">
              <a:avLst/>
            </a:prstGeom>
            <a:noFill/>
            <a:ln cap="flat" cmpd="sng" w="19050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8000" lIns="91425" spcFirstLastPara="1" rIns="91425" wrap="square" tIns="108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Concessão de Serviços Públicos</a:t>
              </a:r>
              <a:endPara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4573438" y="1668575"/>
              <a:ext cx="1469400" cy="446400"/>
            </a:xfrm>
            <a:prstGeom prst="rect">
              <a:avLst/>
            </a:prstGeom>
            <a:noFill/>
            <a:ln cap="flat" cmpd="sng" w="19050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8000" lIns="91425" spcFirstLastPara="1" rIns="91425" wrap="square" tIns="108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Locação ou Aquisição de Bens Móveis</a:t>
              </a:r>
              <a:endPara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6269325" y="1668625"/>
              <a:ext cx="997800" cy="446400"/>
            </a:xfrm>
            <a:prstGeom prst="rect">
              <a:avLst/>
            </a:prstGeom>
            <a:noFill/>
            <a:ln cap="flat" cmpd="sng" w="19050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8000" lIns="91425" spcFirstLastPara="1" rIns="91425" wrap="square" tIns="108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Aquisição de Serviços</a:t>
              </a:r>
              <a:endPara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7572875" y="1668650"/>
              <a:ext cx="830100" cy="446400"/>
            </a:xfrm>
            <a:prstGeom prst="rect">
              <a:avLst/>
            </a:prstGeom>
            <a:noFill/>
            <a:ln cap="flat" cmpd="sng" w="19050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8000" lIns="91425" spcFirstLastPara="1" rIns="91425" wrap="square" tIns="108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Sociedade</a:t>
              </a:r>
              <a:endPara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7" name="Google Shape;157;p18"/>
            <p:cNvSpPr txBox="1"/>
            <p:nvPr/>
          </p:nvSpPr>
          <p:spPr>
            <a:xfrm>
              <a:off x="239725" y="2375200"/>
              <a:ext cx="2794800" cy="3267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PT" sz="1200" u="sng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Obras / Empreitadas</a:t>
              </a:r>
              <a:endParaRPr b="1" i="1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3141925" y="2375200"/>
              <a:ext cx="5762400" cy="3267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PT" sz="1200" u="sng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Bens e Serviços</a:t>
              </a:r>
              <a:endParaRPr b="1" i="1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9" name="Google Shape;159;p18"/>
            <p:cNvCxnSpPr>
              <a:stCxn id="150" idx="2"/>
              <a:endCxn id="151" idx="0"/>
            </p:cNvCxnSpPr>
            <p:nvPr/>
          </p:nvCxnSpPr>
          <p:spPr>
            <a:xfrm rot="5400000">
              <a:off x="2535925" y="-367600"/>
              <a:ext cx="452700" cy="36195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18"/>
            <p:cNvCxnSpPr>
              <a:stCxn id="150" idx="2"/>
              <a:endCxn id="152" idx="0"/>
            </p:cNvCxnSpPr>
            <p:nvPr/>
          </p:nvCxnSpPr>
          <p:spPr>
            <a:xfrm rot="5400000">
              <a:off x="3170275" y="267050"/>
              <a:ext cx="453000" cy="2350500"/>
            </a:xfrm>
            <a:prstGeom prst="bentConnector3">
              <a:avLst>
                <a:gd fmla="val 49983" name="adj1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8"/>
            <p:cNvCxnSpPr>
              <a:stCxn id="150" idx="2"/>
              <a:endCxn id="153" idx="0"/>
            </p:cNvCxnSpPr>
            <p:nvPr/>
          </p:nvCxnSpPr>
          <p:spPr>
            <a:xfrm rot="5400000">
              <a:off x="3930475" y="1027250"/>
              <a:ext cx="453000" cy="830100"/>
            </a:xfrm>
            <a:prstGeom prst="bentConnector3">
              <a:avLst>
                <a:gd fmla="val 49983" name="adj1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8"/>
            <p:cNvCxnSpPr>
              <a:stCxn id="150" idx="2"/>
              <a:endCxn id="154" idx="0"/>
            </p:cNvCxnSpPr>
            <p:nvPr/>
          </p:nvCxnSpPr>
          <p:spPr>
            <a:xfrm flipH="1" rot="-5400000">
              <a:off x="4713775" y="1074050"/>
              <a:ext cx="452700" cy="736200"/>
            </a:xfrm>
            <a:prstGeom prst="bentConnector3">
              <a:avLst>
                <a:gd fmla="val 50008" name="adj1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8"/>
            <p:cNvCxnSpPr>
              <a:stCxn id="150" idx="2"/>
              <a:endCxn id="155" idx="0"/>
            </p:cNvCxnSpPr>
            <p:nvPr/>
          </p:nvCxnSpPr>
          <p:spPr>
            <a:xfrm flipH="1" rot="-5400000">
              <a:off x="5443825" y="344000"/>
              <a:ext cx="452700" cy="21963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8"/>
            <p:cNvCxnSpPr>
              <a:stCxn id="150" idx="2"/>
              <a:endCxn id="156" idx="0"/>
            </p:cNvCxnSpPr>
            <p:nvPr/>
          </p:nvCxnSpPr>
          <p:spPr>
            <a:xfrm flipH="1" rot="-5400000">
              <a:off x="6053425" y="-265600"/>
              <a:ext cx="453000" cy="3415800"/>
            </a:xfrm>
            <a:prstGeom prst="bentConnector3">
              <a:avLst>
                <a:gd fmla="val 49983" name="adj1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8"/>
            <p:cNvCxnSpPr>
              <a:stCxn id="151" idx="2"/>
              <a:endCxn id="157" idx="0"/>
            </p:cNvCxnSpPr>
            <p:nvPr/>
          </p:nvCxnSpPr>
          <p:spPr>
            <a:xfrm flipH="1" rot="-5400000">
              <a:off x="1164750" y="1902775"/>
              <a:ext cx="260100" cy="6846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8"/>
            <p:cNvCxnSpPr>
              <a:stCxn id="152" idx="2"/>
              <a:endCxn id="157" idx="0"/>
            </p:cNvCxnSpPr>
            <p:nvPr/>
          </p:nvCxnSpPr>
          <p:spPr>
            <a:xfrm rot="5400000">
              <a:off x="1799225" y="1952900"/>
              <a:ext cx="260100" cy="584400"/>
            </a:xfrm>
            <a:prstGeom prst="bentConnector3">
              <a:avLst>
                <a:gd fmla="val 50010" name="adj1"/>
              </a:avLst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8"/>
            <p:cNvCxnSpPr>
              <a:stCxn id="153" idx="2"/>
              <a:endCxn id="158" idx="0"/>
            </p:cNvCxnSpPr>
            <p:nvPr/>
          </p:nvCxnSpPr>
          <p:spPr>
            <a:xfrm flipH="1" rot="-5400000">
              <a:off x="4752400" y="1104500"/>
              <a:ext cx="260100" cy="2281200"/>
            </a:xfrm>
            <a:prstGeom prst="bentConnector3">
              <a:avLst>
                <a:gd fmla="val 50010" name="adj1"/>
              </a:avLst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8"/>
            <p:cNvCxnSpPr>
              <a:stCxn id="154" idx="2"/>
              <a:endCxn id="158" idx="0"/>
            </p:cNvCxnSpPr>
            <p:nvPr/>
          </p:nvCxnSpPr>
          <p:spPr>
            <a:xfrm flipH="1" rot="-5400000">
              <a:off x="5535538" y="1887575"/>
              <a:ext cx="260100" cy="714900"/>
            </a:xfrm>
            <a:prstGeom prst="bentConnector3">
              <a:avLst>
                <a:gd fmla="val 50024" name="adj1"/>
              </a:avLst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8"/>
            <p:cNvCxnSpPr>
              <a:stCxn id="155" idx="2"/>
              <a:endCxn id="158" idx="0"/>
            </p:cNvCxnSpPr>
            <p:nvPr/>
          </p:nvCxnSpPr>
          <p:spPr>
            <a:xfrm rot="5400000">
              <a:off x="6265575" y="1872475"/>
              <a:ext cx="260100" cy="7452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8"/>
            <p:cNvCxnSpPr>
              <a:stCxn id="156" idx="2"/>
              <a:endCxn id="158" idx="0"/>
            </p:cNvCxnSpPr>
            <p:nvPr/>
          </p:nvCxnSpPr>
          <p:spPr>
            <a:xfrm rot="5400000">
              <a:off x="6875525" y="1262750"/>
              <a:ext cx="260100" cy="1964700"/>
            </a:xfrm>
            <a:prstGeom prst="bentConnector3">
              <a:avLst>
                <a:gd fmla="val 50010" name="adj1"/>
              </a:avLst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18"/>
            <p:cNvSpPr txBox="1"/>
            <p:nvPr/>
          </p:nvSpPr>
          <p:spPr>
            <a:xfrm>
              <a:off x="1250413" y="2701950"/>
              <a:ext cx="773400" cy="3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864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PT" sz="1200">
                  <a:solidFill>
                    <a:srgbClr val="CC4125"/>
                  </a:solidFill>
                  <a:latin typeface="Lato"/>
                  <a:ea typeface="Lato"/>
                  <a:cs typeface="Lato"/>
                  <a:sym typeface="Lato"/>
                </a:rPr>
                <a:t>14 dias</a:t>
              </a:r>
              <a:endParaRPr b="1" i="1" sz="1200">
                <a:solidFill>
                  <a:srgbClr val="CC4125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2" name="Google Shape;172;p18"/>
            <p:cNvSpPr txBox="1"/>
            <p:nvPr/>
          </p:nvSpPr>
          <p:spPr>
            <a:xfrm>
              <a:off x="5698063" y="2636900"/>
              <a:ext cx="650100" cy="3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PT" sz="1200">
                  <a:solidFill>
                    <a:srgbClr val="3D85C6"/>
                  </a:solidFill>
                  <a:latin typeface="Lato"/>
                  <a:ea typeface="Lato"/>
                  <a:cs typeface="Lato"/>
                  <a:sym typeface="Lato"/>
                </a:rPr>
                <a:t>6 dias</a:t>
              </a:r>
              <a:endParaRPr b="1" i="1" sz="1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73" name="Google Shape;173;p18"/>
          <p:cNvGrpSpPr/>
          <p:nvPr/>
        </p:nvGrpSpPr>
        <p:grpSpPr>
          <a:xfrm>
            <a:off x="211287" y="3281150"/>
            <a:ext cx="5552738" cy="1442600"/>
            <a:chOff x="217812" y="3288850"/>
            <a:chExt cx="5552738" cy="1442600"/>
          </a:xfrm>
        </p:grpSpPr>
        <p:sp>
          <p:nvSpPr>
            <p:cNvPr id="174" name="Google Shape;174;p18"/>
            <p:cNvSpPr txBox="1"/>
            <p:nvPr/>
          </p:nvSpPr>
          <p:spPr>
            <a:xfrm>
              <a:off x="3373550" y="3288850"/>
              <a:ext cx="2397000" cy="326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Tipo de Procedimento</a:t>
              </a:r>
              <a:endPara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75" name="Google Shape;175;p18"/>
            <p:cNvGrpSpPr/>
            <p:nvPr/>
          </p:nvGrpSpPr>
          <p:grpSpPr>
            <a:xfrm>
              <a:off x="217812" y="3615550"/>
              <a:ext cx="4354238" cy="1115900"/>
              <a:chOff x="217812" y="3615550"/>
              <a:chExt cx="4354238" cy="1115900"/>
            </a:xfrm>
          </p:grpSpPr>
          <p:sp>
            <p:nvSpPr>
              <p:cNvPr id="176" name="Google Shape;176;p18"/>
              <p:cNvSpPr txBox="1"/>
              <p:nvPr/>
            </p:nvSpPr>
            <p:spPr>
              <a:xfrm>
                <a:off x="217812" y="4015050"/>
                <a:ext cx="782100" cy="716400"/>
              </a:xfrm>
              <a:prstGeom prst="rect">
                <a:avLst/>
              </a:prstGeom>
              <a:solidFill>
                <a:srgbClr val="FCE5CD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pt-PT" sz="13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Ajuste Direto</a:t>
                </a:r>
                <a:endParaRPr b="1" i="1" sz="13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7" name="Google Shape;177;p18"/>
              <p:cNvCxnSpPr>
                <a:stCxn id="174" idx="2"/>
                <a:endCxn id="176" idx="0"/>
              </p:cNvCxnSpPr>
              <p:nvPr/>
            </p:nvCxnSpPr>
            <p:spPr>
              <a:xfrm rot="5400000">
                <a:off x="2390600" y="1833700"/>
                <a:ext cx="399600" cy="3963300"/>
              </a:xfrm>
              <a:prstGeom prst="bentConnector3">
                <a:avLst>
                  <a:gd fmla="val 49987" name="adj1"/>
                </a:avLst>
              </a:prstGeom>
              <a:noFill/>
              <a:ln cap="flat" cmpd="sng" w="9525">
                <a:solidFill>
                  <a:srgbClr val="CCCC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8" name="Google Shape;178;p18"/>
          <p:cNvGrpSpPr/>
          <p:nvPr/>
        </p:nvGrpSpPr>
        <p:grpSpPr>
          <a:xfrm>
            <a:off x="4567050" y="4225175"/>
            <a:ext cx="3024948" cy="435775"/>
            <a:chOff x="4567050" y="4225175"/>
            <a:chExt cx="3024948" cy="435775"/>
          </a:xfrm>
        </p:grpSpPr>
        <p:sp>
          <p:nvSpPr>
            <p:cNvPr id="179" name="Google Shape;179;p18"/>
            <p:cNvSpPr txBox="1"/>
            <p:nvPr/>
          </p:nvSpPr>
          <p:spPr>
            <a:xfrm>
              <a:off x="5433750" y="4251250"/>
              <a:ext cx="1175700" cy="3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0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Bens e Serviços</a:t>
              </a:r>
              <a:endParaRPr b="1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0" name="Google Shape;180;p18"/>
            <p:cNvSpPr txBox="1"/>
            <p:nvPr/>
          </p:nvSpPr>
          <p:spPr>
            <a:xfrm>
              <a:off x="6704898" y="4225175"/>
              <a:ext cx="887100" cy="2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PT" sz="1000">
                  <a:solidFill>
                    <a:srgbClr val="CC0000"/>
                  </a:solidFill>
                  <a:latin typeface="Lato"/>
                  <a:ea typeface="Lato"/>
                  <a:cs typeface="Lato"/>
                  <a:sym typeface="Lato"/>
                </a:rPr>
                <a:t>20.000,00€</a:t>
              </a:r>
              <a:endParaRPr b="1" i="1" sz="1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81" name="Google Shape;181;p18"/>
            <p:cNvCxnSpPr>
              <a:stCxn id="182" idx="3"/>
            </p:cNvCxnSpPr>
            <p:nvPr/>
          </p:nvCxnSpPr>
          <p:spPr>
            <a:xfrm flipH="1" rot="10800000">
              <a:off x="4567050" y="4455750"/>
              <a:ext cx="723900" cy="20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3" name="Google Shape;183;p18"/>
          <p:cNvGrpSpPr/>
          <p:nvPr/>
        </p:nvGrpSpPr>
        <p:grpSpPr>
          <a:xfrm>
            <a:off x="4567050" y="4638950"/>
            <a:ext cx="3024950" cy="320400"/>
            <a:chOff x="4567050" y="4638950"/>
            <a:chExt cx="3024950" cy="320400"/>
          </a:xfrm>
        </p:grpSpPr>
        <p:sp>
          <p:nvSpPr>
            <p:cNvPr id="184" name="Google Shape;184;p18"/>
            <p:cNvSpPr txBox="1"/>
            <p:nvPr/>
          </p:nvSpPr>
          <p:spPr>
            <a:xfrm>
              <a:off x="5331900" y="4638950"/>
              <a:ext cx="1536000" cy="3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0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Obras / Empreitadas</a:t>
              </a:r>
              <a:endParaRPr b="1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5" name="Google Shape;185;p18"/>
            <p:cNvSpPr txBox="1"/>
            <p:nvPr/>
          </p:nvSpPr>
          <p:spPr>
            <a:xfrm>
              <a:off x="6704900" y="4638950"/>
              <a:ext cx="887100" cy="2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PT" sz="1000">
                  <a:solidFill>
                    <a:srgbClr val="CC0000"/>
                  </a:solidFill>
                  <a:latin typeface="Lato"/>
                  <a:ea typeface="Lato"/>
                  <a:cs typeface="Lato"/>
                  <a:sym typeface="Lato"/>
                </a:rPr>
                <a:t>30.000,00€</a:t>
              </a:r>
              <a:endParaRPr b="1" i="1" sz="1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86" name="Google Shape;186;p18"/>
            <p:cNvCxnSpPr>
              <a:stCxn id="182" idx="3"/>
              <a:endCxn id="184" idx="1"/>
            </p:cNvCxnSpPr>
            <p:nvPr/>
          </p:nvCxnSpPr>
          <p:spPr>
            <a:xfrm>
              <a:off x="4567050" y="4660950"/>
              <a:ext cx="765000" cy="13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7" name="Google Shape;187;p18"/>
          <p:cNvGrpSpPr/>
          <p:nvPr/>
        </p:nvGrpSpPr>
        <p:grpSpPr>
          <a:xfrm>
            <a:off x="1000350" y="3917500"/>
            <a:ext cx="3595375" cy="940250"/>
            <a:chOff x="1000350" y="3917500"/>
            <a:chExt cx="3595375" cy="940250"/>
          </a:xfrm>
        </p:grpSpPr>
        <p:sp>
          <p:nvSpPr>
            <p:cNvPr id="188" name="Google Shape;188;p18"/>
            <p:cNvSpPr txBox="1"/>
            <p:nvPr/>
          </p:nvSpPr>
          <p:spPr>
            <a:xfrm>
              <a:off x="1459350" y="4283650"/>
              <a:ext cx="1300800" cy="2556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0000" lIns="91425" spcFirstLastPara="1" rIns="91425" wrap="square" tIns="54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0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Critério</a:t>
              </a:r>
              <a:endParaRPr b="1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9" name="Google Shape;189;p18"/>
            <p:cNvSpPr txBox="1"/>
            <p:nvPr/>
          </p:nvSpPr>
          <p:spPr>
            <a:xfrm>
              <a:off x="3030925" y="3917500"/>
              <a:ext cx="1564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PT" sz="1000">
                  <a:solidFill>
                    <a:schemeClr val="accent2"/>
                  </a:solidFill>
                </a:rPr>
                <a:t>Material</a:t>
              </a:r>
              <a:br>
                <a:rPr b="1" i="1" lang="pt-PT" sz="1000">
                  <a:solidFill>
                    <a:schemeClr val="accent2"/>
                  </a:solidFill>
                </a:rPr>
              </a:br>
              <a:r>
                <a:rPr lang="pt-PT" sz="1000">
                  <a:solidFill>
                    <a:schemeClr val="accent2"/>
                  </a:solidFill>
                </a:rPr>
                <a:t>Artigo 24º a 27º do CCP</a:t>
              </a:r>
              <a:endParaRPr sz="1000">
                <a:solidFill>
                  <a:schemeClr val="accent2"/>
                </a:solidFill>
              </a:endParaRPr>
            </a:p>
          </p:txBody>
        </p:sp>
        <p:cxnSp>
          <p:nvCxnSpPr>
            <p:cNvPr id="190" name="Google Shape;190;p18"/>
            <p:cNvCxnSpPr>
              <a:stCxn id="188" idx="3"/>
              <a:endCxn id="189" idx="1"/>
            </p:cNvCxnSpPr>
            <p:nvPr/>
          </p:nvCxnSpPr>
          <p:spPr>
            <a:xfrm flipH="1" rot="10800000">
              <a:off x="2760150" y="4086850"/>
              <a:ext cx="270900" cy="324600"/>
            </a:xfrm>
            <a:prstGeom prst="bentConnector3">
              <a:avLst>
                <a:gd fmla="val 4997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" name="Google Shape;182;p18"/>
            <p:cNvSpPr txBox="1"/>
            <p:nvPr/>
          </p:nvSpPr>
          <p:spPr>
            <a:xfrm>
              <a:off x="3031050" y="4464150"/>
              <a:ext cx="15360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PT" sz="10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Valor</a:t>
              </a:r>
              <a:br>
                <a:rPr b="1" i="1" lang="pt-PT" sz="10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pt-PT" sz="1000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Artigo 17º a 22º do CCP</a:t>
              </a:r>
              <a:endPara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91" name="Google Shape;191;p18"/>
            <p:cNvCxnSpPr>
              <a:stCxn id="188" idx="3"/>
            </p:cNvCxnSpPr>
            <p:nvPr/>
          </p:nvCxnSpPr>
          <p:spPr>
            <a:xfrm>
              <a:off x="2760150" y="4411450"/>
              <a:ext cx="265500" cy="257700"/>
            </a:xfrm>
            <a:prstGeom prst="bentConnector3">
              <a:avLst>
                <a:gd fmla="val 5130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18"/>
            <p:cNvCxnSpPr>
              <a:endCxn id="188" idx="1"/>
            </p:cNvCxnSpPr>
            <p:nvPr/>
          </p:nvCxnSpPr>
          <p:spPr>
            <a:xfrm>
              <a:off x="1000350" y="4410250"/>
              <a:ext cx="4590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198000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Lato"/>
                <a:ea typeface="Lato"/>
                <a:cs typeface="Lato"/>
                <a:sym typeface="Lato"/>
              </a:rPr>
              <a:t>Base de Dados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19"/>
          <p:cNvPicPr preferRelativeResize="0"/>
          <p:nvPr/>
        </p:nvPicPr>
        <p:blipFill rotWithShape="1">
          <a:blip r:embed="rId3">
            <a:alphaModFix/>
          </a:blip>
          <a:srcRect b="16341" l="24692" r="24884" t="16240"/>
          <a:stretch/>
        </p:blipFill>
        <p:spPr>
          <a:xfrm>
            <a:off x="1035125" y="1616175"/>
            <a:ext cx="668899" cy="85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025" y="1679215"/>
            <a:ext cx="945301" cy="85146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9"/>
          <p:cNvSpPr txBox="1"/>
          <p:nvPr/>
        </p:nvSpPr>
        <p:spPr>
          <a:xfrm>
            <a:off x="3003875" y="2376875"/>
            <a:ext cx="100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2"/>
                </a:solidFill>
              </a:rPr>
              <a:t>Portal BASE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7200" y="1679225"/>
            <a:ext cx="837139" cy="8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 txBox="1"/>
          <p:nvPr/>
        </p:nvSpPr>
        <p:spPr>
          <a:xfrm>
            <a:off x="5242300" y="2383625"/>
            <a:ext cx="1227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2"/>
                </a:solidFill>
              </a:rPr>
              <a:t>Base de Dados </a:t>
            </a:r>
            <a:r>
              <a:rPr lang="pt-PT" sz="1000">
                <a:solidFill>
                  <a:schemeClr val="dk2"/>
                </a:solidFill>
              </a:rPr>
              <a:t>PostgreSQL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203" name="Google Shape;203;p19" title="Ficheiro:Repeat font awesome.svg – Wikipédia, a enciclopédia livre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1225" y="1687425"/>
            <a:ext cx="837151" cy="8371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9"/>
          <p:cNvSpPr txBox="1"/>
          <p:nvPr/>
        </p:nvSpPr>
        <p:spPr>
          <a:xfrm>
            <a:off x="755625" y="2383613"/>
            <a:ext cx="1227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2"/>
                </a:solidFill>
              </a:rPr>
              <a:t>Novo contrato celebrado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205" name="Google Shape;205;p19"/>
          <p:cNvCxnSpPr>
            <a:endCxn id="199" idx="1"/>
          </p:cNvCxnSpPr>
          <p:nvPr/>
        </p:nvCxnSpPr>
        <p:spPr>
          <a:xfrm flipH="1" rot="10800000">
            <a:off x="1810025" y="2104945"/>
            <a:ext cx="13050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19"/>
          <p:cNvCxnSpPr/>
          <p:nvPr/>
        </p:nvCxnSpPr>
        <p:spPr>
          <a:xfrm flipH="1" rot="10800000">
            <a:off x="4060325" y="2103895"/>
            <a:ext cx="13050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9"/>
          <p:cNvCxnSpPr/>
          <p:nvPr/>
        </p:nvCxnSpPr>
        <p:spPr>
          <a:xfrm flipH="1" rot="10800000">
            <a:off x="6145600" y="2103895"/>
            <a:ext cx="13050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19"/>
          <p:cNvSpPr txBox="1"/>
          <p:nvPr/>
        </p:nvSpPr>
        <p:spPr>
          <a:xfrm>
            <a:off x="1379975" y="3590000"/>
            <a:ext cx="12279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5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de início</a:t>
            </a:r>
            <a:br>
              <a:rPr b="1"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01/01/2018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3793038" y="3590000"/>
            <a:ext cx="13929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5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de término</a:t>
            </a:r>
            <a:br>
              <a:rPr b="1"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01/05/2024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6371125" y="3590000"/>
            <a:ext cx="17661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5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Número de Contratos</a:t>
            </a:r>
            <a:br>
              <a:rPr b="1"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P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1023445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3004863" y="3703850"/>
            <a:ext cx="391200" cy="2886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5582925" y="3703850"/>
            <a:ext cx="391200" cy="2886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198000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Lato"/>
                <a:ea typeface="Lato"/>
                <a:cs typeface="Lato"/>
                <a:sym typeface="Lato"/>
              </a:rPr>
              <a:t>Base de Dados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489075" y="1446488"/>
            <a:ext cx="2192700" cy="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07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0"/>
              <a:buChar char="●"/>
            </a:pPr>
            <a:r>
              <a:rPr b="1" lang="pt-PT" sz="1220">
                <a:latin typeface="Lato"/>
                <a:ea typeface="Lato"/>
                <a:cs typeface="Lato"/>
                <a:sym typeface="Lato"/>
              </a:rPr>
              <a:t>Preço Contratual</a:t>
            </a:r>
            <a:endParaRPr sz="122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>
            <a:off x="489075" y="1900375"/>
            <a:ext cx="219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PT" sz="1200">
                <a:latin typeface="Lato"/>
                <a:ea typeface="Lato"/>
                <a:cs typeface="Lato"/>
                <a:sym typeface="Lato"/>
              </a:rPr>
              <a:t>Preço Total Efetivo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0"/>
          <p:cNvSpPr txBox="1"/>
          <p:nvPr>
            <p:ph idx="1" type="body"/>
          </p:nvPr>
        </p:nvSpPr>
        <p:spPr>
          <a:xfrm>
            <a:off x="4330150" y="1245775"/>
            <a:ext cx="3729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lang="pt-PT" sz="1200">
                <a:latin typeface="Lato"/>
                <a:ea typeface="Lato"/>
                <a:cs typeface="Lato"/>
                <a:sym typeface="Lato"/>
              </a:rPr>
              <a:t>CPV ( Common Procurement Vocabulary 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0"/>
          <p:cNvSpPr txBox="1"/>
          <p:nvPr>
            <p:ph idx="1" type="body"/>
          </p:nvPr>
        </p:nvSpPr>
        <p:spPr>
          <a:xfrm>
            <a:off x="4013850" y="2362600"/>
            <a:ext cx="5007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PT" sz="11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Divisão  </a:t>
            </a:r>
            <a:r>
              <a:rPr b="1" lang="pt-PT" sz="1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              </a:t>
            </a:r>
            <a:r>
              <a:rPr b="1" lang="pt-PT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34 - Equipamento de transporte e produtos auxiliares ao transporte. 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0"/>
          <p:cNvSpPr txBox="1"/>
          <p:nvPr>
            <p:ph idx="1" type="body"/>
          </p:nvPr>
        </p:nvSpPr>
        <p:spPr>
          <a:xfrm>
            <a:off x="4013850" y="2649250"/>
            <a:ext cx="5007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PT" sz="11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Grupo</a:t>
            </a:r>
            <a:r>
              <a:rPr b="1" lang="pt-PT" sz="11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pt-PT" sz="1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                </a:t>
            </a:r>
            <a:r>
              <a:rPr b="1" lang="pt-PT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341 - Veículos motorizados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0"/>
          <p:cNvSpPr txBox="1"/>
          <p:nvPr>
            <p:ph idx="1" type="body"/>
          </p:nvPr>
        </p:nvSpPr>
        <p:spPr>
          <a:xfrm>
            <a:off x="4013850" y="2949925"/>
            <a:ext cx="5007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PT" sz="11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Classe</a:t>
            </a:r>
            <a:r>
              <a:rPr b="1" lang="pt-PT" sz="11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b="1" lang="pt-PT" sz="1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               </a:t>
            </a:r>
            <a:r>
              <a:rPr b="1" lang="pt-PT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3414 - Veículos motorizados pesados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0"/>
          <p:cNvSpPr txBox="1"/>
          <p:nvPr>
            <p:ph idx="1" type="body"/>
          </p:nvPr>
        </p:nvSpPr>
        <p:spPr>
          <a:xfrm>
            <a:off x="4013850" y="3228675"/>
            <a:ext cx="5007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PT" sz="11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Categoria</a:t>
            </a:r>
            <a:r>
              <a:rPr b="1" lang="pt-PT" sz="11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b="1" lang="pt-PT" sz="1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        </a:t>
            </a:r>
            <a:r>
              <a:rPr b="1" lang="pt-PT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34144 - Veículos motorizados para fins especiais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0"/>
          <p:cNvSpPr txBox="1"/>
          <p:nvPr>
            <p:ph idx="1" type="body"/>
          </p:nvPr>
        </p:nvSpPr>
        <p:spPr>
          <a:xfrm>
            <a:off x="4013850" y="3546388"/>
            <a:ext cx="5007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PT" sz="11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Subc</a:t>
            </a:r>
            <a:r>
              <a:rPr b="1" lang="pt-PT" sz="11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ategoria   </a:t>
            </a:r>
            <a:r>
              <a:rPr b="1" lang="pt-PT" sz="1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PT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34144210 - Veículos de combate a incêndios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26" name="Google Shape;226;p20"/>
          <p:cNvGraphicFramePr/>
          <p:nvPr/>
        </p:nvGraphicFramePr>
        <p:xfrm>
          <a:off x="4536550" y="178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{940A1BFD-B2ED-4358-A51D-BAFA0C6F5C88}</a:tableStyleId>
              </a:tblPr>
              <a:tblGrid>
                <a:gridCol w="423400"/>
              </a:tblGrid>
              <a:tr h="334200"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3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7" name="Google Shape;227;p20"/>
          <p:cNvGraphicFramePr/>
          <p:nvPr/>
        </p:nvGraphicFramePr>
        <p:xfrm>
          <a:off x="5042100" y="178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{940A1BFD-B2ED-4358-A51D-BAFA0C6F5C88}</a:tableStyleId>
              </a:tblPr>
              <a:tblGrid>
                <a:gridCol w="423400"/>
              </a:tblGrid>
              <a:tr h="334200"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4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8" name="Google Shape;228;p20"/>
          <p:cNvGraphicFramePr/>
          <p:nvPr/>
        </p:nvGraphicFramePr>
        <p:xfrm>
          <a:off x="7569850" y="178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{940A1BFD-B2ED-4358-A51D-BAFA0C6F5C88}</a:tableStyleId>
              </a:tblPr>
              <a:tblGrid>
                <a:gridCol w="423400"/>
              </a:tblGrid>
              <a:tr h="334200"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9" name="Google Shape;229;p20"/>
          <p:cNvGraphicFramePr/>
          <p:nvPr/>
        </p:nvGraphicFramePr>
        <p:xfrm>
          <a:off x="5547650" y="178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{940A1BFD-B2ED-4358-A51D-BAFA0C6F5C88}</a:tableStyleId>
              </a:tblPr>
              <a:tblGrid>
                <a:gridCol w="423400"/>
              </a:tblGrid>
              <a:tr h="334200"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0" name="Google Shape;230;p20"/>
          <p:cNvGraphicFramePr/>
          <p:nvPr/>
        </p:nvGraphicFramePr>
        <p:xfrm>
          <a:off x="6053200" y="178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{940A1BFD-B2ED-4358-A51D-BAFA0C6F5C88}</a:tableStyleId>
              </a:tblPr>
              <a:tblGrid>
                <a:gridCol w="423400"/>
              </a:tblGrid>
              <a:tr h="334200"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4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1" name="Google Shape;231;p20"/>
          <p:cNvGraphicFramePr/>
          <p:nvPr/>
        </p:nvGraphicFramePr>
        <p:xfrm>
          <a:off x="6558750" y="178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{940A1BFD-B2ED-4358-A51D-BAFA0C6F5C88}</a:tableStyleId>
              </a:tblPr>
              <a:tblGrid>
                <a:gridCol w="423400"/>
              </a:tblGrid>
              <a:tr h="334200"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4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Google Shape;232;p20"/>
          <p:cNvGraphicFramePr/>
          <p:nvPr/>
        </p:nvGraphicFramePr>
        <p:xfrm>
          <a:off x="7064300" y="178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{940A1BFD-B2ED-4358-A51D-BAFA0C6F5C88}</a:tableStyleId>
              </a:tblPr>
              <a:tblGrid>
                <a:gridCol w="423400"/>
              </a:tblGrid>
              <a:tr h="334200"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3" name="Google Shape;233;p20"/>
          <p:cNvGraphicFramePr/>
          <p:nvPr/>
        </p:nvGraphicFramePr>
        <p:xfrm>
          <a:off x="8075400" y="178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{940A1BFD-B2ED-4358-A51D-BAFA0C6F5C88}</a:tableStyleId>
              </a:tblPr>
              <a:tblGrid>
                <a:gridCol w="423400"/>
              </a:tblGrid>
              <a:tr h="334200"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20"/>
          <p:cNvSpPr txBox="1"/>
          <p:nvPr>
            <p:ph idx="1" type="body"/>
          </p:nvPr>
        </p:nvSpPr>
        <p:spPr>
          <a:xfrm>
            <a:off x="489075" y="2413650"/>
            <a:ext cx="3232200" cy="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0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0"/>
              <a:buChar char="●"/>
            </a:pPr>
            <a:r>
              <a:rPr b="1" lang="pt-PT" sz="1220">
                <a:latin typeface="Lato"/>
                <a:ea typeface="Lato"/>
                <a:cs typeface="Lato"/>
                <a:sym typeface="Lato"/>
              </a:rPr>
              <a:t>Prazo de apresentação de propostas</a:t>
            </a:r>
            <a:endParaRPr sz="122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0"/>
          <p:cNvSpPr txBox="1"/>
          <p:nvPr>
            <p:ph idx="1" type="body"/>
          </p:nvPr>
        </p:nvSpPr>
        <p:spPr>
          <a:xfrm>
            <a:off x="489075" y="2867525"/>
            <a:ext cx="219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PT" sz="1200">
                <a:latin typeface="Lato"/>
                <a:ea typeface="Lato"/>
                <a:cs typeface="Lato"/>
                <a:sym typeface="Lato"/>
              </a:rPr>
              <a:t>Tipo de Procedimento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0"/>
          <p:cNvSpPr txBox="1"/>
          <p:nvPr>
            <p:ph idx="1" type="body"/>
          </p:nvPr>
        </p:nvSpPr>
        <p:spPr>
          <a:xfrm>
            <a:off x="489075" y="3343525"/>
            <a:ext cx="219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PT" sz="1200">
                <a:latin typeface="Lato"/>
                <a:ea typeface="Lato"/>
                <a:cs typeface="Lato"/>
                <a:sym typeface="Lato"/>
              </a:rPr>
              <a:t>Tipo de Contrato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title"/>
          </p:nvPr>
        </p:nvSpPr>
        <p:spPr>
          <a:xfrm>
            <a:off x="0" y="3"/>
            <a:ext cx="9144000" cy="7782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198000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Lato"/>
                <a:ea typeface="Lato"/>
                <a:cs typeface="Lato"/>
                <a:sym typeface="Lato"/>
              </a:rPr>
              <a:t>Base de Dados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42" name="Google Shape;242;p21"/>
          <p:cNvGrpSpPr/>
          <p:nvPr/>
        </p:nvGrpSpPr>
        <p:grpSpPr>
          <a:xfrm>
            <a:off x="2197400" y="837025"/>
            <a:ext cx="2115600" cy="1031650"/>
            <a:chOff x="224800" y="1382850"/>
            <a:chExt cx="2115600" cy="1031650"/>
          </a:xfrm>
        </p:grpSpPr>
        <p:sp>
          <p:nvSpPr>
            <p:cNvPr id="243" name="Google Shape;243;p21"/>
            <p:cNvSpPr/>
            <p:nvPr/>
          </p:nvSpPr>
          <p:spPr>
            <a:xfrm>
              <a:off x="224800" y="2129500"/>
              <a:ext cx="20271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900">
                  <a:solidFill>
                    <a:srgbClr val="0D5C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Ajuste Direto em Regime Geral</a:t>
              </a:r>
              <a:endParaRPr sz="900">
                <a:solidFill>
                  <a:srgbClr val="0D5C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386800" y="1382850"/>
              <a:ext cx="1953600" cy="7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30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51.4</a:t>
              </a:r>
              <a:r>
                <a:rPr lang="pt-PT" sz="3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br>
                <a:rPr lang="pt-PT"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r>
                <a:rPr lang="pt-PT" sz="12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(526860)</a:t>
              </a:r>
              <a:br>
                <a:rPr lang="pt-PT"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245" name="Google Shape;245;p21"/>
          <p:cNvGrpSpPr/>
          <p:nvPr/>
        </p:nvGrpSpPr>
        <p:grpSpPr>
          <a:xfrm>
            <a:off x="4561700" y="844900"/>
            <a:ext cx="1498800" cy="1015900"/>
            <a:chOff x="4821750" y="1382850"/>
            <a:chExt cx="1498800" cy="1015900"/>
          </a:xfrm>
        </p:grpSpPr>
        <p:sp>
          <p:nvSpPr>
            <p:cNvPr id="246" name="Google Shape;246;p21"/>
            <p:cNvSpPr/>
            <p:nvPr/>
          </p:nvSpPr>
          <p:spPr>
            <a:xfrm>
              <a:off x="4821750" y="2145250"/>
              <a:ext cx="1400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900">
                  <a:solidFill>
                    <a:srgbClr val="0D5C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Concurso Público</a:t>
              </a:r>
              <a:endParaRPr sz="900">
                <a:solidFill>
                  <a:srgbClr val="0D5C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4821750" y="1382850"/>
              <a:ext cx="1498800" cy="82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30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12.5</a:t>
              </a:r>
              <a:r>
                <a:rPr lang="pt-PT" sz="3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br>
                <a:rPr lang="pt-PT"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r>
                <a:rPr lang="pt-PT" sz="12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(128422)</a:t>
              </a:r>
              <a:br>
                <a:rPr lang="pt-PT" sz="4000">
                  <a:solidFill>
                    <a:srgbClr val="0D5CDF"/>
                  </a:solidFill>
                  <a:latin typeface="Roboto Thin"/>
                  <a:ea typeface="Roboto Thin"/>
                  <a:cs typeface="Roboto Thin"/>
                  <a:sym typeface="Roboto Thin"/>
                </a:rPr>
              </a:br>
              <a:endParaRPr sz="4000">
                <a:solidFill>
                  <a:srgbClr val="0D5C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