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57" r:id="rId4"/>
    <p:sldId id="258" r:id="rId5"/>
    <p:sldId id="259" r:id="rId6"/>
    <p:sldId id="274" r:id="rId7"/>
    <p:sldId id="285" r:id="rId8"/>
    <p:sldId id="260" r:id="rId9"/>
    <p:sldId id="261" r:id="rId10"/>
    <p:sldId id="262" r:id="rId11"/>
    <p:sldId id="275" r:id="rId12"/>
    <p:sldId id="269" r:id="rId13"/>
    <p:sldId id="270" r:id="rId14"/>
    <p:sldId id="279" r:id="rId15"/>
    <p:sldId id="271" r:id="rId16"/>
    <p:sldId id="280" r:id="rId17"/>
    <p:sldId id="272"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6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normAutofit/>
          </a:bodyPr>
          <a:p>
            <a:r>
              <a:rPr lang="es-ES_tradnl"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rPr>
              <a:t>Diseños experimentales</a:t>
            </a:r>
            <a:br>
              <a:rPr lang="es-ES_tradnl" altLang="en-US" b="1">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s-ES_tradnl"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Ejemplos de análisis sobre fenómenos políticos</a:t>
            </a:r>
            <a:endParaRPr lang="es-ES_tradnl"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true"/>
          </p:cNvSpPr>
          <p:nvPr>
            <p:ph type="subTitle" idx="1"/>
          </p:nvPr>
        </p:nvSpPr>
        <p:spPr>
          <a:xfrm>
            <a:off x="1524000" y="4556443"/>
            <a:ext cx="9144000" cy="1655762"/>
          </a:xfrm>
          <a:noFill/>
        </p:spPr>
        <p:txBody>
          <a:bodyPr/>
          <a:p>
            <a:r>
              <a:rPr lang="es-ES_tradnl" altLang="en-US">
                <a:solidFill>
                  <a:schemeClr val="bg1"/>
                </a:solidFill>
              </a:rPr>
              <a:t>Francisco Villarroel</a:t>
            </a:r>
            <a:endParaRPr lang="es-ES_tradnl" altLang="en-US">
              <a:solidFill>
                <a:schemeClr val="bg1"/>
              </a:solidFill>
            </a:endParaRPr>
          </a:p>
          <a:p>
            <a:r>
              <a:rPr lang="es-ES_tradnl" altLang="en-US">
                <a:solidFill>
                  <a:schemeClr val="bg1"/>
                </a:solidFill>
              </a:rPr>
              <a:t>Taller temático III - Métodos Cuantitativos</a:t>
            </a:r>
            <a:endParaRPr lang="es-ES_tradnl" altLang="en-US">
              <a:solidFill>
                <a:schemeClr val="bg1"/>
              </a:solidFill>
            </a:endParaRPr>
          </a:p>
          <a:p>
            <a:r>
              <a:rPr lang="es-ES_tradnl" altLang="en-US">
                <a:solidFill>
                  <a:schemeClr val="bg1"/>
                </a:solidFill>
              </a:rPr>
              <a:t>Profesor: Raúl Elgueta Rosas</a:t>
            </a:r>
            <a:endParaRPr lang="es-ES_tradnl" altLang="en-US">
              <a:solidFill>
                <a:schemeClr val="bg1"/>
              </a:solidFill>
            </a:endParaRPr>
          </a:p>
        </p:txBody>
      </p:sp>
      <p:pic>
        <p:nvPicPr>
          <p:cNvPr id="6" name="Picture 5"/>
          <p:cNvPicPr>
            <a:picLocks noChangeAspect="true"/>
          </p:cNvPicPr>
          <p:nvPr/>
        </p:nvPicPr>
        <p:blipFill>
          <a:blip r:embed="rId1"/>
          <a:stretch>
            <a:fillRect/>
          </a:stretch>
        </p:blipFill>
        <p:spPr>
          <a:xfrm>
            <a:off x="9329420" y="6101080"/>
            <a:ext cx="2743200" cy="680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757045" y="617220"/>
            <a:ext cx="8678545" cy="5623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fontScale="90000"/>
          </a:bodyPr>
          <a:p>
            <a:pPr algn="ct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Caso N°3:  Martini, Sergio &amp; - Trust across political conflicts:</a:t>
            </a:r>
            <a:b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Evidence from a survey experiment</a:t>
            </a:r>
            <a:b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in divided societies (2016)</a:t>
            </a:r>
            <a:endPar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 Box 4"/>
          <p:cNvSpPr txBox="true"/>
          <p:nvPr/>
        </p:nvSpPr>
        <p:spPr>
          <a:xfrm>
            <a:off x="796290" y="3411855"/>
            <a:ext cx="1454150" cy="368300"/>
          </a:xfrm>
          <a:prstGeom prst="rect">
            <a:avLst/>
          </a:prstGeom>
          <a:noFill/>
        </p:spPr>
        <p:txBody>
          <a:bodyPr wrap="square" rtlCol="0">
            <a:spAutoFit/>
          </a:bodyPr>
          <a:p>
            <a:r>
              <a:rPr lang="es-ES_tradnl" altLang="en-US"/>
              <a:t>Objetivo </a:t>
            </a:r>
            <a:endParaRPr lang="es-ES_tradnl" altLang="en-US"/>
          </a:p>
        </p:txBody>
      </p:sp>
      <p:sp>
        <p:nvSpPr>
          <p:cNvPr id="6" name="Text Box 5"/>
          <p:cNvSpPr txBox="true"/>
          <p:nvPr/>
        </p:nvSpPr>
        <p:spPr>
          <a:xfrm>
            <a:off x="4426585" y="1717675"/>
            <a:ext cx="6161405" cy="2584450"/>
          </a:xfrm>
          <a:prstGeom prst="rect">
            <a:avLst/>
          </a:prstGeom>
          <a:solidFill>
            <a:schemeClr val="accent1">
              <a:lumMod val="75000"/>
              <a:alpha val="91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Los estudios de la confianza  son tema aún recientes con más atención de parte de la CCSS. Hay varios textos clásicos sobre los efectos del partidismo en el contexto de EEUU, pero es un contexto irrepicable por su bi partidismo que lo hacen más manejable. Pero el punto es: ¿Cómo afecta el apartidismo y otros elementos no-partidistas en la confianza social en contextos multi-partidistas?</a:t>
            </a:r>
            <a:endParaRPr lang="es-ES_tradnl" altLang="en-US">
              <a:solidFill>
                <a:schemeClr val="accent4"/>
              </a:solidFill>
              <a:effectLst/>
            </a:endParaRPr>
          </a:p>
        </p:txBody>
      </p:sp>
      <p:sp>
        <p:nvSpPr>
          <p:cNvPr id="7" name="Text Box 6"/>
          <p:cNvSpPr txBox="true"/>
          <p:nvPr/>
        </p:nvSpPr>
        <p:spPr>
          <a:xfrm>
            <a:off x="647700" y="2085975"/>
            <a:ext cx="1487170" cy="368300"/>
          </a:xfrm>
          <a:prstGeom prst="rect">
            <a:avLst/>
          </a:prstGeom>
          <a:solidFill>
            <a:schemeClr val="accent1">
              <a:lumMod val="75000"/>
              <a:alpha val="48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b="1">
                <a:solidFill>
                  <a:schemeClr val="accent4"/>
                </a:solidFill>
                <a:effectLst/>
              </a:rPr>
              <a:t>Tema</a:t>
            </a:r>
            <a:endParaRPr lang="es-ES_tradnl" altLang="en-US" b="1">
              <a:solidFill>
                <a:schemeClr val="accent4"/>
              </a:solidFill>
              <a:effectLst/>
            </a:endParaRPr>
          </a:p>
        </p:txBody>
      </p:sp>
      <p:cxnSp>
        <p:nvCxnSpPr>
          <p:cNvPr id="8" name="Straight Arrow Connector 7"/>
          <p:cNvCxnSpPr/>
          <p:nvPr/>
        </p:nvCxnSpPr>
        <p:spPr>
          <a:xfrm flipV="true">
            <a:off x="2444115" y="2288540"/>
            <a:ext cx="1982470" cy="1651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1948815" y="3191510"/>
            <a:ext cx="2477770" cy="76517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true"/>
          <p:nvPr/>
        </p:nvSpPr>
        <p:spPr>
          <a:xfrm>
            <a:off x="379095" y="3775075"/>
            <a:ext cx="1569720" cy="368300"/>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b="1">
                <a:solidFill>
                  <a:schemeClr val="accent4"/>
                </a:solidFill>
                <a:effectLst/>
              </a:rPr>
              <a:t>Propuesta</a:t>
            </a:r>
            <a:endParaRPr lang="es-ES_tradnl" altLang="en-US" b="1">
              <a:solidFill>
                <a:schemeClr val="accent4"/>
              </a:solidFill>
              <a:effectLst/>
            </a:endParaRPr>
          </a:p>
        </p:txBody>
      </p:sp>
      <p:sp>
        <p:nvSpPr>
          <p:cNvPr id="12" name="Text Box 11"/>
          <p:cNvSpPr txBox="true"/>
          <p:nvPr/>
        </p:nvSpPr>
        <p:spPr>
          <a:xfrm>
            <a:off x="31750" y="4599305"/>
            <a:ext cx="3445510" cy="2061210"/>
          </a:xfrm>
          <a:prstGeom prst="rect">
            <a:avLst/>
          </a:prstGeom>
          <a:solidFill>
            <a:schemeClr val="accent1">
              <a:lumMod val="75000"/>
              <a:alpha val="78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effectLst/>
              </a:rPr>
              <a:t>Encuesta experimental donde se pregunta si compartiría (Nada/parte/todo) de un monto a otra persona; si lo hace el monto se triplica. Persona 2 puede devolver el dinero si así quiere. Confianza individual se mide en cuánto dinero entrega.</a:t>
            </a:r>
            <a:endParaRPr lang="es-ES_tradnl" altLang="en-US" sz="1600">
              <a:solidFill>
                <a:schemeClr val="accent4"/>
              </a:solidFill>
              <a:effectLst/>
            </a:endParaRPr>
          </a:p>
        </p:txBody>
      </p:sp>
      <p:cxnSp>
        <p:nvCxnSpPr>
          <p:cNvPr id="13" name="Straight Arrow Connector 12"/>
          <p:cNvCxnSpPr/>
          <p:nvPr/>
        </p:nvCxnSpPr>
        <p:spPr>
          <a:xfrm flipH="true">
            <a:off x="1159510" y="4251325"/>
            <a:ext cx="8255" cy="29273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3600450" y="5080635"/>
            <a:ext cx="578485" cy="825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4426585" y="4353560"/>
            <a:ext cx="5205095" cy="206121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rPr>
              <a:t>En los primeros juegos son anónimos, luego se miden los siguientes atributos expuestos:</a:t>
            </a:r>
            <a:br>
              <a:rPr lang="es-ES_tradnl" altLang="en-US" sz="1600">
                <a:solidFill>
                  <a:schemeClr val="accent4"/>
                </a:solidFill>
              </a:rPr>
            </a:br>
            <a:br>
              <a:rPr lang="es-ES_tradnl" altLang="en-US" sz="1600">
                <a:solidFill>
                  <a:schemeClr val="accent4"/>
                </a:solidFill>
              </a:rPr>
            </a:br>
            <a:r>
              <a:rPr lang="es-ES_tradnl" altLang="en-US" sz="1600">
                <a:solidFill>
                  <a:schemeClr val="accent4"/>
                </a:solidFill>
              </a:rPr>
              <a:t>- Confianza según su partidismo político (Derecha/Centro/Izquierda) y partido político.</a:t>
            </a:r>
            <a:endParaRPr lang="es-ES_tradnl" altLang="en-US" sz="1600">
              <a:solidFill>
                <a:schemeClr val="accent4"/>
              </a:solidFill>
            </a:endParaRPr>
          </a:p>
          <a:p>
            <a:r>
              <a:rPr lang="es-ES_tradnl" altLang="en-US" sz="1600">
                <a:solidFill>
                  <a:schemeClr val="accent4"/>
                </a:solidFill>
              </a:rPr>
              <a:t>- Confianza según su identidad regional (Vasco, madrileño o Andaluz).</a:t>
            </a:r>
            <a:endParaRPr lang="es-ES_tradnl" altLang="en-US" sz="1600">
              <a:solidFill>
                <a:schemeClr val="accent4"/>
              </a:solidFill>
            </a:endParaRPr>
          </a:p>
          <a:p>
            <a:endParaRPr lang="es-ES_tradnl" altLang="en-US" sz="1600">
              <a:solidFill>
                <a:schemeClr val="accent4"/>
              </a:solidFill>
            </a:endParaRPr>
          </a:p>
        </p:txBody>
      </p:sp>
      <p:sp>
        <p:nvSpPr>
          <p:cNvPr id="17" name="Text Box 16"/>
          <p:cNvSpPr txBox="true"/>
          <p:nvPr/>
        </p:nvSpPr>
        <p:spPr>
          <a:xfrm>
            <a:off x="10259060" y="4143375"/>
            <a:ext cx="1651000" cy="181483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400" b="1">
                <a:solidFill>
                  <a:schemeClr val="accent4"/>
                </a:solidFill>
                <a:effectLst/>
              </a:rPr>
              <a:t>Medición</a:t>
            </a:r>
            <a:endParaRPr lang="es-ES_tradnl" altLang="en-US" sz="1400" b="1">
              <a:solidFill>
                <a:schemeClr val="accent4"/>
              </a:solidFill>
              <a:effectLst/>
            </a:endParaRPr>
          </a:p>
          <a:p>
            <a:endParaRPr lang="es-ES_tradnl" altLang="en-US" sz="1400" b="1">
              <a:solidFill>
                <a:schemeClr val="accent4"/>
              </a:solidFill>
              <a:effectLst/>
            </a:endParaRPr>
          </a:p>
          <a:p>
            <a:r>
              <a:rPr lang="es-ES_tradnl" altLang="en-US" sz="1400" b="1">
                <a:solidFill>
                  <a:schemeClr val="accent4"/>
                </a:solidFill>
                <a:effectLst/>
              </a:rPr>
              <a:t>1)Modelo longitudinal	</a:t>
            </a:r>
            <a:endParaRPr lang="es-ES_tradnl" altLang="en-US" sz="1400" b="1">
              <a:solidFill>
                <a:schemeClr val="accent4"/>
              </a:solidFill>
              <a:effectLst/>
            </a:endParaRPr>
          </a:p>
          <a:p>
            <a:endParaRPr lang="es-ES_tradnl" altLang="en-US" sz="1400" b="1">
              <a:solidFill>
                <a:schemeClr val="accent4"/>
              </a:solidFill>
              <a:effectLst/>
            </a:endParaRPr>
          </a:p>
          <a:p>
            <a:r>
              <a:rPr lang="es-ES_tradnl" altLang="en-US" sz="1400" b="1">
                <a:solidFill>
                  <a:schemeClr val="accent4"/>
                </a:solidFill>
                <a:effectLst/>
              </a:rPr>
              <a:t>2) Tobit Models</a:t>
            </a:r>
            <a:endParaRPr lang="es-ES_tradnl" altLang="en-US" sz="1400" b="1">
              <a:solidFill>
                <a:schemeClr val="accent4"/>
              </a:solidFill>
              <a:effectLst/>
            </a:endParaRPr>
          </a:p>
        </p:txBody>
      </p:sp>
      <p:cxnSp>
        <p:nvCxnSpPr>
          <p:cNvPr id="18" name="Straight Arrow Connector 17"/>
          <p:cNvCxnSpPr/>
          <p:nvPr/>
        </p:nvCxnSpPr>
        <p:spPr>
          <a:xfrm>
            <a:off x="9862185" y="5030470"/>
            <a:ext cx="396240" cy="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264795" y="1134745"/>
            <a:ext cx="5076190" cy="3775710"/>
          </a:xfrm>
          <a:prstGeom prst="rect">
            <a:avLst/>
          </a:prstGeom>
        </p:spPr>
      </p:pic>
      <p:pic>
        <p:nvPicPr>
          <p:cNvPr id="5" name="Picture 4"/>
          <p:cNvPicPr>
            <a:picLocks noChangeAspect="true"/>
          </p:cNvPicPr>
          <p:nvPr/>
        </p:nvPicPr>
        <p:blipFill>
          <a:blip r:embed="rId2"/>
          <a:stretch>
            <a:fillRect/>
          </a:stretch>
        </p:blipFill>
        <p:spPr>
          <a:xfrm>
            <a:off x="6582410" y="1134745"/>
            <a:ext cx="5103495" cy="3791585"/>
          </a:xfrm>
          <a:prstGeom prst="rect">
            <a:avLst/>
          </a:prstGeom>
        </p:spPr>
      </p:pic>
      <p:sp>
        <p:nvSpPr>
          <p:cNvPr id="6" name="Text Box 5"/>
          <p:cNvSpPr txBox="true"/>
          <p:nvPr/>
        </p:nvSpPr>
        <p:spPr>
          <a:xfrm>
            <a:off x="279400" y="6048375"/>
            <a:ext cx="11633835" cy="645160"/>
          </a:xfrm>
          <a:prstGeom prst="rect">
            <a:avLst/>
          </a:prstGeom>
          <a:solidFill>
            <a:schemeClr val="accent1">
              <a:lumMod val="75000"/>
              <a:alpha val="59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i="1">
                <a:solidFill>
                  <a:schemeClr val="accent4"/>
                </a:solidFill>
                <a:effectLst/>
              </a:rPr>
              <a:t>Punto 0 es línea de base de confianza en extraños sin atributos explicitados. la confianza son las estimaciones de los efectos marginales del tobit model. Barras al 95% de confianza. </a:t>
            </a:r>
            <a:endParaRPr lang="es-ES_tradnl" altLang="en-US" i="1">
              <a:solidFill>
                <a:schemeClr val="accent4"/>
              </a:solidFill>
              <a:effectLst/>
            </a:endParaRPr>
          </a:p>
        </p:txBody>
      </p:sp>
      <p:sp>
        <p:nvSpPr>
          <p:cNvPr id="3" name="Text Box 2"/>
          <p:cNvSpPr txBox="true"/>
          <p:nvPr/>
        </p:nvSpPr>
        <p:spPr>
          <a:xfrm>
            <a:off x="263525" y="5095875"/>
            <a:ext cx="11633835" cy="645160"/>
          </a:xfrm>
          <a:prstGeom prst="rect">
            <a:avLst/>
          </a:prstGeom>
          <a:solidFill>
            <a:schemeClr val="accent1">
              <a:lumMod val="75000"/>
              <a:alpha val="59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i="1">
                <a:solidFill>
                  <a:schemeClr val="accent4"/>
                </a:solidFill>
                <a:effectLst/>
              </a:rPr>
              <a:t>Confianza partidista en España es de 0.68 v/s Portugal: 0.44. En partidos diferentes España: -1.44 v/s Portugal: -0.67)</a:t>
            </a:r>
            <a:endParaRPr lang="es-ES_tradnl" altLang="en-US" i="1">
              <a:solidFill>
                <a:schemeClr val="accent4"/>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27000" y="891540"/>
            <a:ext cx="5710555" cy="3830955"/>
          </a:xfrm>
          <a:prstGeom prst="rect">
            <a:avLst/>
          </a:prstGeom>
        </p:spPr>
      </p:pic>
      <p:pic>
        <p:nvPicPr>
          <p:cNvPr id="5" name="Picture 4"/>
          <p:cNvPicPr>
            <a:picLocks noChangeAspect="true"/>
          </p:cNvPicPr>
          <p:nvPr/>
        </p:nvPicPr>
        <p:blipFill>
          <a:blip r:embed="rId2"/>
          <a:stretch>
            <a:fillRect/>
          </a:stretch>
        </p:blipFill>
        <p:spPr>
          <a:xfrm>
            <a:off x="5969000" y="891540"/>
            <a:ext cx="6185535" cy="3830955"/>
          </a:xfrm>
          <a:prstGeom prst="rect">
            <a:avLst/>
          </a:prstGeom>
        </p:spPr>
      </p:pic>
      <p:sp>
        <p:nvSpPr>
          <p:cNvPr id="6" name="Text Box 5"/>
          <p:cNvSpPr txBox="true"/>
          <p:nvPr/>
        </p:nvSpPr>
        <p:spPr>
          <a:xfrm>
            <a:off x="1568450" y="5369560"/>
            <a:ext cx="8640445" cy="645160"/>
          </a:xfrm>
          <a:prstGeom prst="rect">
            <a:avLst/>
          </a:prstGeom>
          <a:solidFill>
            <a:schemeClr val="accent1">
              <a:lumMod val="75000"/>
              <a:alpha val="59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i="1">
                <a:solidFill>
                  <a:schemeClr val="accent4"/>
                </a:solidFill>
                <a:effectLst/>
              </a:rPr>
              <a:t>Niveles de confianza desagregados por partidismo político en España y Portugal. </a:t>
            </a:r>
            <a:endParaRPr lang="es-ES_tradnl" altLang="en-US" i="1">
              <a:solidFill>
                <a:schemeClr val="accent4"/>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274955" y="1584325"/>
            <a:ext cx="5591175" cy="3436620"/>
          </a:xfrm>
          <a:prstGeom prst="rect">
            <a:avLst/>
          </a:prstGeom>
        </p:spPr>
      </p:pic>
      <p:pic>
        <p:nvPicPr>
          <p:cNvPr id="5" name="Picture 4"/>
          <p:cNvPicPr>
            <a:picLocks noChangeAspect="true"/>
          </p:cNvPicPr>
          <p:nvPr/>
        </p:nvPicPr>
        <p:blipFill>
          <a:blip r:embed="rId2"/>
          <a:stretch>
            <a:fillRect/>
          </a:stretch>
        </p:blipFill>
        <p:spPr>
          <a:xfrm>
            <a:off x="6271895" y="1584325"/>
            <a:ext cx="5555615" cy="3435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446530" y="609600"/>
            <a:ext cx="9298940" cy="4848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scene3d>
              <a:camera prst="orthographicFront"/>
              <a:lightRig rig="threePt" dir="t"/>
            </a:scene3d>
          </a:bodyPr>
          <a:p>
            <a:r>
              <a:rPr lang="es-ES_tradnl"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Referencias</a:t>
            </a:r>
            <a:endParaRPr lang="es-ES_tradnl" alt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true"/>
          </p:cNvSpPr>
          <p:nvPr>
            <p:ph idx="1"/>
          </p:nvPr>
        </p:nvSpPr>
        <p:spPr>
          <a:xfrm>
            <a:off x="647700" y="1288415"/>
            <a:ext cx="10515600" cy="4911090"/>
          </a:xfrm>
          <a:solidFill>
            <a:schemeClr val="accent5">
              <a:lumMod val="75000"/>
              <a:alpha val="65000"/>
            </a:schemeClr>
          </a:solidFill>
        </p:spPr>
        <p:txBody>
          <a:bodyPr>
            <a:normAutofit lnSpcReduction="10000"/>
          </a:bodyPr>
          <a:p>
            <a:pPr marL="0" indent="0" algn="just">
              <a:lnSpc>
                <a:spcPct val="100000"/>
              </a:lnSpc>
              <a:buNone/>
            </a:pPr>
            <a:endParaRPr lang="es-ES_tradnl" altLang="en-US" sz="1800">
              <a:solidFill>
                <a:schemeClr val="bg1"/>
              </a:solidFill>
              <a:effectLst>
                <a:outerShdw blurRad="38100" dist="25400" dir="5400000" algn="ctr" rotWithShape="0">
                  <a:srgbClr val="6E747A">
                    <a:alpha val="43000"/>
                  </a:srgbClr>
                </a:outerShdw>
              </a:effectLst>
              <a:sym typeface="+mn-ea"/>
            </a:endParaRPr>
          </a:p>
          <a:p>
            <a:pPr algn="just">
              <a:lnSpc>
                <a:spcPct val="100000"/>
              </a:lnSpc>
            </a:pPr>
            <a:r>
              <a:rPr lang="es-ES_tradnl" altLang="en-US" sz="1800">
                <a:solidFill>
                  <a:schemeClr val="bg1"/>
                </a:solidFill>
                <a:effectLst>
                  <a:outerShdw blurRad="38100" dist="25400" dir="5400000" algn="ctr" rotWithShape="0">
                    <a:srgbClr val="6E747A">
                      <a:alpha val="43000"/>
                    </a:srgbClr>
                  </a:outerShdw>
                </a:effectLst>
                <a:sym typeface="+mn-ea"/>
              </a:rPr>
              <a:t>Gutierrez, Roxana &amp; Adrienne, LeBas. “Does electoral violence affect vote choice and willingness to vote? Conjoint analysis of a vignette experiment”. </a:t>
            </a:r>
            <a:r>
              <a:rPr lang="es-ES_tradnl" altLang="en-US" sz="1800" i="1">
                <a:solidFill>
                  <a:schemeClr val="bg1"/>
                </a:solidFill>
                <a:effectLst>
                  <a:outerShdw blurRad="38100" dist="25400" dir="5400000" algn="ctr" rotWithShape="0">
                    <a:srgbClr val="6E747A">
                      <a:alpha val="43000"/>
                    </a:srgbClr>
                  </a:outerShdw>
                </a:effectLst>
                <a:sym typeface="+mn-ea"/>
              </a:rPr>
              <a:t>Journal of Peace Research.</a:t>
            </a:r>
            <a:r>
              <a:rPr lang="es-ES_tradnl" altLang="en-US" sz="1800">
                <a:solidFill>
                  <a:schemeClr val="bg1"/>
                </a:solidFill>
                <a:effectLst>
                  <a:outerShdw blurRad="38100" dist="25400" dir="5400000" algn="ctr" rotWithShape="0">
                    <a:srgbClr val="6E747A">
                      <a:alpha val="43000"/>
                    </a:srgbClr>
                  </a:outerShdw>
                </a:effectLst>
                <a:sym typeface="+mn-ea"/>
              </a:rPr>
              <a:t> 57 (1), Pp. 77-92. 2020. DOI: 10.1177/0022343319892677.</a:t>
            </a:r>
            <a:endParaRPr lang="es-ES_tradnl" altLang="en-US" sz="1800">
              <a:solidFill>
                <a:schemeClr val="bg1"/>
              </a:solidFill>
              <a:effectLst>
                <a:outerShdw blurRad="38100" dist="25400" dir="5400000" algn="ctr" rotWithShape="0">
                  <a:srgbClr val="6E747A">
                    <a:alpha val="43000"/>
                  </a:srgbClr>
                </a:outerShdw>
              </a:effectLst>
              <a:sym typeface="+mn-ea"/>
            </a:endParaRPr>
          </a:p>
          <a:p>
            <a:pPr algn="l">
              <a:lnSpc>
                <a:spcPct val="100000"/>
              </a:lnSpc>
            </a:pPr>
            <a:r>
              <a:rPr lang="es-ES_tradnl" altLang="en-US" sz="1800">
                <a:solidFill>
                  <a:schemeClr val="bg1"/>
                </a:solidFill>
                <a:effectLst>
                  <a:outerShdw blurRad="38100" dist="25400" dir="5400000" algn="ctr" rotWithShape="0">
                    <a:srgbClr val="6E747A">
                      <a:alpha val="43000"/>
                    </a:srgbClr>
                  </a:outerShdw>
                </a:effectLst>
                <a:sym typeface="+mn-ea"/>
              </a:rPr>
              <a:t>Laroze, Denise; Duch, Raymond &amp; López, Mariano. “Experimento para evaluar el impacto de las decisiones financieras del consumidor de la comunicación trimestral del estado del Crédito Hipotecario y opciones de rediseño”. Manuscrito inédito. 2020.</a:t>
            </a:r>
            <a:endParaRPr lang="es-ES_tradnl" altLang="en-US" sz="1800">
              <a:solidFill>
                <a:schemeClr val="bg1"/>
              </a:solidFill>
              <a:effectLst>
                <a:outerShdw blurRad="38100" dist="25400" dir="5400000" algn="ctr" rotWithShape="0">
                  <a:srgbClr val="6E747A">
                    <a:alpha val="43000"/>
                  </a:srgbClr>
                </a:outerShdw>
              </a:effectLst>
              <a:sym typeface="+mn-ea"/>
            </a:endParaRPr>
          </a:p>
          <a:p>
            <a:pPr algn="l">
              <a:lnSpc>
                <a:spcPct val="100000"/>
              </a:lnSpc>
            </a:pPr>
            <a:r>
              <a:rPr lang="es-ES_tradnl" altLang="en-US" sz="1800">
                <a:solidFill>
                  <a:schemeClr val="bg1"/>
                </a:solidFill>
                <a:effectLst>
                  <a:outerShdw blurRad="38100" dist="25400" dir="5400000" algn="ctr" rotWithShape="0">
                    <a:srgbClr val="6E747A">
                      <a:alpha val="43000"/>
                    </a:srgbClr>
                  </a:outerShdw>
                </a:effectLst>
                <a:sym typeface="+mn-ea"/>
              </a:rPr>
              <a:t>Martini, Sergio &amp; Torcal, Mariano. “Trust across political conflicts: Evidence from a survey experiment in divided societies”. </a:t>
            </a:r>
            <a:r>
              <a:rPr lang="es-ES_tradnl" altLang="en-US" sz="1800" i="1">
                <a:solidFill>
                  <a:schemeClr val="bg1"/>
                </a:solidFill>
                <a:effectLst>
                  <a:outerShdw blurRad="38100" dist="25400" dir="5400000" algn="ctr" rotWithShape="0">
                    <a:srgbClr val="6E747A">
                      <a:alpha val="43000"/>
                    </a:srgbClr>
                  </a:outerShdw>
                </a:effectLst>
                <a:sym typeface="+mn-ea"/>
              </a:rPr>
              <a:t>Party Politics</a:t>
            </a:r>
            <a:r>
              <a:rPr lang="es-ES_tradnl" altLang="en-US" sz="1800">
                <a:solidFill>
                  <a:schemeClr val="bg1"/>
                </a:solidFill>
                <a:effectLst>
                  <a:outerShdw blurRad="38100" dist="25400" dir="5400000" algn="ctr" rotWithShape="0">
                    <a:srgbClr val="6E747A">
                      <a:alpha val="43000"/>
                    </a:srgbClr>
                  </a:outerShdw>
                </a:effectLst>
                <a:sym typeface="+mn-ea"/>
              </a:rPr>
              <a:t>, Pp. 1-14. 2016. DOI: 10.1177/1354068816685933.</a:t>
            </a:r>
            <a:endParaRPr lang="es-ES_tradnl" altLang="en-US" sz="1800">
              <a:solidFill>
                <a:schemeClr val="bg1"/>
              </a:solidFill>
              <a:effectLst>
                <a:outerShdw blurRad="38100" dist="25400" dir="5400000" algn="ctr" rotWithShape="0">
                  <a:srgbClr val="6E747A">
                    <a:alpha val="43000"/>
                  </a:srgbClr>
                </a:outerShdw>
              </a:effectLst>
              <a:sym typeface="+mn-ea"/>
            </a:endParaRPr>
          </a:p>
          <a:p>
            <a:pPr algn="l">
              <a:lnSpc>
                <a:spcPct val="100000"/>
              </a:lnSpc>
            </a:pPr>
            <a:r>
              <a:rPr lang="es-ES_tradnl" altLang="en-US" sz="1800">
                <a:solidFill>
                  <a:schemeClr val="bg1"/>
                </a:solidFill>
                <a:effectLst>
                  <a:outerShdw blurRad="38100" dist="25400" dir="5400000" algn="ctr" rotWithShape="0">
                    <a:srgbClr val="6E747A">
                      <a:alpha val="43000"/>
                    </a:srgbClr>
                  </a:outerShdw>
                </a:effectLst>
                <a:sym typeface="+mn-ea"/>
              </a:rPr>
              <a:t>Turper, Seded. “Fearing what? Vignette experiments on anti-immigrant sentiments”. </a:t>
            </a:r>
            <a:r>
              <a:rPr lang="es-ES_tradnl" altLang="en-US" sz="1800" i="1">
                <a:solidFill>
                  <a:schemeClr val="bg1"/>
                </a:solidFill>
                <a:effectLst>
                  <a:outerShdw blurRad="38100" dist="25400" dir="5400000" algn="ctr" rotWithShape="0">
                    <a:srgbClr val="6E747A">
                      <a:alpha val="43000"/>
                    </a:srgbClr>
                  </a:outerShdw>
                </a:effectLst>
                <a:sym typeface="+mn-ea"/>
              </a:rPr>
              <a:t>Journal of Ethnic and Migration Studies</a:t>
            </a:r>
            <a:r>
              <a:rPr lang="es-ES_tradnl" altLang="en-US" sz="1800">
                <a:solidFill>
                  <a:schemeClr val="bg1"/>
                </a:solidFill>
                <a:effectLst>
                  <a:outerShdw blurRad="38100" dist="25400" dir="5400000" algn="ctr" rotWithShape="0">
                    <a:srgbClr val="6E747A">
                      <a:alpha val="43000"/>
                    </a:srgbClr>
                  </a:outerShdw>
                </a:effectLst>
                <a:sym typeface="+mn-ea"/>
              </a:rPr>
              <a:t>.43(11). Pp. 1792 - 1812. 2017. DOI: 10.1080/1369183X.2016.1263554.</a:t>
            </a:r>
            <a:endParaRPr lang="es-ES_tradnl" altLang="en-US" sz="18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endParaRPr>
          </a:p>
          <a:p>
            <a:pPr marL="0" indent="0" algn="l">
              <a:buNone/>
            </a:pPr>
            <a:endParaRPr lang="es-ES_tradnl" altLang="en-US">
              <a:solidFill>
                <a:schemeClr val="bg1"/>
              </a:solidFill>
              <a:effectLst>
                <a:innerShdw blurRad="63500" dist="50800" dir="13500000">
                  <a:srgbClr val="000000">
                    <a:alpha val="50000"/>
                  </a:srgbClr>
                </a:innerShdw>
              </a:effectLst>
              <a:sym typeface="+mn-ea"/>
            </a:endParaRPr>
          </a:p>
          <a:p>
            <a:endPar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a:p>
            <a:endParaRPr lang="es-ES_tradn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fontScale="90000"/>
          </a:bodyPr>
          <a:p>
            <a:pPr algn="ct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Caso N°1: Laroze et.al. Experimento para evaluar el impacto de las decisiones financieras del consumidor de la comunicación</a:t>
            </a:r>
            <a:b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trimestral del estado del Crédito Hipotecario y opciones de rediseño (2020)</a:t>
            </a:r>
            <a:endPar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ext Box 3"/>
          <p:cNvSpPr txBox="true"/>
          <p:nvPr/>
        </p:nvSpPr>
        <p:spPr>
          <a:xfrm>
            <a:off x="796290" y="3411855"/>
            <a:ext cx="1454150" cy="368300"/>
          </a:xfrm>
          <a:prstGeom prst="rect">
            <a:avLst/>
          </a:prstGeom>
          <a:noFill/>
        </p:spPr>
        <p:txBody>
          <a:bodyPr wrap="square" rtlCol="0">
            <a:spAutoFit/>
          </a:bodyPr>
          <a:p>
            <a:r>
              <a:rPr lang="es-ES_tradnl" altLang="en-US"/>
              <a:t>Objetivo </a:t>
            </a:r>
            <a:endParaRPr lang="es-ES_tradnl" altLang="en-US"/>
          </a:p>
        </p:txBody>
      </p:sp>
      <p:sp>
        <p:nvSpPr>
          <p:cNvPr id="6" name="Text Box 5"/>
          <p:cNvSpPr txBox="true"/>
          <p:nvPr/>
        </p:nvSpPr>
        <p:spPr>
          <a:xfrm>
            <a:off x="4426585" y="1750060"/>
            <a:ext cx="6161405" cy="2030095"/>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La gente no renegocia sus préstamos y eso los hace perder grandes oportunidades de mejora de sus préstamos.</a:t>
            </a:r>
            <a:br>
              <a:rPr lang="es-ES_tradnl" altLang="en-US">
                <a:solidFill>
                  <a:schemeClr val="accent4"/>
                </a:solidFill>
                <a:effectLst/>
              </a:rPr>
            </a:br>
            <a:br>
              <a:rPr lang="es-ES_tradnl" altLang="en-US">
                <a:solidFill>
                  <a:schemeClr val="accent4"/>
                </a:solidFill>
                <a:effectLst/>
              </a:rPr>
            </a:br>
            <a:r>
              <a:rPr lang="es-ES_tradnl" altLang="en-US">
                <a:solidFill>
                  <a:schemeClr val="accent4"/>
                </a:solidFill>
                <a:effectLst/>
              </a:rPr>
              <a:t>“Si se logra mejorar la comunicación trimestral, aumentará la renegociación de los créditos y se maximizarán los recursos disponibles.”</a:t>
            </a:r>
            <a:endParaRPr lang="es-ES_tradnl" altLang="en-US">
              <a:solidFill>
                <a:schemeClr val="accent4"/>
              </a:solidFill>
              <a:effectLst/>
            </a:endParaRPr>
          </a:p>
        </p:txBody>
      </p:sp>
      <p:sp>
        <p:nvSpPr>
          <p:cNvPr id="7" name="Text Box 6"/>
          <p:cNvSpPr txBox="true"/>
          <p:nvPr/>
        </p:nvSpPr>
        <p:spPr>
          <a:xfrm>
            <a:off x="647700" y="2085975"/>
            <a:ext cx="1487170" cy="368300"/>
          </a:xfrm>
          <a:prstGeom prst="rect">
            <a:avLst/>
          </a:prstGeom>
          <a:solidFill>
            <a:schemeClr val="accent1">
              <a:lumMod val="75000"/>
              <a:alpha val="48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b="1">
                <a:solidFill>
                  <a:schemeClr val="accent4"/>
                </a:solidFill>
                <a:effectLst/>
              </a:rPr>
              <a:t>Problema</a:t>
            </a:r>
            <a:endParaRPr lang="es-ES_tradnl" altLang="en-US" b="1">
              <a:solidFill>
                <a:schemeClr val="accent4"/>
              </a:solidFill>
              <a:effectLst/>
            </a:endParaRPr>
          </a:p>
        </p:txBody>
      </p:sp>
      <p:cxnSp>
        <p:nvCxnSpPr>
          <p:cNvPr id="8" name="Straight Arrow Connector 7"/>
          <p:cNvCxnSpPr/>
          <p:nvPr/>
        </p:nvCxnSpPr>
        <p:spPr>
          <a:xfrm flipV="true">
            <a:off x="2444115" y="2288540"/>
            <a:ext cx="1982470" cy="1651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1948815" y="3191510"/>
            <a:ext cx="2477770" cy="76517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true"/>
          <p:nvPr/>
        </p:nvSpPr>
        <p:spPr>
          <a:xfrm>
            <a:off x="379095" y="3775075"/>
            <a:ext cx="1569720" cy="368300"/>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b="1">
                <a:solidFill>
                  <a:schemeClr val="accent4"/>
                </a:solidFill>
                <a:effectLst/>
              </a:rPr>
              <a:t>Propuesta</a:t>
            </a:r>
            <a:endParaRPr lang="es-ES_tradnl" altLang="en-US" b="1">
              <a:solidFill>
                <a:schemeClr val="accent4"/>
              </a:solidFill>
              <a:effectLst/>
            </a:endParaRPr>
          </a:p>
        </p:txBody>
      </p:sp>
      <p:sp>
        <p:nvSpPr>
          <p:cNvPr id="12" name="Text Box 11"/>
          <p:cNvSpPr txBox="true"/>
          <p:nvPr/>
        </p:nvSpPr>
        <p:spPr>
          <a:xfrm>
            <a:off x="379095" y="4651375"/>
            <a:ext cx="2328545" cy="2061210"/>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effectLst/>
              </a:rPr>
              <a:t>A Partir de “Nudges” se observa cuál forma de presentar la comunicación trimestral lleva a aumentar la tendencia a la renegociación</a:t>
            </a:r>
            <a:endParaRPr lang="es-ES_tradnl" altLang="en-US" sz="1600">
              <a:solidFill>
                <a:schemeClr val="accent4"/>
              </a:solidFill>
              <a:effectLst/>
            </a:endParaRPr>
          </a:p>
        </p:txBody>
      </p:sp>
      <p:cxnSp>
        <p:nvCxnSpPr>
          <p:cNvPr id="13" name="Straight Arrow Connector 12"/>
          <p:cNvCxnSpPr/>
          <p:nvPr/>
        </p:nvCxnSpPr>
        <p:spPr>
          <a:xfrm flipH="true">
            <a:off x="1159510" y="4251325"/>
            <a:ext cx="8255" cy="29273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2868295" y="5080635"/>
            <a:ext cx="1310640" cy="952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4426585" y="4353560"/>
            <a:ext cx="5205095" cy="206121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effectLst/>
              </a:rPr>
              <a:t>4 rondas para tomar decisiónes con los siguientees tratamientos: Tratamientos: Los tratamientos son acumulativos; control es igual al de siempre + tasa de interés actual; tratamiento 1 es control + termómetro de tasa de crédito y cuánto se ahorraría; tratamiento 2 es T1 + información para comparar las condic</a:t>
            </a:r>
            <a:r>
              <a:rPr lang="es-ES_tradnl" altLang="en-US" sz="1600">
                <a:solidFill>
                  <a:schemeClr val="accent4"/>
                </a:solidFill>
              </a:rPr>
              <a:t>iones del crédito, y T3 es T2 + checklist. </a:t>
            </a:r>
            <a:endParaRPr lang="es-ES_tradnl" altLang="en-US" sz="1600">
              <a:solidFill>
                <a:schemeClr val="accent4"/>
              </a:solidFill>
            </a:endParaRPr>
          </a:p>
        </p:txBody>
      </p:sp>
      <p:sp>
        <p:nvSpPr>
          <p:cNvPr id="17" name="Text Box 16"/>
          <p:cNvSpPr txBox="true"/>
          <p:nvPr/>
        </p:nvSpPr>
        <p:spPr>
          <a:xfrm>
            <a:off x="10455910" y="4143375"/>
            <a:ext cx="1454150" cy="2030095"/>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400" b="1">
                <a:solidFill>
                  <a:schemeClr val="accent4"/>
                </a:solidFill>
                <a:effectLst/>
              </a:rPr>
              <a:t>Medición</a:t>
            </a:r>
            <a:endParaRPr lang="es-ES_tradnl" altLang="en-US" sz="1400" b="1">
              <a:solidFill>
                <a:schemeClr val="accent4"/>
              </a:solidFill>
              <a:effectLst/>
            </a:endParaRPr>
          </a:p>
          <a:p>
            <a:endParaRPr lang="es-ES_tradnl" altLang="en-US" sz="1400" b="1">
              <a:solidFill>
                <a:schemeClr val="accent4"/>
              </a:solidFill>
              <a:effectLst/>
            </a:endParaRPr>
          </a:p>
          <a:p>
            <a:r>
              <a:rPr lang="es-ES_tradnl" altLang="en-US" sz="1400" b="1">
                <a:solidFill>
                  <a:schemeClr val="accent4"/>
                </a:solidFill>
                <a:effectLst/>
              </a:rPr>
              <a:t>1) Análisis de medias</a:t>
            </a:r>
            <a:br>
              <a:rPr lang="es-ES_tradnl" altLang="en-US" sz="1400" b="1">
                <a:solidFill>
                  <a:schemeClr val="accent4"/>
                </a:solidFill>
                <a:effectLst/>
              </a:rPr>
            </a:br>
            <a:r>
              <a:rPr lang="es-ES_tradnl" altLang="en-US" sz="1400" b="1">
                <a:solidFill>
                  <a:schemeClr val="accent4"/>
                </a:solidFill>
                <a:effectLst/>
              </a:rPr>
              <a:t>2) árboles Bayesianos</a:t>
            </a:r>
            <a:br>
              <a:rPr lang="es-ES_tradnl" altLang="en-US" sz="1400" b="1">
                <a:solidFill>
                  <a:schemeClr val="accent4"/>
                </a:solidFill>
                <a:effectLst/>
              </a:rPr>
            </a:br>
            <a:r>
              <a:rPr lang="es-ES_tradnl" altLang="en-US" sz="1400" b="1">
                <a:solidFill>
                  <a:schemeClr val="accent4"/>
                </a:solidFill>
                <a:effectLst/>
              </a:rPr>
              <a:t>3) Regresiones logísticas</a:t>
            </a:r>
            <a:endParaRPr lang="es-ES_tradnl" altLang="en-US" sz="1400" b="1">
              <a:solidFill>
                <a:schemeClr val="accent4"/>
              </a:solidFill>
              <a:effectLst/>
            </a:endParaRPr>
          </a:p>
        </p:txBody>
      </p:sp>
      <p:cxnSp>
        <p:nvCxnSpPr>
          <p:cNvPr id="18" name="Straight Arrow Connector 17"/>
          <p:cNvCxnSpPr/>
          <p:nvPr/>
        </p:nvCxnSpPr>
        <p:spPr>
          <a:xfrm>
            <a:off x="9862185" y="5030470"/>
            <a:ext cx="396240" cy="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1447800" y="428625"/>
            <a:ext cx="9296400" cy="4876800"/>
          </a:xfrm>
          <a:prstGeom prst="rect">
            <a:avLst/>
          </a:prstGeom>
        </p:spPr>
      </p:pic>
      <p:sp>
        <p:nvSpPr>
          <p:cNvPr id="2" name="Text Box 1"/>
          <p:cNvSpPr txBox="true"/>
          <p:nvPr/>
        </p:nvSpPr>
        <p:spPr>
          <a:xfrm>
            <a:off x="1448435" y="5575935"/>
            <a:ext cx="9296400" cy="92202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El T3 aumenta caso un 23% de probabilidad de renegociación respecto del tratamiento de contro</a:t>
            </a:r>
            <a:r>
              <a:rPr lang="es-ES_tradnl" altLang="en-US">
                <a:solidFill>
                  <a:schemeClr val="accent4"/>
                </a:solidFill>
              </a:rPr>
              <a:t>l. Considerando el margen de error, puede ser entre el 18,3 al 28,4% al 99.9% de confianza</a:t>
            </a:r>
            <a:endParaRPr lang="es-ES_tradnl" altLang="en-US">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643890" y="304800"/>
            <a:ext cx="6046470" cy="5967095"/>
          </a:xfrm>
          <a:prstGeom prst="rect">
            <a:avLst/>
          </a:prstGeom>
        </p:spPr>
      </p:pic>
      <p:sp>
        <p:nvSpPr>
          <p:cNvPr id="5" name="Text Box 4"/>
          <p:cNvSpPr txBox="true"/>
          <p:nvPr/>
        </p:nvSpPr>
        <p:spPr>
          <a:xfrm>
            <a:off x="7444740" y="748665"/>
            <a:ext cx="3718560" cy="3969385"/>
          </a:xfrm>
          <a:prstGeom prst="rect">
            <a:avLst/>
          </a:prstGeom>
          <a:solidFill>
            <a:schemeClr val="accent1">
              <a:alpha val="62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ln/>
                <a:solidFill>
                  <a:schemeClr val="accent4"/>
                </a:solidFill>
                <a:effectLst/>
              </a:rPr>
              <a:t>Efectos marginales indican mayor tendencia a cotizar según el tratamiento.</a:t>
            </a:r>
            <a:endParaRPr lang="es-ES_tradnl" altLang="en-US">
              <a:ln/>
              <a:solidFill>
                <a:schemeClr val="accent4"/>
              </a:solidFill>
              <a:effectLst/>
            </a:endParaRPr>
          </a:p>
          <a:p>
            <a:endParaRPr lang="es-ES_tradnl" altLang="en-US">
              <a:ln/>
              <a:solidFill>
                <a:schemeClr val="accent4"/>
              </a:solidFill>
              <a:effectLst/>
            </a:endParaRPr>
          </a:p>
          <a:p>
            <a:r>
              <a:rPr lang="es-ES_tradnl" altLang="en-US">
                <a:ln/>
                <a:solidFill>
                  <a:schemeClr val="accent4"/>
                </a:solidFill>
                <a:effectLst/>
              </a:rPr>
              <a:t>No hay mayor diferencia en términos de género</a:t>
            </a:r>
            <a:endParaRPr lang="es-ES_tradnl" altLang="en-US">
              <a:ln/>
              <a:solidFill>
                <a:schemeClr val="accent4"/>
              </a:solidFill>
              <a:effectLst/>
            </a:endParaRPr>
          </a:p>
          <a:p>
            <a:endParaRPr lang="es-ES_tradnl" altLang="en-US">
              <a:ln/>
              <a:solidFill>
                <a:schemeClr val="accent4"/>
              </a:solidFill>
              <a:effectLst/>
            </a:endParaRPr>
          </a:p>
          <a:p>
            <a:r>
              <a:rPr lang="es-ES_tradnl" altLang="en-US">
                <a:ln/>
                <a:solidFill>
                  <a:schemeClr val="accent4"/>
                </a:solidFill>
                <a:effectLst/>
              </a:rPr>
              <a:t>No hay diferencia estadísticamente significativa entre los niveles de riesgo</a:t>
            </a:r>
            <a:endParaRPr lang="es-ES_tradnl" altLang="en-US">
              <a:ln/>
              <a:solidFill>
                <a:schemeClr val="accent4"/>
              </a:solidFill>
              <a:effectLst/>
            </a:endParaRPr>
          </a:p>
          <a:p>
            <a:endParaRPr lang="es-ES_tradnl" altLang="en-US">
              <a:ln/>
              <a:solidFill>
                <a:schemeClr val="accent4"/>
              </a:solidFill>
              <a:effectLst/>
            </a:endParaRPr>
          </a:p>
          <a:p>
            <a:r>
              <a:rPr lang="es-ES_tradnl" altLang="en-US">
                <a:ln/>
                <a:solidFill>
                  <a:schemeClr val="accent4"/>
                </a:solidFill>
                <a:effectLst/>
              </a:rPr>
              <a:t>Quienes tienen sesgo por el presente bajo tienen más posibilidad de cotizar</a:t>
            </a:r>
            <a:endParaRPr lang="es-ES_tradnl" altLang="en-US">
              <a:ln/>
              <a:solidFill>
                <a:schemeClr val="accent4"/>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true"/>
          </p:cNvPicPr>
          <p:nvPr/>
        </p:nvPicPr>
        <p:blipFill>
          <a:blip r:embed="rId1"/>
          <a:stretch>
            <a:fillRect/>
          </a:stretch>
        </p:blipFill>
        <p:spPr>
          <a:xfrm>
            <a:off x="3920490" y="69215"/>
            <a:ext cx="5897880" cy="6719570"/>
          </a:xfrm>
          <a:prstGeom prst="rect">
            <a:avLst/>
          </a:prstGeom>
        </p:spPr>
      </p:pic>
      <p:sp>
        <p:nvSpPr>
          <p:cNvPr id="3" name="Text Box 2"/>
          <p:cNvSpPr txBox="true"/>
          <p:nvPr/>
        </p:nvSpPr>
        <p:spPr>
          <a:xfrm>
            <a:off x="706755" y="631825"/>
            <a:ext cx="2879090" cy="507746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Estimaciones de árboles bayesianos para evaluar heterogeneidad del impacto de tratamiento por niveles de alfabetismo financieron. No hay mayor diferencia de impacto, así como para género y nivel de riesgo.</a:t>
            </a:r>
            <a:endParaRPr lang="es-ES_tradnl" altLang="en-US">
              <a:solidFill>
                <a:schemeClr val="accent4"/>
              </a:solidFill>
              <a:effectLst/>
            </a:endParaRPr>
          </a:p>
          <a:p>
            <a:endParaRPr lang="es-ES_tradnl" altLang="en-US">
              <a:solidFill>
                <a:schemeClr val="accent4"/>
              </a:solidFill>
              <a:effectLst/>
            </a:endParaRPr>
          </a:p>
          <a:p>
            <a:r>
              <a:rPr lang="es-ES_tradnl" altLang="en-US">
                <a:solidFill>
                  <a:schemeClr val="accent4"/>
                </a:solidFill>
                <a:effectLst/>
              </a:rPr>
              <a:t>Esto hace que el tratamiento sea igualitario en sus beneficios para la población</a:t>
            </a:r>
            <a:endParaRPr lang="es-ES_tradnl" altLang="en-US">
              <a:solidFill>
                <a:schemeClr val="accent4"/>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true"/>
          </p:cNvPicPr>
          <p:nvPr/>
        </p:nvPicPr>
        <p:blipFill>
          <a:blip r:embed="rId1"/>
          <a:stretch>
            <a:fillRect/>
          </a:stretch>
        </p:blipFill>
        <p:spPr>
          <a:xfrm>
            <a:off x="550545" y="417195"/>
            <a:ext cx="6236335" cy="6022975"/>
          </a:xfrm>
          <a:prstGeom prst="rect">
            <a:avLst/>
          </a:prstGeom>
        </p:spPr>
      </p:pic>
      <p:sp>
        <p:nvSpPr>
          <p:cNvPr id="5" name="Text Box 4"/>
          <p:cNvSpPr txBox="true"/>
          <p:nvPr/>
        </p:nvSpPr>
        <p:spPr>
          <a:xfrm>
            <a:off x="7444740" y="748665"/>
            <a:ext cx="3718560" cy="2861310"/>
          </a:xfrm>
          <a:prstGeom prst="rect">
            <a:avLst/>
          </a:prstGeom>
          <a:solidFill>
            <a:schemeClr val="accent1">
              <a:alpha val="62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Largo del crédito pega más que la cantidad de ahorro a la hora de cotizar crédito. Es decir la gente reacciona a condiciones del mercano.</a:t>
            </a:r>
            <a:endParaRPr lang="es-ES_tradnl" altLang="en-US">
              <a:solidFill>
                <a:schemeClr val="accent4"/>
              </a:solidFill>
              <a:effectLst/>
            </a:endParaRPr>
          </a:p>
          <a:p>
            <a:endParaRPr lang="es-ES_tradnl" altLang="en-US">
              <a:solidFill>
                <a:schemeClr val="accent4"/>
              </a:solidFill>
              <a:effectLst/>
            </a:endParaRPr>
          </a:p>
          <a:p>
            <a:r>
              <a:rPr lang="es-ES_tradnl" altLang="en-US">
                <a:solidFill>
                  <a:schemeClr val="accent4"/>
                </a:solidFill>
                <a:effectLst/>
              </a:rPr>
              <a:t>DL-AA y DL-AB aumenta entre 5.5 y 6.5% la posibilidad de cotizar en relación a la base (DC-AB)</a:t>
            </a:r>
            <a:endParaRPr lang="es-ES_tradnl" altLang="en-US">
              <a:solidFill>
                <a:schemeClr val="accent4"/>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pPr algn="ctr"/>
            <a:r>
              <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Caso N°2: Turper, Seder - Fearing what? Vignette experiments on anti-immigrant sentiments (2016)</a:t>
            </a:r>
            <a:endParaRPr lang="es-ES_tradnl"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ext Box 4"/>
          <p:cNvSpPr txBox="true"/>
          <p:nvPr/>
        </p:nvSpPr>
        <p:spPr>
          <a:xfrm>
            <a:off x="796290" y="3411855"/>
            <a:ext cx="1454150" cy="368300"/>
          </a:xfrm>
          <a:prstGeom prst="rect">
            <a:avLst/>
          </a:prstGeom>
          <a:noFill/>
        </p:spPr>
        <p:txBody>
          <a:bodyPr wrap="square" rtlCol="0">
            <a:spAutoFit/>
          </a:bodyPr>
          <a:p>
            <a:r>
              <a:rPr lang="es-ES_tradnl" altLang="en-US"/>
              <a:t>Objetivo </a:t>
            </a:r>
            <a:endParaRPr lang="es-ES_tradnl" altLang="en-US"/>
          </a:p>
        </p:txBody>
      </p:sp>
      <p:sp>
        <p:nvSpPr>
          <p:cNvPr id="6" name="Text Box 5"/>
          <p:cNvSpPr txBox="true"/>
          <p:nvPr/>
        </p:nvSpPr>
        <p:spPr>
          <a:xfrm>
            <a:off x="4426585" y="1750060"/>
            <a:ext cx="6161405" cy="1476375"/>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effectLst/>
              </a:rPr>
              <a:t>Actualmente la Política migratoria es uno de los temás más relevantes en Europa. Como distintos partidos de derecha crecen a partir de actitudes anti-migración, se vuelte tema crucial para entender la Política Europea contemporánea</a:t>
            </a:r>
            <a:endParaRPr lang="es-ES_tradnl" altLang="en-US">
              <a:solidFill>
                <a:schemeClr val="accent4"/>
              </a:solidFill>
              <a:effectLst/>
            </a:endParaRPr>
          </a:p>
        </p:txBody>
      </p:sp>
      <p:sp>
        <p:nvSpPr>
          <p:cNvPr id="7" name="Text Box 6"/>
          <p:cNvSpPr txBox="true"/>
          <p:nvPr/>
        </p:nvSpPr>
        <p:spPr>
          <a:xfrm>
            <a:off x="647700" y="2085975"/>
            <a:ext cx="1487170" cy="368300"/>
          </a:xfrm>
          <a:prstGeom prst="rect">
            <a:avLst/>
          </a:prstGeom>
          <a:solidFill>
            <a:schemeClr val="accent1">
              <a:lumMod val="75000"/>
              <a:alpha val="48000"/>
            </a:schemeClr>
          </a:solidFill>
        </p:spPr>
        <p:txBody>
          <a:bodyPr wrap="square" rtlCol="0">
            <a:spAutoFit/>
            <a:scene3d>
              <a:camera prst="orthographicFront"/>
              <a:lightRig rig="soft" dir="t">
                <a:rot lat="0" lon="0" rev="15600000"/>
              </a:lightRig>
            </a:scene3d>
            <a:sp3d extrusionH="57150" prstMaterial="softEdge">
              <a:bevelT w="25400" h="38100"/>
            </a:sp3d>
          </a:bodyPr>
          <a:p>
            <a:pPr algn="ctr"/>
            <a:r>
              <a:rPr lang="es-ES_tradnl" altLang="en-US" b="1">
                <a:solidFill>
                  <a:schemeClr val="accent4"/>
                </a:solidFill>
                <a:effectLst/>
              </a:rPr>
              <a:t>Tema</a:t>
            </a:r>
            <a:endParaRPr lang="es-ES_tradnl" altLang="en-US" b="1">
              <a:solidFill>
                <a:schemeClr val="accent4"/>
              </a:solidFill>
              <a:effectLst/>
            </a:endParaRPr>
          </a:p>
        </p:txBody>
      </p:sp>
      <p:cxnSp>
        <p:nvCxnSpPr>
          <p:cNvPr id="8" name="Straight Arrow Connector 7"/>
          <p:cNvCxnSpPr/>
          <p:nvPr/>
        </p:nvCxnSpPr>
        <p:spPr>
          <a:xfrm flipV="true">
            <a:off x="2444115" y="2288540"/>
            <a:ext cx="1982470" cy="1651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true">
            <a:off x="1948815" y="3191510"/>
            <a:ext cx="2477770" cy="76517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true"/>
          <p:nvPr/>
        </p:nvSpPr>
        <p:spPr>
          <a:xfrm>
            <a:off x="379095" y="3775075"/>
            <a:ext cx="1569720" cy="368300"/>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b="1">
                <a:solidFill>
                  <a:schemeClr val="accent4"/>
                </a:solidFill>
                <a:effectLst/>
              </a:rPr>
              <a:t>Propuesta</a:t>
            </a:r>
            <a:endParaRPr lang="es-ES_tradnl" altLang="en-US" b="1">
              <a:solidFill>
                <a:schemeClr val="accent4"/>
              </a:solidFill>
              <a:effectLst/>
            </a:endParaRPr>
          </a:p>
        </p:txBody>
      </p:sp>
      <p:sp>
        <p:nvSpPr>
          <p:cNvPr id="12" name="Text Box 11"/>
          <p:cNvSpPr txBox="true"/>
          <p:nvPr/>
        </p:nvSpPr>
        <p:spPr>
          <a:xfrm>
            <a:off x="379095" y="4651375"/>
            <a:ext cx="2328545" cy="2061210"/>
          </a:xfrm>
          <a:prstGeom prst="rect">
            <a:avLst/>
          </a:prstGeom>
          <a:solidFill>
            <a:schemeClr val="accent1">
              <a:lumMod val="75000"/>
              <a:alpha val="6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effectLst/>
              </a:rPr>
              <a:t>Estudio 1: Se analiza el nivel de apoyo a inmigrantes cuandointeractúa con consideraciones económicas y efectos de ley y orden</a:t>
            </a:r>
            <a:endParaRPr lang="es-ES_tradnl" altLang="en-US" sz="1600">
              <a:solidFill>
                <a:schemeClr val="accent4"/>
              </a:solidFill>
              <a:effectLst/>
            </a:endParaRPr>
          </a:p>
        </p:txBody>
      </p:sp>
      <p:cxnSp>
        <p:nvCxnSpPr>
          <p:cNvPr id="13" name="Straight Arrow Connector 12"/>
          <p:cNvCxnSpPr/>
          <p:nvPr/>
        </p:nvCxnSpPr>
        <p:spPr>
          <a:xfrm flipH="true">
            <a:off x="1159510" y="4251325"/>
            <a:ext cx="8255" cy="29273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true">
            <a:off x="2868295" y="5080635"/>
            <a:ext cx="1310640" cy="9525"/>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4426585" y="4353560"/>
            <a:ext cx="5205095" cy="2306955"/>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600">
                <a:solidFill>
                  <a:schemeClr val="accent4"/>
                </a:solidFill>
              </a:rPr>
              <a:t>3 tratamientos con viñetas: texto para aprobar renovación de inmigrantes. Las viñetas mezclan atributos económicos x nivel de respeto a la ley. -&gt; Se pide aprobar o rechazar.</a:t>
            </a:r>
            <a:endParaRPr lang="es-ES_tradnl" altLang="en-US" sz="1600">
              <a:solidFill>
                <a:schemeClr val="accent4"/>
              </a:solidFill>
            </a:endParaRPr>
          </a:p>
          <a:p>
            <a:endParaRPr lang="es-ES_tradnl" altLang="en-US" sz="1600">
              <a:solidFill>
                <a:schemeClr val="accent4"/>
              </a:solidFill>
            </a:endParaRPr>
          </a:p>
          <a:p>
            <a:r>
              <a:rPr lang="es-ES_tradnl" altLang="en-US" sz="1600">
                <a:solidFill>
                  <a:schemeClr val="accent4"/>
                </a:solidFill>
              </a:rPr>
              <a:t>3X2 (Cesante/Trabajador contrata/Autoempleado) x (Respetuoso de la ley/Infractor)</a:t>
            </a:r>
            <a:endParaRPr lang="es-ES_tradnl" altLang="en-US" sz="1600">
              <a:solidFill>
                <a:schemeClr val="accent4"/>
              </a:solidFill>
            </a:endParaRPr>
          </a:p>
          <a:p>
            <a:endParaRPr lang="es-ES_tradnl" altLang="en-US" sz="1600">
              <a:solidFill>
                <a:schemeClr val="accent4"/>
              </a:solidFill>
            </a:endParaRPr>
          </a:p>
        </p:txBody>
      </p:sp>
      <p:sp>
        <p:nvSpPr>
          <p:cNvPr id="17" name="Text Box 16"/>
          <p:cNvSpPr txBox="true"/>
          <p:nvPr/>
        </p:nvSpPr>
        <p:spPr>
          <a:xfrm>
            <a:off x="10259060" y="4143375"/>
            <a:ext cx="1651000" cy="1599565"/>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sz="1400" b="1">
                <a:solidFill>
                  <a:schemeClr val="accent4"/>
                </a:solidFill>
                <a:effectLst/>
              </a:rPr>
              <a:t>Medición</a:t>
            </a:r>
            <a:endParaRPr lang="es-ES_tradnl" altLang="en-US" sz="1400" b="1">
              <a:solidFill>
                <a:schemeClr val="accent4"/>
              </a:solidFill>
              <a:effectLst/>
            </a:endParaRPr>
          </a:p>
          <a:p>
            <a:endParaRPr lang="es-ES_tradnl" altLang="en-US" sz="1400" b="1">
              <a:solidFill>
                <a:schemeClr val="accent4"/>
              </a:solidFill>
              <a:effectLst/>
            </a:endParaRPr>
          </a:p>
          <a:p>
            <a:r>
              <a:rPr lang="es-ES_tradnl" altLang="en-US" sz="1400" b="1">
                <a:solidFill>
                  <a:schemeClr val="accent4"/>
                </a:solidFill>
                <a:effectLst/>
              </a:rPr>
              <a:t>1) Tablas de contingencia</a:t>
            </a:r>
            <a:br>
              <a:rPr lang="es-ES_tradnl" altLang="en-US" sz="1400" b="1">
                <a:solidFill>
                  <a:schemeClr val="accent4"/>
                </a:solidFill>
                <a:effectLst/>
              </a:rPr>
            </a:br>
            <a:r>
              <a:rPr lang="es-ES_tradnl" altLang="en-US" sz="1400" b="1">
                <a:solidFill>
                  <a:schemeClr val="accent4"/>
                </a:solidFill>
                <a:effectLst/>
              </a:rPr>
              <a:t>2) Regresiones logísticas</a:t>
            </a:r>
            <a:endParaRPr lang="es-ES_tradnl" altLang="en-US" sz="1400" b="1">
              <a:solidFill>
                <a:schemeClr val="accent4"/>
              </a:solidFill>
              <a:effectLst/>
            </a:endParaRPr>
          </a:p>
        </p:txBody>
      </p:sp>
      <p:cxnSp>
        <p:nvCxnSpPr>
          <p:cNvPr id="18" name="Straight Arrow Connector 17"/>
          <p:cNvCxnSpPr/>
          <p:nvPr/>
        </p:nvCxnSpPr>
        <p:spPr>
          <a:xfrm>
            <a:off x="9862185" y="5030470"/>
            <a:ext cx="396240" cy="0"/>
          </a:xfrm>
          <a:prstGeom prst="straightConnector1">
            <a:avLst/>
          </a:prstGeom>
          <a:ln w="28575" cmpd="sng">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454660" y="1682115"/>
            <a:ext cx="11282680" cy="3494405"/>
          </a:xfrm>
          <a:prstGeom prst="rect">
            <a:avLst/>
          </a:prstGeom>
        </p:spPr>
      </p:pic>
      <p:sp>
        <p:nvSpPr>
          <p:cNvPr id="2" name="Text Box 1"/>
          <p:cNvSpPr txBox="true"/>
          <p:nvPr/>
        </p:nvSpPr>
        <p:spPr>
          <a:xfrm>
            <a:off x="2965450" y="5575935"/>
            <a:ext cx="6723380" cy="922020"/>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rPr>
              <a:t>Los infractores de ley tienen altas tazas de rechazo. Desempleados (infractores o no) en segunda instancia. Ambas variables son relevantes</a:t>
            </a:r>
            <a:endParaRPr lang="es-ES_tradnl" altLang="en-US">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569595" y="382905"/>
            <a:ext cx="11052175" cy="4074160"/>
          </a:xfrm>
          <a:prstGeom prst="rect">
            <a:avLst/>
          </a:prstGeom>
        </p:spPr>
      </p:pic>
      <p:sp>
        <p:nvSpPr>
          <p:cNvPr id="2" name="Text Box 1"/>
          <p:cNvSpPr txBox="true"/>
          <p:nvPr/>
        </p:nvSpPr>
        <p:spPr>
          <a:xfrm>
            <a:off x="925195" y="4802505"/>
            <a:ext cx="9997440" cy="1476375"/>
          </a:xfrm>
          <a:prstGeom prst="rect">
            <a:avLst/>
          </a:prstGeom>
          <a:solidFill>
            <a:schemeClr val="accent1">
              <a:lumMod val="75000"/>
              <a:alpha val="84000"/>
            </a:schemeClr>
          </a:solidFill>
        </p:spPr>
        <p:txBody>
          <a:bodyPr wrap="square" rtlCol="0">
            <a:spAutoFit/>
            <a:scene3d>
              <a:camera prst="orthographicFront"/>
              <a:lightRig rig="soft" dir="t">
                <a:rot lat="0" lon="0" rev="15600000"/>
              </a:lightRig>
            </a:scene3d>
            <a:sp3d extrusionH="57150" prstMaterial="softEdge">
              <a:bevelT w="25400" h="38100"/>
            </a:sp3d>
          </a:bodyPr>
          <a:p>
            <a:r>
              <a:rPr lang="es-ES_tradnl" altLang="en-US">
                <a:solidFill>
                  <a:schemeClr val="accent4"/>
                </a:solidFill>
              </a:rPr>
              <a:t>Inmigrantes potencialmente receptores de beneficios tienen casi 4 veces y media posibilidades de ser rechazados en comparación a los emprendedores. </a:t>
            </a:r>
            <a:endParaRPr lang="es-ES_tradnl" altLang="en-US">
              <a:solidFill>
                <a:schemeClr val="accent4"/>
              </a:solidFill>
            </a:endParaRPr>
          </a:p>
          <a:p>
            <a:br>
              <a:rPr lang="es-ES_tradnl" altLang="en-US">
                <a:solidFill>
                  <a:schemeClr val="accent4"/>
                </a:solidFill>
              </a:rPr>
            </a:br>
            <a:r>
              <a:rPr lang="es-ES_tradnl" altLang="en-US">
                <a:solidFill>
                  <a:schemeClr val="accent4"/>
                </a:solidFill>
              </a:rPr>
              <a:t>El no cumplimiento de la ley es un preditor mucho más poderoso de rechazo que los costos económicos. Hasta 16 veces más probable su rechazo.</a:t>
            </a:r>
            <a:endParaRPr lang="es-ES_tradnl" altLang="en-US">
              <a:solidFill>
                <a:schemeClr val="accent4"/>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5688</Words>
  <Application>WPS Presentation</Application>
  <PresentationFormat>宽屏</PresentationFormat>
  <Paragraphs>106</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DejaVu Sans</vt:lpstr>
      <vt:lpstr>Arial Black</vt:lpstr>
      <vt:lpstr>微软雅黑</vt:lpstr>
      <vt:lpstr>Droid Sans Fallback</vt:lpstr>
      <vt:lpstr>Arial Unicode MS</vt:lpstr>
      <vt:lpstr>SimSun</vt:lpstr>
      <vt:lpstr>FontAwesome</vt:lpstr>
      <vt:lpstr>Standard Symbols PS [URW ]</vt:lpstr>
      <vt:lpstr>Office Theme</vt:lpstr>
      <vt:lpstr>Diseños experimentales Ejemplos de análisis sobre fenómenos políticos</vt:lpstr>
      <vt:lpstr>Caso N°1: Laroze et.al. Experimento para evaluar el impacto de las decisiones financieras del consumidor de la comunicación trimestral del estado del Crédito Hipotecario y opciones de rediseño (2020)</vt:lpstr>
      <vt:lpstr>PowerPoint 演示文稿</vt:lpstr>
      <vt:lpstr>PowerPoint 演示文稿</vt:lpstr>
      <vt:lpstr>PowerPoint 演示文稿</vt:lpstr>
      <vt:lpstr>PowerPoint 演示文稿</vt:lpstr>
      <vt:lpstr>Caso N°2: Turper, Seder - Fearing what? Vignette experiments on anti-immigrant sentiments (2017)</vt:lpstr>
      <vt:lpstr>PowerPoint 演示文稿</vt:lpstr>
      <vt:lpstr>PowerPoint 演示文稿</vt:lpstr>
      <vt:lpstr>PowerPoint 演示文稿</vt:lpstr>
      <vt:lpstr>Caso N°3:  Martini, Sergio &amp; - Trust across political conflicts: Evidence from a survey experiment in divided societies (2016)</vt:lpstr>
      <vt:lpstr>PowerPoint 演示文稿</vt:lpstr>
      <vt:lpstr>PowerPoint 演示文稿</vt:lpstr>
      <vt:lpstr>PowerPoint 演示文稿</vt:lpstr>
      <vt:lpstr>PowerPoint 演示文稿</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debsuri</dc:creator>
  <cp:lastModifiedBy>debsuri</cp:lastModifiedBy>
  <cp:revision>18</cp:revision>
  <dcterms:created xsi:type="dcterms:W3CDTF">2020-12-29T21:32:59Z</dcterms:created>
  <dcterms:modified xsi:type="dcterms:W3CDTF">2020-12-29T21:32:59Z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