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301" r:id="rId6"/>
    <p:sldId id="311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20" r:id="rId16"/>
    <p:sldId id="323" r:id="rId17"/>
    <p:sldId id="325" r:id="rId18"/>
    <p:sldId id="338" r:id="rId19"/>
    <p:sldId id="340" r:id="rId20"/>
    <p:sldId id="339" r:id="rId21"/>
    <p:sldId id="319" r:id="rId22"/>
    <p:sldId id="32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896" userDrawn="1">
          <p15:clr>
            <a:srgbClr val="A4A3A4"/>
          </p15:clr>
        </p15:guide>
        <p15:guide id="6" orient="horz" pos="3504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8A6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3595" autoAdjust="0"/>
  </p:normalViewPr>
  <p:slideViewPr>
    <p:cSldViewPr snapToGrid="0">
      <p:cViewPr>
        <p:scale>
          <a:sx n="75" d="100"/>
          <a:sy n="75" d="100"/>
        </p:scale>
        <p:origin x="1412" y="368"/>
      </p:cViewPr>
      <p:guideLst>
        <p:guide orient="horz" pos="1896"/>
        <p:guide orient="horz" pos="3504"/>
        <p:guide pos="3840"/>
      </p:guideLst>
    </p:cSldViewPr>
  </p:slideViewPr>
  <p:outlineViewPr>
    <p:cViewPr>
      <p:scale>
        <a:sx n="33" d="100"/>
        <a:sy n="33" d="100"/>
      </p:scale>
      <p:origin x="0" y="-223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031A82-4A00-4794-A488-59AC186D7C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5656-A361-4B32-99B1-66591145F7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4AEED-FF0D-4512-BD5F-9F077F06D9A7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AFD4F-E871-421C-96C6-CCFAA872CB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0EF6-A335-4727-9E75-458707395E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8AB8-F519-4C44-A217-B2548CA6E5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9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9B45-E22A-4A9C-91D5-81685A72A6FA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3549-A82F-409E-AD53-534267A0E1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4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52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5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0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4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57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66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69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379641C-8260-44A4-9F71-E216C07A38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416742 h 6858000"/>
              <a:gd name="connsiteX5" fmla="*/ 9142476 w 12188952"/>
              <a:gd name="connsiteY5" fmla="*/ 4416742 h 6858000"/>
              <a:gd name="connsiteX6" fmla="*/ 9142476 w 12188952"/>
              <a:gd name="connsiteY6" fmla="*/ 4188142 h 6858000"/>
              <a:gd name="connsiteX7" fmla="*/ 0 w 12188952"/>
              <a:gd name="connsiteY7" fmla="*/ 4188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416742"/>
                </a:lnTo>
                <a:lnTo>
                  <a:pt x="9142476" y="4416742"/>
                </a:lnTo>
                <a:lnTo>
                  <a:pt x="9142476" y="4188142"/>
                </a:lnTo>
                <a:lnTo>
                  <a:pt x="0" y="41881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636008"/>
            <a:ext cx="9144000" cy="1107959"/>
          </a:xfrm>
        </p:spPr>
        <p:txBody>
          <a:bodyPr anchor="b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D466B-640E-419A-8701-FA39B12DD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" y="5742432"/>
            <a:ext cx="7953375" cy="4572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659D50-D55F-4F3D-8F15-5B1F1F2B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188142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B2621B9-2641-4DA3-B7D6-D577C25CF2E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30351 w 12188952"/>
              <a:gd name="connsiteY0" fmla="*/ 3231845 h 6858000"/>
              <a:gd name="connsiteX1" fmla="*/ 1030351 w 12188952"/>
              <a:gd name="connsiteY1" fmla="*/ 3460445 h 6858000"/>
              <a:gd name="connsiteX2" fmla="*/ 11122333 w 12188952"/>
              <a:gd name="connsiteY2" fmla="*/ 3460445 h 6858000"/>
              <a:gd name="connsiteX3" fmla="*/ 11122333 w 12188952"/>
              <a:gd name="connsiteY3" fmla="*/ 32318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30351" y="3231845"/>
                </a:moveTo>
                <a:lnTo>
                  <a:pt x="1030351" y="3460445"/>
                </a:lnTo>
                <a:lnTo>
                  <a:pt x="11122333" y="3460445"/>
                </a:lnTo>
                <a:lnTo>
                  <a:pt x="11122333" y="32318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9848" y="2121408"/>
            <a:ext cx="2560320" cy="91440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00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0600" y="2121408"/>
            <a:ext cx="2560320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31351" y="2121408"/>
            <a:ext cx="2592505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9848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1352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5807F6-AD25-4B86-8D5C-5DBE4B0D3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1875" y="3231845"/>
            <a:ext cx="1009198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6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A6EC474-5258-4E26-A871-01200EC785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2816352 w 12188952"/>
              <a:gd name="connsiteY0" fmla="*/ 1690688 h 6858000"/>
              <a:gd name="connsiteX1" fmla="*/ 2816352 w 12188952"/>
              <a:gd name="connsiteY1" fmla="*/ 5576888 h 6858000"/>
              <a:gd name="connsiteX2" fmla="*/ 3044952 w 12188952"/>
              <a:gd name="connsiteY2" fmla="*/ 5576888 h 6858000"/>
              <a:gd name="connsiteX3" fmla="*/ 3044952 w 12188952"/>
              <a:gd name="connsiteY3" fmla="*/ 1690688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2816352" y="1690688"/>
                </a:moveTo>
                <a:lnTo>
                  <a:pt x="2816352" y="5576888"/>
                </a:lnTo>
                <a:lnTo>
                  <a:pt x="3044952" y="5576888"/>
                </a:lnTo>
                <a:lnTo>
                  <a:pt x="3044952" y="169068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F54F31D-9C5E-4286-8D0E-6318D6D19D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48000" y="1690688"/>
            <a:ext cx="9144000" cy="3886200"/>
          </a:xfrm>
          <a:solidFill>
            <a:schemeClr val="bg1">
              <a:alpha val="93000"/>
            </a:schemeClr>
          </a:solidFill>
        </p:spPr>
        <p:txBody>
          <a:bodyPr lIns="411480" tIns="566928" rIns="4937760" bIns="3063240" anchor="b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3280" y="365125"/>
            <a:ext cx="7894320" cy="13255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2488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29525" y="1919288"/>
            <a:ext cx="3657600" cy="64008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29525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D2B628-14C7-401D-8451-24C64BCF3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876" y="1690688"/>
            <a:ext cx="228600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69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21B4B07-1B80-41CF-89AC-82A7628C9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468880 h 6858000"/>
              <a:gd name="connsiteX1" fmla="*/ 7789164 w 12188952"/>
              <a:gd name="connsiteY1" fmla="*/ 2697480 h 6858000"/>
              <a:gd name="connsiteX2" fmla="*/ 10715244 w 12188952"/>
              <a:gd name="connsiteY2" fmla="*/ 2697480 h 6858000"/>
              <a:gd name="connsiteX3" fmla="*/ 10715244 w 12188952"/>
              <a:gd name="connsiteY3" fmla="*/ 2468880 h 6858000"/>
              <a:gd name="connsiteX4" fmla="*/ 4634484 w 12188952"/>
              <a:gd name="connsiteY4" fmla="*/ 2468880 h 6858000"/>
              <a:gd name="connsiteX5" fmla="*/ 4634484 w 12188952"/>
              <a:gd name="connsiteY5" fmla="*/ 2697480 h 6858000"/>
              <a:gd name="connsiteX6" fmla="*/ 7560564 w 12188952"/>
              <a:gd name="connsiteY6" fmla="*/ 2697480 h 6858000"/>
              <a:gd name="connsiteX7" fmla="*/ 7560564 w 12188952"/>
              <a:gd name="connsiteY7" fmla="*/ 2468880 h 6858000"/>
              <a:gd name="connsiteX8" fmla="*/ 1443228 w 12188952"/>
              <a:gd name="connsiteY8" fmla="*/ 2468880 h 6858000"/>
              <a:gd name="connsiteX9" fmla="*/ 1443228 w 12188952"/>
              <a:gd name="connsiteY9" fmla="*/ 2697480 h 6858000"/>
              <a:gd name="connsiteX10" fmla="*/ 4369308 w 12188952"/>
              <a:gd name="connsiteY10" fmla="*/ 2697480 h 6858000"/>
              <a:gd name="connsiteX11" fmla="*/ 4369308 w 12188952"/>
              <a:gd name="connsiteY11" fmla="*/ 2468880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468880"/>
                </a:moveTo>
                <a:lnTo>
                  <a:pt x="7789164" y="2697480"/>
                </a:lnTo>
                <a:lnTo>
                  <a:pt x="10715244" y="2697480"/>
                </a:lnTo>
                <a:lnTo>
                  <a:pt x="10715244" y="2468880"/>
                </a:lnTo>
                <a:close/>
                <a:moveTo>
                  <a:pt x="4634484" y="2468880"/>
                </a:moveTo>
                <a:lnTo>
                  <a:pt x="4634484" y="2697480"/>
                </a:lnTo>
                <a:lnTo>
                  <a:pt x="7560564" y="2697480"/>
                </a:lnTo>
                <a:lnTo>
                  <a:pt x="7560564" y="2468880"/>
                </a:lnTo>
                <a:close/>
                <a:moveTo>
                  <a:pt x="1443228" y="2468880"/>
                </a:moveTo>
                <a:lnTo>
                  <a:pt x="1443228" y="2697480"/>
                </a:lnTo>
                <a:lnTo>
                  <a:pt x="4369308" y="2697480"/>
                </a:lnTo>
                <a:lnTo>
                  <a:pt x="4369308" y="2468880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40922-E552-4901-81AD-E458DA6BF7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66800" y="1525143"/>
            <a:ext cx="10058400" cy="54864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>
                <a:latin typeface="+mj-lt"/>
              </a:defRPr>
            </a:lvl2pPr>
            <a:lvl3pPr marL="914400" indent="0" algn="ctr">
              <a:buNone/>
              <a:defRPr sz="2400">
                <a:latin typeface="+mj-lt"/>
              </a:defRPr>
            </a:lvl3pPr>
            <a:lvl4pPr marL="1371600" indent="0" algn="ctr">
              <a:buNone/>
              <a:defRPr sz="2400">
                <a:latin typeface="+mj-lt"/>
              </a:defRPr>
            </a:lvl4pPr>
            <a:lvl5pPr marL="1828800" indent="0" algn="ctr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5DC05003-DC7F-4DC2-9902-F09425302D88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E5DD934-36C9-4200-9B07-20B7B5F9B9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44752" y="2697480"/>
            <a:ext cx="2926080" cy="2504064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131369D-6688-434C-89C0-00892AA26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600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5864CA-BF08-4C2C-88EB-589BDFBE27B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9068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287FA-646A-4E57-8C1A-1931B75F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D43C36-F674-49C6-8542-3721B150B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CF3302-2960-44AC-A88C-4C2817511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9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487709A-3CB5-4242-9D31-5DAC5D0494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2130552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81AA656-0DD9-4717-8FC2-4C8C03D06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5184648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0652C9-A2DF-48D4-9530-B3F495F7A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248" y="3273552"/>
            <a:ext cx="2011680" cy="27432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BD279E7-C7DE-4501-9F36-BA9F05FFFF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5168" y="3273552"/>
            <a:ext cx="2011680" cy="27432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BA6D1-4FDE-40E9-9F24-4719889A55F7}"/>
              </a:ext>
            </a:extLst>
          </p:cNvPr>
          <p:cNvCxnSpPr>
            <a:cxnSpLocks/>
          </p:cNvCxnSpPr>
          <p:nvPr userDrawn="1"/>
        </p:nvCxnSpPr>
        <p:spPr>
          <a:xfrm>
            <a:off x="929640" y="3631616"/>
            <a:ext cx="1033272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A3B553-82A9-403C-B8D4-D8C8A4A395B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73690"/>
            <a:ext cx="0" cy="256032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25C7676A-1D83-4D31-9C74-59C46F15253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487901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3902"/>
            <a:ext cx="5157787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3902"/>
            <a:ext cx="5183188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F6BB91-26DF-45B2-B1D3-508C39F34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1482296"/>
            <a:ext cx="8321040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1F6740D-79A8-4846-A90A-F1FF9BBDD0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42295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3E06E79-FBB7-4594-8FC7-631D174541D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B6D7F47-7406-4B82-8180-F3AD59BC65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B79AE07-3E86-4374-9F86-8B70E8158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939686F-A239-4AFE-AF56-38497CCD74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634BB4E-B10D-4761-A0B8-EBC734EC96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2422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69255BD-A63E-4BFC-9D2A-E5EABC1DCD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C27FFA-6FA2-4F90-9543-8AE7E5B90E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AA9F46A-F074-488E-91DA-AAC5D23406E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24F6FE0C-DA66-4BE4-B1CB-AE552497A03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E02CB3CF-9E17-4C7C-913F-21EFADB96CB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D3AC456D-7AB5-4BB9-8F76-B607929996B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5E41A6A-28FF-4A75-BA52-2FA05EE92E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7A1FCD8B-8332-4362-80BA-3DBB4442605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F2B53D10-BB76-4138-AAB8-844DCD895B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A14739AB-36C4-4467-BA10-CEA1DF2894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024E2A82-D649-44D9-BAA0-65A603E113B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5E9DBCF1-3DA9-4975-9B75-DEFC550B69C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D04D2E9-E8EB-43F6-9734-AE8BEED8D8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CAF80E4-457C-461E-9E59-6EA9934B8F5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8A2813EA-E62D-4E2E-A97F-38974F23C88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0A4E7225-8A60-45A3-ACE7-2D6D1EA3306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FD6DF9FE-80AE-43C3-B35A-B0B773A636E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725DE269-1E5D-4437-B997-CCFE880008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EAE25BBD-7B98-417B-B9FC-B2DF70FAFD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0A4DF189-5583-4731-8F70-2578793E024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06405A2E-994F-49B5-ABCB-1CA1FCEB08C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7" y="2055840"/>
            <a:ext cx="1828800" cy="696885"/>
          </a:xfrm>
          <a:noFill/>
          <a:ln w="12700">
            <a:solidFill>
              <a:schemeClr val="accent3"/>
            </a:solidFill>
          </a:ln>
        </p:spPr>
        <p:txBody>
          <a:bodyPr tIns="36000"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7" name="Date Placeholder 4">
            <a:extLst>
              <a:ext uri="{FF2B5EF4-FFF2-40B4-BE49-F238E27FC236}">
                <a16:creationId xmlns:a16="http://schemas.microsoft.com/office/drawing/2014/main" id="{33000A7A-B075-4FF0-8FCA-89256A1A66C8}"/>
              </a:ext>
            </a:extLst>
          </p:cNvPr>
          <p:cNvSpPr>
            <a:spLocks noGrp="1"/>
          </p:cNvSpPr>
          <p:nvPr>
            <p:ph type="dt" sz="half" idx="6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03C7-C423-4EA2-AC0C-C153413E216C}"/>
              </a:ext>
            </a:extLst>
          </p:cNvPr>
          <p:cNvSpPr/>
          <p:nvPr userDrawn="1"/>
        </p:nvSpPr>
        <p:spPr>
          <a:xfrm>
            <a:off x="929640" y="3943857"/>
            <a:ext cx="1033272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02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A4789F7-47F3-492F-8AE6-209A1044F3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6"/>
            <a:ext cx="2103120" cy="2913793"/>
          </a:xfrm>
          <a:custGeom>
            <a:avLst/>
            <a:gdLst>
              <a:gd name="connsiteX0" fmla="*/ 0 w 2103120"/>
              <a:gd name="connsiteY0" fmla="*/ 0 h 2913793"/>
              <a:gd name="connsiteX1" fmla="*/ 2103120 w 2103120"/>
              <a:gd name="connsiteY1" fmla="*/ 0 h 2913793"/>
              <a:gd name="connsiteX2" fmla="*/ 2103120 w 2103120"/>
              <a:gd name="connsiteY2" fmla="*/ 2913793 h 2913793"/>
              <a:gd name="connsiteX3" fmla="*/ 0 w 2103120"/>
              <a:gd name="connsiteY3" fmla="*/ 2913793 h 29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913793">
                <a:moveTo>
                  <a:pt x="0" y="0"/>
                </a:moveTo>
                <a:lnTo>
                  <a:pt x="2103120" y="0"/>
                </a:lnTo>
                <a:lnTo>
                  <a:pt x="2103120" y="2913793"/>
                </a:lnTo>
                <a:lnTo>
                  <a:pt x="0" y="291379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5A9EE92-C505-4777-B442-72C5A0BDCB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2104 w 2103120"/>
              <a:gd name="connsiteY3" fmla="*/ 3017520 h 3017520"/>
              <a:gd name="connsiteX4" fmla="*/ 2102104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2104" y="3017520"/>
                </a:lnTo>
                <a:lnTo>
                  <a:pt x="2102104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98E2731-9AE8-4D4E-969E-814287EE84A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0725 w 2103120"/>
              <a:gd name="connsiteY3" fmla="*/ 3017520 h 3017520"/>
              <a:gd name="connsiteX4" fmla="*/ 2100725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0725" y="3017520"/>
                </a:lnTo>
                <a:lnTo>
                  <a:pt x="2100725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CF06764-EDD6-4592-AF7B-7BF92AF387F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2910625 h 3017520"/>
              <a:gd name="connsiteX3" fmla="*/ 2268 w 2103120"/>
              <a:gd name="connsiteY3" fmla="*/ 2910625 h 3017520"/>
              <a:gd name="connsiteX4" fmla="*/ 2268 w 2103120"/>
              <a:gd name="connsiteY4" fmla="*/ 3017520 h 3017520"/>
              <a:gd name="connsiteX5" fmla="*/ 0 w 2103120"/>
              <a:gd name="connsiteY5" fmla="*/ 301752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2910625"/>
                </a:lnTo>
                <a:lnTo>
                  <a:pt x="2268" y="2910625"/>
                </a:lnTo>
                <a:lnTo>
                  <a:pt x="2268" y="3017520"/>
                </a:lnTo>
                <a:lnTo>
                  <a:pt x="0" y="30175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F9948-88DC-4F9B-ADAB-743B4534E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496166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AB8730-C1E9-4C39-AD6B-791ECCB2A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6744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0B1428-A83E-4197-AB02-D6F4EE202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725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BAF707-3808-4238-963B-95584798B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48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D0D0D822-3E52-4D3E-BD04-0A87AF2312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64244 h 1371600"/>
              <a:gd name="connsiteX3" fmla="*/ 142 w 2103120"/>
              <a:gd name="connsiteY3" fmla="*/ 1264244 h 1371600"/>
              <a:gd name="connsiteX4" fmla="*/ 142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64244"/>
                </a:lnTo>
                <a:lnTo>
                  <a:pt x="142" y="1264244"/>
                </a:lnTo>
                <a:lnTo>
                  <a:pt x="142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F1850C15-0C47-405D-A6CC-FC41802A67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683 w 2103120"/>
              <a:gd name="connsiteY3" fmla="*/ 1371600 h 1371600"/>
              <a:gd name="connsiteX4" fmla="*/ 2102683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683" y="1371600"/>
                </a:lnTo>
                <a:lnTo>
                  <a:pt x="2102683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BE5C88B-BE08-4186-BF4E-95E5811D187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0867 w 2103120"/>
              <a:gd name="connsiteY3" fmla="*/ 1371600 h 1371600"/>
              <a:gd name="connsiteX4" fmla="*/ 21008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0867" y="1371600"/>
                </a:lnTo>
                <a:lnTo>
                  <a:pt x="21008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CF3E2C3A-A072-436A-8C0E-682F06540C4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1667 w 2103120"/>
              <a:gd name="connsiteY3" fmla="*/ 1371600 h 1371600"/>
              <a:gd name="connsiteX4" fmla="*/ 21016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1667" y="1371600"/>
                </a:lnTo>
                <a:lnTo>
                  <a:pt x="21016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0DAF781-CA6C-43D3-B553-E58DBF509A4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744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76026 h 1371600"/>
              <a:gd name="connsiteX3" fmla="*/ 624 w 2103120"/>
              <a:gd name="connsiteY3" fmla="*/ 1276026 h 1371600"/>
              <a:gd name="connsiteX4" fmla="*/ 624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76026"/>
                </a:lnTo>
                <a:lnTo>
                  <a:pt x="624" y="1276026"/>
                </a:lnTo>
                <a:lnTo>
                  <a:pt x="624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502DEDD-A955-4A8D-9A05-828A01CE5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76CEA8C-8899-44E0-9F47-106A711A4CC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DE21878-7282-49DF-A1B3-B38F5A85F7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7080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728 w 2103120"/>
              <a:gd name="connsiteY3" fmla="*/ 1371600 h 1371600"/>
              <a:gd name="connsiteX4" fmla="*/ 2102728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728" y="1371600"/>
                </a:lnTo>
                <a:lnTo>
                  <a:pt x="2102728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179BABC-F01C-4C09-BE82-C1C218CA47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9792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B1CE826-A5B2-4507-ADB0-BD2BFE4B8BB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69792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09624F3D-E589-4C68-B98A-566CCAAA98D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2416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8017 w 2103120"/>
              <a:gd name="connsiteY3" fmla="*/ 1371600 h 1371600"/>
              <a:gd name="connsiteX4" fmla="*/ 2098017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8017" y="1371600"/>
                </a:lnTo>
                <a:lnTo>
                  <a:pt x="2098017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6F19331A-27CF-4270-B991-C2E97C6E6C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2136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123301D-8AA0-4C65-B928-3902E4793B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22136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9B16E22-2B7C-413C-9283-51DBE7DF0F6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7752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7024 w 2103120"/>
              <a:gd name="connsiteY3" fmla="*/ 1371600 h 1371600"/>
              <a:gd name="connsiteX4" fmla="*/ 2097024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7024" y="1371600"/>
                </a:lnTo>
                <a:lnTo>
                  <a:pt x="2097024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E095B1F-8D49-4766-951D-A60C5BA5DB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7448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3C30BF1-DCAF-4FF7-AE62-42A77BBB55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7448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DA5CF-5D2A-43B4-85A8-340C8F7BB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542" y="3312119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1FEE3-D401-47CB-80E6-52D6DF510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7323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D86A78-C607-45C6-8641-1AF4A5F07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86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4BFDA8-0351-4C99-8911-2034DAE3D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302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6FDB4-943E-4915-BFB5-FBF28C1F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8072" y="5537362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E6F848-8616-4A39-B962-93F75C4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0416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6A04BD-9213-47EF-B5B0-2684E430D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065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9DE2A-F897-46B0-B840-A25978924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1432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1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7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ECF580-8E4E-43A8-957B-F86F1C61ADA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14400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B05749-818D-4447-958A-FEF293220A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2736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7F20B9D5-25D9-47F8-A972-A75CCB164F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2736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1B075AD-BF48-4749-9202-8150B210737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603626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5B953E6-3C98-4798-A4E9-1B1440A15A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2077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5B3E813-F032-4E15-B3D8-B0B967E184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82077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3A1AE7A9-C278-4553-BA87-9A37448FE96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982077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1408D2FA-A2B1-4447-8C50-0F16D70CE9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1072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68834F1C-0151-4D96-9804-08CAEEDB3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1072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DB26BE5E-69FC-43BF-BD74-25B62546B252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292852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9D71C6C-8090-42D9-AA7D-9D858A08982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ADBCB0A2-01FA-4A56-9187-2141478D27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02736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8DA037D-3115-4D06-B62B-8B2361C1B7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82077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E21E27-DF2A-4809-8004-DBD3CB8C9D7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1072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2866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D8038A-5827-4846-97D5-0DEF7A92C9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78608"/>
            <a:ext cx="4297680" cy="914400"/>
          </a:xfrm>
        </p:spPr>
        <p:txBody>
          <a:bodyPr anchor="b" anchorCtr="0"/>
          <a:lstStyle/>
          <a:p>
            <a:r>
              <a:rPr lang="en-US" dirty="0"/>
              <a:t>CLICK TO EDIT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3721608"/>
            <a:ext cx="4297680" cy="228600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951D3-FDD2-4A48-9F77-7EB69F3AA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24C9D2-B921-4FAF-8173-CF9B37D4F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1372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5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644859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1B0119-8B53-4329-89FD-7688250A12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81369"/>
            <a:ext cx="11274552" cy="2743200"/>
          </a:xfrm>
          <a:custGeom>
            <a:avLst/>
            <a:gdLst>
              <a:gd name="connsiteX0" fmla="*/ 0 w 11274552"/>
              <a:gd name="connsiteY0" fmla="*/ 0 h 2743200"/>
              <a:gd name="connsiteX1" fmla="*/ 11274552 w 11274552"/>
              <a:gd name="connsiteY1" fmla="*/ 0 h 2743200"/>
              <a:gd name="connsiteX2" fmla="*/ 11274552 w 11274552"/>
              <a:gd name="connsiteY2" fmla="*/ 2743200 h 2743200"/>
              <a:gd name="connsiteX3" fmla="*/ 5730217 w 11274552"/>
              <a:gd name="connsiteY3" fmla="*/ 2743200 h 2743200"/>
              <a:gd name="connsiteX4" fmla="*/ 5730217 w 11274552"/>
              <a:gd name="connsiteY4" fmla="*/ 1118831 h 2743200"/>
              <a:gd name="connsiteX5" fmla="*/ 5522399 w 11274552"/>
              <a:gd name="connsiteY5" fmla="*/ 1118831 h 2743200"/>
              <a:gd name="connsiteX6" fmla="*/ 5522399 w 11274552"/>
              <a:gd name="connsiteY6" fmla="*/ 2743200 h 2743200"/>
              <a:gd name="connsiteX7" fmla="*/ 0 w 11274552"/>
              <a:gd name="connsiteY7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4552" h="2743200">
                <a:moveTo>
                  <a:pt x="0" y="0"/>
                </a:moveTo>
                <a:lnTo>
                  <a:pt x="11274552" y="0"/>
                </a:lnTo>
                <a:lnTo>
                  <a:pt x="11274552" y="2743200"/>
                </a:lnTo>
                <a:lnTo>
                  <a:pt x="5730217" y="2743200"/>
                </a:lnTo>
                <a:lnTo>
                  <a:pt x="5730217" y="1118831"/>
                </a:lnTo>
                <a:lnTo>
                  <a:pt x="5522399" y="1118831"/>
                </a:lnTo>
                <a:lnTo>
                  <a:pt x="5522399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592386"/>
            <a:ext cx="4572000" cy="132556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9391" y="3546349"/>
            <a:ext cx="5248656" cy="192024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E637-78B0-4855-A6B1-C2DE56F36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81123" y="1600200"/>
            <a:ext cx="207818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9CDF-EE53-4D5A-BA2F-B21F454E10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03164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66790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ED48F4-DBCF-44E9-BDD6-E6E63CAB73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3423562 h 6858000"/>
              <a:gd name="connsiteX3" fmla="*/ 7502172 w 12188952"/>
              <a:gd name="connsiteY3" fmla="*/ 3423562 h 6858000"/>
              <a:gd name="connsiteX4" fmla="*/ 7502172 w 12188952"/>
              <a:gd name="connsiteY4" fmla="*/ 3652162 h 6858000"/>
              <a:gd name="connsiteX5" fmla="*/ 12188952 w 12188952"/>
              <a:gd name="connsiteY5" fmla="*/ 3652162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3423562"/>
                </a:lnTo>
                <a:lnTo>
                  <a:pt x="7502172" y="3423562"/>
                </a:lnTo>
                <a:lnTo>
                  <a:pt x="7502172" y="3652162"/>
                </a:lnTo>
                <a:lnTo>
                  <a:pt x="12188952" y="3652162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D5655F-601C-49CF-925B-4467144804D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467603" y="4681728"/>
            <a:ext cx="3838731" cy="1645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4EE02-E082-4906-9F26-21DA131B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3696" y="3423562"/>
            <a:ext cx="46867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9F40A-2F72-4059-80C0-FD3038B0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854" y="3941064"/>
            <a:ext cx="3840480" cy="640080"/>
          </a:xfrm>
        </p:spPr>
        <p:txBody>
          <a:bodyPr anchor="t"/>
          <a:lstStyle>
            <a:lvl1pPr>
              <a:spcBef>
                <a:spcPts val="1000"/>
              </a:spcBef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6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9CEDC6-C07A-4AA6-A03A-799447ACA9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025044 w 12188952"/>
              <a:gd name="connsiteY0" fmla="*/ 1464945 h 6858000"/>
              <a:gd name="connsiteX1" fmla="*/ 10025044 w 12188952"/>
              <a:gd name="connsiteY1" fmla="*/ 6219825 h 6858000"/>
              <a:gd name="connsiteX2" fmla="*/ 10253644 w 12188952"/>
              <a:gd name="connsiteY2" fmla="*/ 6219825 h 6858000"/>
              <a:gd name="connsiteX3" fmla="*/ 10253644 w 12188952"/>
              <a:gd name="connsiteY3" fmla="*/ 14649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025044" y="1464945"/>
                </a:moveTo>
                <a:lnTo>
                  <a:pt x="10025044" y="6219825"/>
                </a:lnTo>
                <a:lnTo>
                  <a:pt x="10253644" y="6219825"/>
                </a:lnTo>
                <a:lnTo>
                  <a:pt x="10253644" y="14649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109C03-4D2D-4A2D-AC74-49353ED38B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  <a:solidFill>
            <a:schemeClr val="bg1">
              <a:alpha val="93000"/>
            </a:schemeClr>
          </a:solidFill>
        </p:spPr>
        <p:txBody>
          <a:bodyPr lIns="1005840" tIns="50292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65125"/>
            <a:ext cx="85624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EDE4DA5-D561-434E-9452-95025C316A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3404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936FC-DF00-4C6C-A5FA-13B0BFCC3E58}"/>
              </a:ext>
            </a:extLst>
          </p:cNvPr>
          <p:cNvSpPr/>
          <p:nvPr userDrawn="1"/>
        </p:nvSpPr>
        <p:spPr>
          <a:xfrm>
            <a:off x="10026568" y="1464945"/>
            <a:ext cx="228600" cy="47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274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525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399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DD18F8A-C2BE-429D-BB7C-9390EEEE52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0801" y="1916113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FDC9EA4-0AAA-467C-9B89-6966F6E4BB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0675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1ECD896-8F8E-404E-BBAD-FBFCBBE3DF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0801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EE435C-8719-41E1-838A-87FB6B0BA2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0675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DAC0554-380F-4627-9E3C-FCDA9EE3B9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525" y="4709160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2C9479E-1665-465C-9B07-8AC7E3F4B6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399" y="5036439"/>
            <a:ext cx="3886200" cy="73760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8361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067F4C-584F-4D26-A9F4-7E8E3F09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9926" y="1569034"/>
            <a:ext cx="7193874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6C968367-11F9-40B5-B54F-1555B837CA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30" y="548640"/>
            <a:ext cx="4389120" cy="57607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5363" y="365125"/>
            <a:ext cx="5103007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C38614-0243-4ABA-A367-8875F339D6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3182" y="209397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3056" y="2422684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3307" y="3227832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3181" y="3559290"/>
            <a:ext cx="5120640" cy="457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05E970C-F216-4C13-B637-2CD29EB1F7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9167" y="4059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D54B08D-52AA-478D-9A22-40F57CEFF5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9041" y="4388168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8434772-1E65-4475-A328-95A7B24457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49292" y="5202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16497897-EF41-49AE-B577-23E1843D2D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9166" y="5535502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0744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2412796-7042-4809-B0D2-CA19D0001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2560590 h 6858000"/>
              <a:gd name="connsiteX5" fmla="*/ 4876038 w 12188952"/>
              <a:gd name="connsiteY5" fmla="*/ 2560590 h 6858000"/>
              <a:gd name="connsiteX6" fmla="*/ 4876038 w 12188952"/>
              <a:gd name="connsiteY6" fmla="*/ 2331990 h 6858000"/>
              <a:gd name="connsiteX7" fmla="*/ 0 w 12188952"/>
              <a:gd name="connsiteY7" fmla="*/ 23319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2560590"/>
                </a:lnTo>
                <a:lnTo>
                  <a:pt x="4876038" y="2560590"/>
                </a:lnTo>
                <a:lnTo>
                  <a:pt x="4876038" y="2331990"/>
                </a:lnTo>
                <a:lnTo>
                  <a:pt x="0" y="233199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858957"/>
            <a:ext cx="4032504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1173329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1522412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5CDA3A0-B53D-4D18-9792-E99DB7DFDF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2743993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3074026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F7E20CD-913D-437E-9659-9C125387EC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038" y="1182807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B390311-D71A-47E1-A6A4-FC51999254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6038" y="1531890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112C5-2301-4903-8FFC-3D13F2BD7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6038" y="2753471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67721ED-86DF-4220-A638-CB65E0B5B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86038" y="3083504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BB15-729F-4427-9DF3-6861F01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1990"/>
            <a:ext cx="487756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E32A88-04B9-4879-A7DA-64134B378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760"/>
            <a:ext cx="6400800" cy="1325563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1" y="2000292"/>
            <a:ext cx="3162299" cy="3409907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FA2B6-6061-4DC2-8233-A48FB7AA8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A219D8E-BB95-4BDA-98A2-097D1BFA7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13832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84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A412B8-4256-47AC-A275-1AC354C4C6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926523 h 6858000"/>
              <a:gd name="connsiteX5" fmla="*/ 9142476 w 12188952"/>
              <a:gd name="connsiteY5" fmla="*/ 4926523 h 6858000"/>
              <a:gd name="connsiteX6" fmla="*/ 9142476 w 12188952"/>
              <a:gd name="connsiteY6" fmla="*/ 4697923 h 6858000"/>
              <a:gd name="connsiteX7" fmla="*/ 0 w 12188952"/>
              <a:gd name="connsiteY7" fmla="*/ 4697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926523"/>
                </a:lnTo>
                <a:lnTo>
                  <a:pt x="9142476" y="4926523"/>
                </a:lnTo>
                <a:lnTo>
                  <a:pt x="9142476" y="4697923"/>
                </a:lnTo>
                <a:lnTo>
                  <a:pt x="0" y="469792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084064"/>
            <a:ext cx="8311896" cy="1049254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CBD4E-87D0-4BA6-A1B4-3DC9452A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97923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695704B-E527-4A3C-9B8B-CDEB8724F0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258568 h 6858000"/>
              <a:gd name="connsiteX1" fmla="*/ 7789164 w 12188952"/>
              <a:gd name="connsiteY1" fmla="*/ 2487168 h 6858000"/>
              <a:gd name="connsiteX2" fmla="*/ 10715244 w 12188952"/>
              <a:gd name="connsiteY2" fmla="*/ 2487168 h 6858000"/>
              <a:gd name="connsiteX3" fmla="*/ 10715244 w 12188952"/>
              <a:gd name="connsiteY3" fmla="*/ 2258568 h 6858000"/>
              <a:gd name="connsiteX4" fmla="*/ 4634484 w 12188952"/>
              <a:gd name="connsiteY4" fmla="*/ 2258568 h 6858000"/>
              <a:gd name="connsiteX5" fmla="*/ 4634484 w 12188952"/>
              <a:gd name="connsiteY5" fmla="*/ 2487168 h 6858000"/>
              <a:gd name="connsiteX6" fmla="*/ 7560564 w 12188952"/>
              <a:gd name="connsiteY6" fmla="*/ 2487168 h 6858000"/>
              <a:gd name="connsiteX7" fmla="*/ 7560564 w 12188952"/>
              <a:gd name="connsiteY7" fmla="*/ 2258568 h 6858000"/>
              <a:gd name="connsiteX8" fmla="*/ 1443228 w 12188952"/>
              <a:gd name="connsiteY8" fmla="*/ 2258568 h 6858000"/>
              <a:gd name="connsiteX9" fmla="*/ 1443228 w 12188952"/>
              <a:gd name="connsiteY9" fmla="*/ 2487168 h 6858000"/>
              <a:gd name="connsiteX10" fmla="*/ 4369308 w 12188952"/>
              <a:gd name="connsiteY10" fmla="*/ 2487168 h 6858000"/>
              <a:gd name="connsiteX11" fmla="*/ 4369308 w 12188952"/>
              <a:gd name="connsiteY11" fmla="*/ 2258568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258568"/>
                </a:moveTo>
                <a:lnTo>
                  <a:pt x="7789164" y="2487168"/>
                </a:lnTo>
                <a:lnTo>
                  <a:pt x="10715244" y="2487168"/>
                </a:lnTo>
                <a:lnTo>
                  <a:pt x="10715244" y="2258568"/>
                </a:lnTo>
                <a:close/>
                <a:moveTo>
                  <a:pt x="4634484" y="2258568"/>
                </a:moveTo>
                <a:lnTo>
                  <a:pt x="4634484" y="2487168"/>
                </a:lnTo>
                <a:lnTo>
                  <a:pt x="7560564" y="2487168"/>
                </a:lnTo>
                <a:lnTo>
                  <a:pt x="7560564" y="2258568"/>
                </a:lnTo>
                <a:close/>
                <a:moveTo>
                  <a:pt x="1443228" y="2258568"/>
                </a:moveTo>
                <a:lnTo>
                  <a:pt x="1443228" y="2487168"/>
                </a:lnTo>
                <a:lnTo>
                  <a:pt x="4369308" y="2487168"/>
                </a:lnTo>
                <a:lnTo>
                  <a:pt x="4369308" y="225856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44752" y="2487165"/>
            <a:ext cx="2926080" cy="2714379"/>
          </a:xfrm>
          <a:solidFill>
            <a:schemeClr val="bg1">
              <a:alpha val="85000"/>
            </a:schemeClr>
          </a:solidFill>
        </p:spPr>
        <p:txBody>
          <a:bodyPr tIns="429768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3600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9068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C0256D1E-8A29-4C0A-8641-E823E877CF86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0B45ED-DCCD-4701-9ACC-9C83B74D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508955-3B0C-44CA-B1F9-AD0E70CDB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12ACAA-EEDE-4C74-AF6C-6A7D06F7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27AEA2E6-E265-44DE-9F3F-657ECFF5D13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7569F-733B-494F-B7CB-2318052090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2258568"/>
            <a:ext cx="12190476" cy="2743200"/>
          </a:xfrm>
          <a:solidFill>
            <a:schemeClr val="accent2">
              <a:alpha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67130" y="2752344"/>
            <a:ext cx="2560320" cy="603504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15840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67194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76713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584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67194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28764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85" r:id="rId4"/>
    <p:sldLayoutId id="2147483650" r:id="rId5"/>
    <p:sldLayoutId id="2147483669" r:id="rId6"/>
    <p:sldLayoutId id="2147483651" r:id="rId7"/>
    <p:sldLayoutId id="2147483671" r:id="rId8"/>
    <p:sldLayoutId id="2147483683" r:id="rId9"/>
    <p:sldLayoutId id="2147483687" r:id="rId10"/>
    <p:sldLayoutId id="2147483672" r:id="rId11"/>
    <p:sldLayoutId id="2147483680" r:id="rId12"/>
    <p:sldLayoutId id="2147483678" r:id="rId13"/>
    <p:sldLayoutId id="2147483653" r:id="rId14"/>
    <p:sldLayoutId id="2147483677" r:id="rId15"/>
    <p:sldLayoutId id="2147483673" r:id="rId16"/>
    <p:sldLayoutId id="2147483654" r:id="rId17"/>
    <p:sldLayoutId id="2147483674" r:id="rId18"/>
    <p:sldLayoutId id="2147483675" r:id="rId19"/>
    <p:sldLayoutId id="2147483676" r:id="rId20"/>
    <p:sldLayoutId id="2147483668" r:id="rId21"/>
    <p:sldLayoutId id="2147483652" r:id="rId22"/>
    <p:sldLayoutId id="2147483656" r:id="rId23"/>
    <p:sldLayoutId id="2147483657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36" userDrawn="1">
          <p15:clr>
            <a:srgbClr val="5ACBF0"/>
          </p15:clr>
        </p15:guide>
        <p15:guide id="2" pos="2568" userDrawn="1">
          <p15:clr>
            <a:srgbClr val="5ACBF0"/>
          </p15:clr>
        </p15:guide>
        <p15:guide id="3" pos="5760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576" userDrawn="1">
          <p15:clr>
            <a:srgbClr val="000000"/>
          </p15:clr>
        </p15:guide>
        <p15:guide id="7" pos="7104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bridge and cables">
            <a:extLst>
              <a:ext uri="{FF2B5EF4-FFF2-40B4-BE49-F238E27FC236}">
                <a16:creationId xmlns:a16="http://schemas.microsoft.com/office/drawing/2014/main" id="{96D6DE01-D902-4482-9C44-25411826C9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C522CE7-8601-4799-A188-72F4C128D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35" y="3321283"/>
            <a:ext cx="9144000" cy="1107959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Federal Reserve Symposium</a:t>
            </a:r>
            <a:br>
              <a:rPr lang="en-US" dirty="0"/>
            </a:br>
            <a:r>
              <a:rPr lang="en-US" dirty="0"/>
              <a:t>Cal State LA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A575-4944-44FE-8343-886F3F628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5935" y="4429242"/>
            <a:ext cx="7953375" cy="457200"/>
          </a:xfrm>
        </p:spPr>
        <p:txBody>
          <a:bodyPr/>
          <a:lstStyle/>
          <a:p>
            <a:r>
              <a:rPr lang="en-US" dirty="0"/>
              <a:t>Francisco Buenrostro | Guillermo Hernandez | Leon Lau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096"/>
            <a:ext cx="10515600" cy="896627"/>
          </a:xfrm>
        </p:spPr>
        <p:txBody>
          <a:bodyPr/>
          <a:lstStyle/>
          <a:p>
            <a:r>
              <a:rPr lang="en-ZA" dirty="0"/>
              <a:t>Current State of The Economy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B36F20-C394-2520-8010-AC9C515A181F}"/>
              </a:ext>
            </a:extLst>
          </p:cNvPr>
          <p:cNvSpPr txBox="1">
            <a:spLocks/>
          </p:cNvSpPr>
          <p:nvPr/>
        </p:nvSpPr>
        <p:spPr>
          <a:xfrm>
            <a:off x="990600" y="1208294"/>
            <a:ext cx="10515600" cy="896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Compensation: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total earnings of employees, which include wages, salaries, and additional benefits. The compensation data provides a comprehensive view of how much employees are paid in various industries and sectors.</a:t>
            </a:r>
            <a:endParaRPr lang="en-ZA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5806F-EE2F-F171-C232-7F6747059C87}"/>
              </a:ext>
            </a:extLst>
          </p:cNvPr>
          <p:cNvSpPr txBox="1"/>
          <p:nvPr/>
        </p:nvSpPr>
        <p:spPr>
          <a:xfrm>
            <a:off x="8717230" y="2413337"/>
            <a:ext cx="2529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year % change of compensation for March 2021 saw an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of 4.4%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94C7D65-8741-405C-E864-2BEFDD547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31" y="2362733"/>
            <a:ext cx="6867276" cy="4163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4F5D1E-100E-A293-4D14-2B744B656721}"/>
              </a:ext>
            </a:extLst>
          </p:cNvPr>
          <p:cNvSpPr txBox="1"/>
          <p:nvPr/>
        </p:nvSpPr>
        <p:spPr>
          <a:xfrm>
            <a:off x="2768930" y="2203911"/>
            <a:ext cx="347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 % Change in Compensation</a:t>
            </a:r>
          </a:p>
        </p:txBody>
      </p:sp>
    </p:spTree>
    <p:extLst>
      <p:ext uri="{BB962C8B-B14F-4D97-AF65-F5344CB8AC3E}">
        <p14:creationId xmlns:p14="http://schemas.microsoft.com/office/powerpoint/2010/main" val="368815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096"/>
            <a:ext cx="10515600" cy="896627"/>
          </a:xfrm>
        </p:spPr>
        <p:txBody>
          <a:bodyPr/>
          <a:lstStyle/>
          <a:p>
            <a:r>
              <a:rPr lang="en-ZA" dirty="0"/>
              <a:t>Current State of The Economy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B36F20-C394-2520-8010-AC9C515A181F}"/>
              </a:ext>
            </a:extLst>
          </p:cNvPr>
          <p:cNvSpPr txBox="1">
            <a:spLocks/>
          </p:cNvSpPr>
          <p:nvPr/>
        </p:nvSpPr>
        <p:spPr>
          <a:xfrm>
            <a:off x="990600" y="1208294"/>
            <a:ext cx="10515600" cy="896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Unemployment: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measures the percentage of the labor force that is actively seeking work but is unable to find employment.</a:t>
            </a:r>
            <a:endParaRPr lang="en-ZA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5806F-EE2F-F171-C232-7F6747059C87}"/>
              </a:ext>
            </a:extLst>
          </p:cNvPr>
          <p:cNvSpPr txBox="1"/>
          <p:nvPr/>
        </p:nvSpPr>
        <p:spPr>
          <a:xfrm>
            <a:off x="8717230" y="2413337"/>
            <a:ext cx="2529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year % change of unemployment for April 2021 saw a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decrease of 58.8%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9F15C35-04CB-367C-EF4F-E6645BE11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89587"/>
            <a:ext cx="7085906" cy="3970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ABABC8-5453-1296-9B84-12B5DA447BA2}"/>
              </a:ext>
            </a:extLst>
          </p:cNvPr>
          <p:cNvSpPr txBox="1"/>
          <p:nvPr/>
        </p:nvSpPr>
        <p:spPr>
          <a:xfrm>
            <a:off x="2544436" y="2044005"/>
            <a:ext cx="397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 % Change in Unemployment</a:t>
            </a:r>
          </a:p>
        </p:txBody>
      </p:sp>
    </p:spTree>
    <p:extLst>
      <p:ext uri="{BB962C8B-B14F-4D97-AF65-F5344CB8AC3E}">
        <p14:creationId xmlns:p14="http://schemas.microsoft.com/office/powerpoint/2010/main" val="25426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36525"/>
            <a:ext cx="9875521" cy="914400"/>
          </a:xfrm>
        </p:spPr>
        <p:txBody>
          <a:bodyPr anchor="b" anchorCtr="0">
            <a:normAutofit/>
          </a:bodyPr>
          <a:lstStyle/>
          <a:p>
            <a:r>
              <a:rPr lang="en-ZA" dirty="0"/>
              <a:t>Estimating Equation and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39" y="1309092"/>
            <a:ext cx="9875522" cy="695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Domestic Product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f( IP, EPR, CT, GDP(-1), Trend)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57CCB72-3874-46DE-9CF8-8C39DE3D26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1000" dirty="0"/>
              <a:t>Equation</a:t>
            </a:r>
            <a:endParaRPr lang="en-US" sz="12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1678E0A-3DE3-3AD9-EE93-301A1ACC5CE5}"/>
              </a:ext>
            </a:extLst>
          </p:cNvPr>
          <p:cNvSpPr txBox="1">
            <a:spLocks/>
          </p:cNvSpPr>
          <p:nvPr/>
        </p:nvSpPr>
        <p:spPr>
          <a:xfrm>
            <a:off x="1495211" y="1916071"/>
            <a:ext cx="8881537" cy="3952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GDP –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Domestic Product: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 –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Industrial Production Consumer Goods: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EPR –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Employment-Population Ratio: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 –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Federal government current tax receipts: taxes on corporate income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GDP(-1) –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Domestic Product: lagged one period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–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overall direction of the market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36525"/>
            <a:ext cx="9875521" cy="914400"/>
          </a:xfrm>
        </p:spPr>
        <p:txBody>
          <a:bodyPr anchor="b" anchorCtr="0">
            <a:normAutofit/>
          </a:bodyPr>
          <a:lstStyle/>
          <a:p>
            <a:r>
              <a:rPr lang="en-ZA" dirty="0"/>
              <a:t>Estimating Equation and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39" y="1376445"/>
            <a:ext cx="9875522" cy="4342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Domestic Product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f( IP, EPR, CT, GDP(-1), Trend)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57CCB72-3874-46DE-9CF8-8C39DE3D26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40036" y="-68580"/>
            <a:ext cx="1611044" cy="6858000"/>
          </a:xfrm>
        </p:spPr>
        <p:txBody>
          <a:bodyPr/>
          <a:lstStyle/>
          <a:p>
            <a:r>
              <a:rPr lang="en-US" sz="11000" dirty="0"/>
              <a:t>Forecast</a:t>
            </a:r>
            <a:endParaRPr lang="en-US" sz="12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1678E0A-3DE3-3AD9-EE93-301A1ACC5CE5}"/>
              </a:ext>
            </a:extLst>
          </p:cNvPr>
          <p:cNvSpPr txBox="1">
            <a:spLocks/>
          </p:cNvSpPr>
          <p:nvPr/>
        </p:nvSpPr>
        <p:spPr>
          <a:xfrm>
            <a:off x="7607773" y="3004577"/>
            <a:ext cx="3232263" cy="22234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/>
              <a:t>GDP Forecasted Values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2021          </a:t>
            </a:r>
            <a:r>
              <a:rPr lang="en-US" sz="2000" b="1" dirty="0"/>
              <a:t>4.64%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2022          </a:t>
            </a:r>
            <a:r>
              <a:rPr lang="en-US" sz="2000" b="1" dirty="0"/>
              <a:t>2.73%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</a:t>
            </a:r>
            <a:endParaRPr lang="en-US" sz="2000" b="1" dirty="0"/>
          </a:p>
        </p:txBody>
      </p:sp>
      <p:pic>
        <p:nvPicPr>
          <p:cNvPr id="6" name="Picture 2" descr="Chart, line chart">
            <a:extLst>
              <a:ext uri="{FF2B5EF4-FFF2-40B4-BE49-F238E27FC236}">
                <a16:creationId xmlns:a16="http://schemas.microsoft.com/office/drawing/2014/main" id="{9ED0D5BF-1048-F421-AF2B-B59498B7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2360812"/>
            <a:ext cx="6512630" cy="37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8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89577"/>
            <a:ext cx="9875521" cy="914400"/>
          </a:xfrm>
        </p:spPr>
        <p:txBody>
          <a:bodyPr anchor="b" anchorCtr="0">
            <a:normAutofit/>
          </a:bodyPr>
          <a:lstStyle/>
          <a:p>
            <a:r>
              <a:rPr lang="en-ZA" dirty="0"/>
              <a:t>Estimating Equation and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396" y="1044284"/>
            <a:ext cx="9875522" cy="69533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Consumer Price Index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f( ASPNHSUS, CPIUCEDCA, EIUIQ, EIUIR, EMPHE, INDPRO, IPDGMSPCBO, IPEBE, IPMAT, IPMDGCE, IPMDGF, IPMDGMED, TOTALSL, TOTBUSSMSA)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57CCB72-3874-46DE-9CF8-8C39DE3D26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11932" y="-68580"/>
            <a:ext cx="1639147" cy="6858000"/>
          </a:xfrm>
        </p:spPr>
        <p:txBody>
          <a:bodyPr/>
          <a:lstStyle/>
          <a:p>
            <a:r>
              <a:rPr lang="en-US" sz="11000" dirty="0"/>
              <a:t>Equation</a:t>
            </a:r>
            <a:endParaRPr lang="en-US" sz="12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1678E0A-3DE3-3AD9-EE93-301A1ACC5CE5}"/>
              </a:ext>
            </a:extLst>
          </p:cNvPr>
          <p:cNvSpPr txBox="1">
            <a:spLocks/>
          </p:cNvSpPr>
          <p:nvPr/>
        </p:nvSpPr>
        <p:spPr>
          <a:xfrm>
            <a:off x="630761" y="1897700"/>
            <a:ext cx="5257804" cy="3952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CPI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Consumer Price Index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ASPNHSUS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Sales Price of Houses Sold for the United States, Dollars, Quarterly, Not Seasonally Adjusted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CPIUCEDCA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Consumer Price Index for All Urban Consumers: Education in U.S. City Average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EIUIQ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Export Price Index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EIUIR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import price index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EMPHE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Employment, Hours, and Earnings from the Current Employment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INDPRO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 Production: total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IPMAT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Industrial Production: Materials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FB32A7A-05F2-E499-D6B1-1F3CE28D3E69}"/>
              </a:ext>
            </a:extLst>
          </p:cNvPr>
          <p:cNvSpPr txBox="1">
            <a:spLocks/>
          </p:cNvSpPr>
          <p:nvPr/>
        </p:nvSpPr>
        <p:spPr>
          <a:xfrm>
            <a:off x="5888565" y="1897700"/>
            <a:ext cx="5257804" cy="3952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IPDGMSPCBO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Industrial Production: Durable Goods Materials: Semiconductors, Printed Circuit Boards, and Other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IPEBE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Industrial Production: Equipment: Business Equipment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IPMDGCE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Industrial Production: Manufacturing: Durable Goods: Computer and Electronic Product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IPMDGF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Industrial Production: Manufacturing: Durable Goods: Furniture and Related Product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IPMDGMED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Industrial Production: Manufacturing: Durable Goods: Medical Equipment and Supplies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TOTALSL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Consumer Credit Owned and Securitized, Outstanding, Billions of Dollars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TOTBUSSMSA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Business Sales, Millions of Dollars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032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821B0E9E-D0FC-E4BE-650A-139E6946F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6" y="2282196"/>
            <a:ext cx="6769577" cy="4074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36525"/>
            <a:ext cx="9875521" cy="914400"/>
          </a:xfrm>
        </p:spPr>
        <p:txBody>
          <a:bodyPr anchor="b" anchorCtr="0">
            <a:normAutofit/>
          </a:bodyPr>
          <a:lstStyle/>
          <a:p>
            <a:r>
              <a:rPr lang="en-ZA"/>
              <a:t>Estimating Equation and Forecast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39" y="1246511"/>
            <a:ext cx="9875522" cy="84009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Consumer Price Index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f( ASPNHSUS, CPIUCEDCA, EIUIQ, EIUIR, EMPHE, INDPRO, IPDGMSPCBO, IPEBE, IPMAT, IPMDGCE, IPMDGF, IPMDGMED, TOTALSL, TOTBUSSMSA)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57CCB72-3874-46DE-9CF8-8C39DE3D26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40036" y="-68580"/>
            <a:ext cx="1611044" cy="6858000"/>
          </a:xfrm>
        </p:spPr>
        <p:txBody>
          <a:bodyPr/>
          <a:lstStyle/>
          <a:p>
            <a:r>
              <a:rPr lang="en-US" sz="11000"/>
              <a:t>Forecast</a:t>
            </a:r>
            <a:endParaRPr lang="en-US" sz="12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1678E0A-3DE3-3AD9-EE93-301A1ACC5CE5}"/>
              </a:ext>
            </a:extLst>
          </p:cNvPr>
          <p:cNvSpPr txBox="1">
            <a:spLocks/>
          </p:cNvSpPr>
          <p:nvPr/>
        </p:nvSpPr>
        <p:spPr>
          <a:xfrm>
            <a:off x="7607773" y="3004577"/>
            <a:ext cx="3232263" cy="22234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/>
              <a:t>CPI Forecasted Values</a:t>
            </a:r>
          </a:p>
          <a:p>
            <a:pPr>
              <a:lnSpc>
                <a:spcPct val="100000"/>
              </a:lnSpc>
            </a:pPr>
            <a:r>
              <a:rPr lang="en-US" sz="2000"/>
              <a:t>            </a:t>
            </a:r>
          </a:p>
          <a:p>
            <a:pPr>
              <a:lnSpc>
                <a:spcPct val="100000"/>
              </a:lnSpc>
            </a:pPr>
            <a:r>
              <a:rPr lang="en-US" sz="2000"/>
              <a:t>            2021          </a:t>
            </a:r>
            <a:r>
              <a:rPr lang="en-US" sz="2000" b="1"/>
              <a:t>2.43%</a:t>
            </a:r>
          </a:p>
          <a:p>
            <a:pPr>
              <a:lnSpc>
                <a:spcPct val="100000"/>
              </a:lnSpc>
            </a:pPr>
            <a:r>
              <a:rPr lang="en-US" sz="2000"/>
              <a:t>            2022          </a:t>
            </a:r>
            <a:r>
              <a:rPr lang="en-US" sz="2000" b="1"/>
              <a:t>1.65%</a:t>
            </a:r>
          </a:p>
          <a:p>
            <a:pPr>
              <a:lnSpc>
                <a:spcPct val="150000"/>
              </a:lnSpc>
            </a:pPr>
            <a:r>
              <a:rPr lang="en-US" sz="2000"/>
              <a:t> 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3200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36525"/>
            <a:ext cx="9875521" cy="914400"/>
          </a:xfrm>
        </p:spPr>
        <p:txBody>
          <a:bodyPr anchor="b" anchorCtr="0">
            <a:normAutofit/>
          </a:bodyPr>
          <a:lstStyle/>
          <a:p>
            <a:r>
              <a:rPr lang="en-ZA" dirty="0"/>
              <a:t>Estimating Equation and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39" y="1309092"/>
            <a:ext cx="9875522" cy="69533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Unemployment Rate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f( Compensation, Unemployment(-1), Trend)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57CCB72-3874-46DE-9CF8-8C39DE3D26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1000" dirty="0"/>
              <a:t>Equation</a:t>
            </a:r>
            <a:endParaRPr lang="en-US" sz="12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1678E0A-3DE3-3AD9-EE93-301A1ACC5CE5}"/>
              </a:ext>
            </a:extLst>
          </p:cNvPr>
          <p:cNvSpPr txBox="1">
            <a:spLocks/>
          </p:cNvSpPr>
          <p:nvPr/>
        </p:nvSpPr>
        <p:spPr>
          <a:xfrm>
            <a:off x="1495211" y="1916071"/>
            <a:ext cx="8881537" cy="3952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Compensation -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Compensation of Employees, Received: Wage and Salary Disbursements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Unemployment -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Unemployment Rate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Unemployment(-1) -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Unemployment Rate Lagged One Period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-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Overall Direction of The Market</a:t>
            </a:r>
          </a:p>
        </p:txBody>
      </p:sp>
    </p:spTree>
    <p:extLst>
      <p:ext uri="{BB962C8B-B14F-4D97-AF65-F5344CB8AC3E}">
        <p14:creationId xmlns:p14="http://schemas.microsoft.com/office/powerpoint/2010/main" val="428189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320399B-B6FD-CAF9-6C07-2E1DF21A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03" y="2276146"/>
            <a:ext cx="6612470" cy="3983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36525"/>
            <a:ext cx="9875521" cy="914400"/>
          </a:xfrm>
        </p:spPr>
        <p:txBody>
          <a:bodyPr anchor="b" anchorCtr="0">
            <a:normAutofit/>
          </a:bodyPr>
          <a:lstStyle/>
          <a:p>
            <a:r>
              <a:rPr lang="en-ZA"/>
              <a:t>Estimating Equation and Forecast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39" y="1250897"/>
            <a:ext cx="9875522" cy="43420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Unemployment Rate</a:t>
            </a:r>
            <a:r>
              <a:rPr lang="en-US" sz="2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f( Compensation, Unemployment(-1), Trend)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57CCB72-3874-46DE-9CF8-8C39DE3D26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40036" y="-68580"/>
            <a:ext cx="1611044" cy="6858000"/>
          </a:xfrm>
        </p:spPr>
        <p:txBody>
          <a:bodyPr/>
          <a:lstStyle/>
          <a:p>
            <a:r>
              <a:rPr lang="en-US" sz="11000"/>
              <a:t>Forecast</a:t>
            </a:r>
            <a:endParaRPr lang="en-US" sz="12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1678E0A-3DE3-3AD9-EE93-301A1ACC5CE5}"/>
              </a:ext>
            </a:extLst>
          </p:cNvPr>
          <p:cNvSpPr txBox="1">
            <a:spLocks/>
          </p:cNvSpPr>
          <p:nvPr/>
        </p:nvSpPr>
        <p:spPr>
          <a:xfrm>
            <a:off x="7607773" y="3004577"/>
            <a:ext cx="3232263" cy="22234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/>
              <a:t>Unemployment Forecasted Values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2021          </a:t>
            </a:r>
            <a:r>
              <a:rPr lang="en-US" sz="2000" b="1" dirty="0"/>
              <a:t>5.21%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2022          </a:t>
            </a:r>
            <a:r>
              <a:rPr lang="en-US" sz="2000" b="1" dirty="0"/>
              <a:t>4.52%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1717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ZA" sz="4000" dirty="0">
                <a:solidFill>
                  <a:schemeClr val="tx1"/>
                </a:solidFill>
              </a:rPr>
              <a:t>Overall Assessment of Future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ZA" smtClean="0"/>
              <a:pPr>
                <a:spcAft>
                  <a:spcPts val="600"/>
                </a:spcAft>
              </a:pPr>
              <a:t>18</a:t>
            </a:fld>
            <a:endParaRPr lang="en-ZA"/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D2E300F4-BF07-43B9-ABA5-0EBE5A770F8A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7/14/20XX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734BB5D-6228-3FE6-A81C-2FACDAB50B4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444752" y="2697480"/>
            <a:ext cx="2926080" cy="2504064"/>
          </a:xfrm>
        </p:spPr>
        <p:txBody>
          <a:bodyPr/>
          <a:lstStyle/>
          <a:p>
            <a:r>
              <a:rPr lang="en-US" sz="2000" dirty="0"/>
              <a:t>GDP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6974B9A-B942-5EF1-046A-4FE6CCDD8A0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636008" y="2697587"/>
            <a:ext cx="2926080" cy="2505345"/>
          </a:xfrm>
        </p:spPr>
        <p:txBody>
          <a:bodyPr/>
          <a:lstStyle/>
          <a:p>
            <a:r>
              <a:rPr lang="en-US" sz="2000" dirty="0"/>
              <a:t>Inflation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504B4CA-60C8-8D70-AE37-77D4B0A886A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790688" y="2697587"/>
            <a:ext cx="2926080" cy="2505345"/>
          </a:xfrm>
        </p:spPr>
        <p:txBody>
          <a:bodyPr/>
          <a:lstStyle/>
          <a:p>
            <a:r>
              <a:rPr lang="en-US" sz="2000" dirty="0"/>
              <a:t>Unemployment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530BC51-82AE-DBCB-0611-996D35D339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73352" y="3584448"/>
            <a:ext cx="2468880" cy="1371600"/>
          </a:xfrm>
        </p:spPr>
        <p:txBody>
          <a:bodyPr/>
          <a:lstStyle/>
          <a:p>
            <a:r>
              <a:rPr lang="en-US" dirty="0"/>
              <a:t>Forecasted Change</a:t>
            </a:r>
          </a:p>
          <a:p>
            <a:pPr algn="l"/>
            <a:r>
              <a:rPr lang="en-US" dirty="0"/>
              <a:t>         2021	                      </a:t>
            </a:r>
            <a:r>
              <a:rPr lang="en-US" b="1" dirty="0"/>
              <a:t>4.64%</a:t>
            </a:r>
          </a:p>
          <a:p>
            <a:pPr algn="l"/>
            <a:r>
              <a:rPr lang="en-US" dirty="0"/>
              <a:t>         2022	                      </a:t>
            </a:r>
            <a:r>
              <a:rPr lang="en-US" b="1" dirty="0"/>
              <a:t>2.73%</a:t>
            </a:r>
            <a:r>
              <a:rPr lang="en-US" dirty="0"/>
              <a:t>	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138F0E0-9AAF-2600-E880-C2C21F28005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73775" y="3584448"/>
            <a:ext cx="2468880" cy="1371600"/>
          </a:xfrm>
        </p:spPr>
        <p:txBody>
          <a:bodyPr/>
          <a:lstStyle/>
          <a:p>
            <a:r>
              <a:rPr lang="en-US" dirty="0"/>
              <a:t>Forecasted Change</a:t>
            </a:r>
          </a:p>
          <a:p>
            <a:pPr algn="l"/>
            <a:r>
              <a:rPr lang="en-US" dirty="0"/>
              <a:t>         2021	                      </a:t>
            </a:r>
            <a:r>
              <a:rPr lang="en-US" b="1" dirty="0"/>
              <a:t>2.43%</a:t>
            </a:r>
          </a:p>
          <a:p>
            <a:pPr algn="l"/>
            <a:r>
              <a:rPr lang="en-US" dirty="0"/>
              <a:t>         2022	                      </a:t>
            </a:r>
            <a:r>
              <a:rPr lang="en-US" b="1" dirty="0"/>
              <a:t>1.65%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5AF57FEE-BF45-01F6-C88F-BACF4509206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019288" y="3584448"/>
            <a:ext cx="2468880" cy="1371600"/>
          </a:xfrm>
        </p:spPr>
        <p:txBody>
          <a:bodyPr/>
          <a:lstStyle/>
          <a:p>
            <a:r>
              <a:rPr lang="en-US" dirty="0"/>
              <a:t>Forecasted Change</a:t>
            </a:r>
          </a:p>
          <a:p>
            <a:pPr algn="l"/>
            <a:r>
              <a:rPr lang="en-US" dirty="0"/>
              <a:t>         2021	                      </a:t>
            </a:r>
            <a:r>
              <a:rPr lang="en-US" b="1" dirty="0"/>
              <a:t>5.21%</a:t>
            </a:r>
          </a:p>
          <a:p>
            <a:pPr algn="l"/>
            <a:r>
              <a:rPr lang="en-US" dirty="0"/>
              <a:t>         2022	                      </a:t>
            </a:r>
            <a:r>
              <a:rPr lang="en-US" b="1" dirty="0"/>
              <a:t>4.52%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561E5-DB48-1CDE-CEF3-E0E38B2C3ED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66800" y="1645391"/>
            <a:ext cx="10058400" cy="5486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 indicators for consumption and investment show strong growth in the economy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E1AF0EF-80F2-5B59-CDEC-3EFCE197089D}"/>
              </a:ext>
            </a:extLst>
          </p:cNvPr>
          <p:cNvSpPr txBox="1">
            <a:spLocks/>
          </p:cNvSpPr>
          <p:nvPr/>
        </p:nvSpPr>
        <p:spPr>
          <a:xfrm>
            <a:off x="1066800" y="5430673"/>
            <a:ext cx="10058400" cy="548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GDP is expected to grow 4.6% in 2021, then slow to 2.7% in 2022. US inflation is expected to climb to 2.4% in 2021, then fall to 1.7% in 2022. The unemployment rate is expected to increase to 5.2% in 2021, then decrease to 4.5% in 2022 </a:t>
            </a:r>
          </a:p>
        </p:txBody>
      </p:sp>
    </p:spTree>
    <p:extLst>
      <p:ext uri="{BB962C8B-B14F-4D97-AF65-F5344CB8AC3E}">
        <p14:creationId xmlns:p14="http://schemas.microsoft.com/office/powerpoint/2010/main" val="2827020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93192"/>
            <a:ext cx="10304723" cy="914400"/>
          </a:xfrm>
        </p:spPr>
        <p:txBody>
          <a:bodyPr anchor="b" anchorCtr="0">
            <a:normAutofit/>
          </a:bodyPr>
          <a:lstStyle/>
          <a:p>
            <a:r>
              <a:rPr lang="en-ZA" sz="4800" dirty="0"/>
              <a:t>Monetary Policy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752" y="2904228"/>
            <a:ext cx="4505697" cy="2286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 to monitor the Consumer Price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inflation continues to increase, then consider implementing a contractionary monetary policy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19</a:t>
            </a:fld>
            <a:endParaRPr lang="en-ZA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57CCB72-3874-46DE-9CF8-8C39DE3D26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42921" y="-68580"/>
            <a:ext cx="1308158" cy="6858000"/>
          </a:xfrm>
        </p:spPr>
        <p:txBody>
          <a:bodyPr/>
          <a:lstStyle/>
          <a:p>
            <a:r>
              <a:rPr lang="en-US" sz="6600" dirty="0"/>
              <a:t>Recommendation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B1BF32-7ED7-618C-B30D-4402583674A4}"/>
              </a:ext>
            </a:extLst>
          </p:cNvPr>
          <p:cNvSpPr txBox="1">
            <a:spLocks/>
          </p:cNvSpPr>
          <p:nvPr/>
        </p:nvSpPr>
        <p:spPr>
          <a:xfrm>
            <a:off x="1328553" y="2904228"/>
            <a:ext cx="4505697" cy="228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this time, the Federal Reserve should not make any changes to its current monetary policy. 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B19D2-BC90-6DB3-FCE8-C9DC96CC0583}"/>
              </a:ext>
            </a:extLst>
          </p:cNvPr>
          <p:cNvSpPr txBox="1"/>
          <p:nvPr/>
        </p:nvSpPr>
        <p:spPr>
          <a:xfrm>
            <a:off x="1283031" y="1905855"/>
            <a:ext cx="3646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Policy Recommendation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370B2-B2EC-FD54-3194-3D7625ACE23D}"/>
              </a:ext>
            </a:extLst>
          </p:cNvPr>
          <p:cNvSpPr txBox="1"/>
          <p:nvPr/>
        </p:nvSpPr>
        <p:spPr>
          <a:xfrm>
            <a:off x="6516115" y="1905855"/>
            <a:ext cx="3920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Monitoring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1879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3192"/>
            <a:ext cx="4505696" cy="914400"/>
          </a:xfrm>
        </p:spPr>
        <p:txBody>
          <a:bodyPr anchor="b" anchorCtr="0">
            <a:normAutofit fontScale="90000"/>
          </a:bodyPr>
          <a:lstStyle/>
          <a:p>
            <a:r>
              <a:rPr lang="en-ZA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86000"/>
            <a:ext cx="4505697" cy="2286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Current State of The Economy 		  3 - 11</a:t>
            </a:r>
          </a:p>
          <a:p>
            <a:r>
              <a:rPr lang="en-US" dirty="0"/>
              <a:t>Estimating Equations and Forecasts		12 - 17</a:t>
            </a:r>
          </a:p>
          <a:p>
            <a:r>
              <a:rPr lang="en-US" dirty="0"/>
              <a:t>Overall Assessment of Future Conditions	         18</a:t>
            </a:r>
          </a:p>
          <a:p>
            <a:r>
              <a:rPr lang="en-US" dirty="0"/>
              <a:t>Monetary Policy Recommendation		         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57CCB72-3874-46DE-9CF8-8C39DE3D26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1000" dirty="0"/>
              <a:t>Conten</a:t>
            </a:r>
            <a:r>
              <a:rPr lang="en-US" sz="12000" dirty="0"/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83173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096"/>
            <a:ext cx="10515600" cy="896627"/>
          </a:xfrm>
        </p:spPr>
        <p:txBody>
          <a:bodyPr/>
          <a:lstStyle/>
          <a:p>
            <a:r>
              <a:rPr lang="en-ZA" dirty="0"/>
              <a:t>Current State of The Economy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AD10724-E81E-EDDA-26B0-2111F8DE4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0063"/>
            <a:ext cx="6963888" cy="40762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1B36F20-C394-2520-8010-AC9C515A181F}"/>
              </a:ext>
            </a:extLst>
          </p:cNvPr>
          <p:cNvSpPr txBox="1">
            <a:spLocks/>
          </p:cNvSpPr>
          <p:nvPr/>
        </p:nvSpPr>
        <p:spPr>
          <a:xfrm>
            <a:off x="990600" y="1208294"/>
            <a:ext cx="10515600" cy="896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Industrial Production of Consumer Goods: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 of industrial production and the related capacity indexes and capacity utilization rates cover manufacturing, mining, and electric and gas utilities</a:t>
            </a:r>
            <a:r>
              <a:rPr lang="en-ZA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5806F-EE2F-F171-C232-7F6747059C87}"/>
              </a:ext>
            </a:extLst>
          </p:cNvPr>
          <p:cNvSpPr txBox="1"/>
          <p:nvPr/>
        </p:nvSpPr>
        <p:spPr>
          <a:xfrm>
            <a:off x="8717230" y="2413337"/>
            <a:ext cx="2529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year % change of the industrial production index for March 2021 saw an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of 5.1%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95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29840ABA-58D9-20B5-6F6F-9246B5445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92492"/>
            <a:ext cx="6963889" cy="4246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096"/>
            <a:ext cx="10515600" cy="896627"/>
          </a:xfrm>
        </p:spPr>
        <p:txBody>
          <a:bodyPr/>
          <a:lstStyle/>
          <a:p>
            <a:r>
              <a:rPr lang="en-ZA" dirty="0"/>
              <a:t>Current State of The Economy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B36F20-C394-2520-8010-AC9C515A181F}"/>
              </a:ext>
            </a:extLst>
          </p:cNvPr>
          <p:cNvSpPr txBox="1">
            <a:spLocks/>
          </p:cNvSpPr>
          <p:nvPr/>
        </p:nvSpPr>
        <p:spPr>
          <a:xfrm>
            <a:off x="990600" y="1208294"/>
            <a:ext cx="10515600" cy="896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Manufacturers’ New Orders: Durable Goods: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 of new orders placed with manufacturers for immediate or future delivery of durable goods.</a:t>
            </a:r>
            <a:r>
              <a:rPr lang="en-ZA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5806F-EE2F-F171-C232-7F6747059C87}"/>
              </a:ext>
            </a:extLst>
          </p:cNvPr>
          <p:cNvSpPr txBox="1"/>
          <p:nvPr/>
        </p:nvSpPr>
        <p:spPr>
          <a:xfrm>
            <a:off x="8717230" y="2413337"/>
            <a:ext cx="252993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year % change of manufacturers new orders: durable goods for March 2021 saw an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of 25.3%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4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360DB45-EA8F-62F0-0736-82C2DC39E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92493"/>
            <a:ext cx="6811488" cy="4163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096"/>
            <a:ext cx="10515600" cy="896627"/>
          </a:xfrm>
        </p:spPr>
        <p:txBody>
          <a:bodyPr/>
          <a:lstStyle/>
          <a:p>
            <a:r>
              <a:rPr lang="en-ZA" dirty="0"/>
              <a:t>Current State of The Economy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B36F20-C394-2520-8010-AC9C515A181F}"/>
              </a:ext>
            </a:extLst>
          </p:cNvPr>
          <p:cNvSpPr txBox="1">
            <a:spLocks/>
          </p:cNvSpPr>
          <p:nvPr/>
        </p:nvSpPr>
        <p:spPr>
          <a:xfrm>
            <a:off x="990600" y="1208294"/>
            <a:ext cx="10515600" cy="896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Retail Sales Including Food Services: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measures the total receipts of retail stores and food services establishments in the United States.</a:t>
            </a:r>
            <a:r>
              <a:rPr lang="en-ZA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ZA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5806F-EE2F-F171-C232-7F6747059C87}"/>
              </a:ext>
            </a:extLst>
          </p:cNvPr>
          <p:cNvSpPr txBox="1"/>
          <p:nvPr/>
        </p:nvSpPr>
        <p:spPr>
          <a:xfrm>
            <a:off x="8717230" y="2413337"/>
            <a:ext cx="252993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year % change of the retail sales including food services for March 2021 saw an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of 27.9%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8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3DFF155-A0D5-011B-99D6-EC8F7F90D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92492"/>
            <a:ext cx="6811488" cy="4163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096"/>
            <a:ext cx="10515600" cy="896627"/>
          </a:xfrm>
        </p:spPr>
        <p:txBody>
          <a:bodyPr/>
          <a:lstStyle/>
          <a:p>
            <a:r>
              <a:rPr lang="en-ZA" dirty="0"/>
              <a:t>Current State of The Economy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B36F20-C394-2520-8010-AC9C515A181F}"/>
              </a:ext>
            </a:extLst>
          </p:cNvPr>
          <p:cNvSpPr txBox="1">
            <a:spLocks/>
          </p:cNvSpPr>
          <p:nvPr/>
        </p:nvSpPr>
        <p:spPr>
          <a:xfrm>
            <a:off x="990600" y="1208294"/>
            <a:ext cx="10515600" cy="896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 Weight Vehicle Sales: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 of the total sales of light weight vehicles in the United States. This includes most consumer vehicles such as cars, SUVs, and light trucks.</a:t>
            </a:r>
            <a:r>
              <a:rPr lang="en-ZA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ZA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5806F-EE2F-F171-C232-7F6747059C87}"/>
              </a:ext>
            </a:extLst>
          </p:cNvPr>
          <p:cNvSpPr txBox="1"/>
          <p:nvPr/>
        </p:nvSpPr>
        <p:spPr>
          <a:xfrm>
            <a:off x="8717230" y="2413337"/>
            <a:ext cx="25299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year % change of light weight vehicle sales for March 2021 saw an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of 111.4%</a:t>
            </a: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7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FD9FC7-9009-226D-3874-289843EA0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2280063"/>
            <a:ext cx="7215248" cy="4076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096"/>
            <a:ext cx="10515600" cy="896627"/>
          </a:xfrm>
        </p:spPr>
        <p:txBody>
          <a:bodyPr/>
          <a:lstStyle/>
          <a:p>
            <a:r>
              <a:rPr lang="en-ZA" dirty="0"/>
              <a:t>Current State of The Economy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B36F20-C394-2520-8010-AC9C515A181F}"/>
              </a:ext>
            </a:extLst>
          </p:cNvPr>
          <p:cNvSpPr txBox="1">
            <a:spLocks/>
          </p:cNvSpPr>
          <p:nvPr/>
        </p:nvSpPr>
        <p:spPr>
          <a:xfrm>
            <a:off x="990600" y="1208294"/>
            <a:ext cx="10515600" cy="896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Consumer Credit: Owned and Securitized, Outstanding: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amount of credit extended to individuals for personal, family, or household purposes.</a:t>
            </a:r>
            <a:endParaRPr lang="en-ZA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5806F-EE2F-F171-C232-7F6747059C87}"/>
              </a:ext>
            </a:extLst>
          </p:cNvPr>
          <p:cNvSpPr txBox="1"/>
          <p:nvPr/>
        </p:nvSpPr>
        <p:spPr>
          <a:xfrm>
            <a:off x="8717230" y="2413337"/>
            <a:ext cx="25299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year % change of the  total consumer credit: owned and securitized, outstanding for March 2021 saw an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of 1%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6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616A0E-1739-AE42-B353-5672A217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91" y="2280063"/>
            <a:ext cx="7597143" cy="4076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096"/>
            <a:ext cx="10515600" cy="896627"/>
          </a:xfrm>
        </p:spPr>
        <p:txBody>
          <a:bodyPr/>
          <a:lstStyle/>
          <a:p>
            <a:r>
              <a:rPr lang="en-ZA" dirty="0"/>
              <a:t>Current State of The Economy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B36F20-C394-2520-8010-AC9C515A181F}"/>
              </a:ext>
            </a:extLst>
          </p:cNvPr>
          <p:cNvSpPr txBox="1">
            <a:spLocks/>
          </p:cNvSpPr>
          <p:nvPr/>
        </p:nvSpPr>
        <p:spPr>
          <a:xfrm>
            <a:off x="990600" y="1208294"/>
            <a:ext cx="10515600" cy="896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Business Sales: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tracks the total value of sales made by businesses in the United States. This includes sales from manufacturers, retailers, and wholesalers.</a:t>
            </a:r>
            <a:endParaRPr lang="en-ZA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5806F-EE2F-F171-C232-7F6747059C87}"/>
              </a:ext>
            </a:extLst>
          </p:cNvPr>
          <p:cNvSpPr txBox="1"/>
          <p:nvPr/>
        </p:nvSpPr>
        <p:spPr>
          <a:xfrm>
            <a:off x="8717230" y="2413337"/>
            <a:ext cx="2529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year % change of total business sales for February 2021 saw an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of 5.7%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5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2FAF94-7F1E-9003-C63D-7DCB77A66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69" y="2192492"/>
            <a:ext cx="7264124" cy="4163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096"/>
            <a:ext cx="10515600" cy="896627"/>
          </a:xfrm>
        </p:spPr>
        <p:txBody>
          <a:bodyPr/>
          <a:lstStyle/>
          <a:p>
            <a:r>
              <a:rPr lang="en-ZA" dirty="0"/>
              <a:t>Current State of The Economy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B36F20-C394-2520-8010-AC9C515A181F}"/>
              </a:ext>
            </a:extLst>
          </p:cNvPr>
          <p:cNvSpPr txBox="1">
            <a:spLocks/>
          </p:cNvSpPr>
          <p:nvPr/>
        </p:nvSpPr>
        <p:spPr>
          <a:xfrm>
            <a:off x="990600" y="1208294"/>
            <a:ext cx="10515600" cy="896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Industrial Production: Manufacturing: Furniture: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measures the total output of the furniture manufacturing industry in the United States. It is part of the broader Industrial Production Index that tracks production levels across various manufacturing sectors.</a:t>
            </a:r>
            <a:endParaRPr lang="en-ZA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5806F-EE2F-F171-C232-7F6747059C87}"/>
              </a:ext>
            </a:extLst>
          </p:cNvPr>
          <p:cNvSpPr txBox="1"/>
          <p:nvPr/>
        </p:nvSpPr>
        <p:spPr>
          <a:xfrm>
            <a:off x="8717230" y="2413337"/>
            <a:ext cx="252993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year % change of the industrial production: manufacturing: furniture for March 2021 saw an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of 4.5%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0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 pitch deck_Win32_JB_v2.potx" id="{20737546-06B0-4BD7-AC56-F403EF86C0E3}" vid="{1EA85B44-1A53-4BBB-B1B2-A9A21AB62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AD7039-4680-4956-9542-B83D9E6314E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C5A798-286F-493A-A004-3C6C2A6B8B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4AF623-4A95-4652-AF18-74D461A96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235</TotalTime>
  <Words>1193</Words>
  <Application>Microsoft Office PowerPoint</Application>
  <PresentationFormat>Widescreen</PresentationFormat>
  <Paragraphs>148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Selawik Semibold</vt:lpstr>
      <vt:lpstr>Source Sans Pro</vt:lpstr>
      <vt:lpstr>Source Sans Pro ExtraLight</vt:lpstr>
      <vt:lpstr>Office Theme</vt:lpstr>
      <vt:lpstr>Federal Reserve Symposium Cal State LA </vt:lpstr>
      <vt:lpstr>Table of Contents</vt:lpstr>
      <vt:lpstr>Current State of The Economy</vt:lpstr>
      <vt:lpstr>Current State of The Economy</vt:lpstr>
      <vt:lpstr>Current State of The Economy</vt:lpstr>
      <vt:lpstr>Current State of The Economy</vt:lpstr>
      <vt:lpstr>Current State of The Economy</vt:lpstr>
      <vt:lpstr>Current State of The Economy</vt:lpstr>
      <vt:lpstr>Current State of The Economy</vt:lpstr>
      <vt:lpstr>Current State of The Economy</vt:lpstr>
      <vt:lpstr>Current State of The Economy</vt:lpstr>
      <vt:lpstr>Estimating Equation and Forecast</vt:lpstr>
      <vt:lpstr>Estimating Equation and Forecast</vt:lpstr>
      <vt:lpstr>Estimating Equation and Forecast</vt:lpstr>
      <vt:lpstr>Estimating Equation and Forecast</vt:lpstr>
      <vt:lpstr>Estimating Equation and Forecast</vt:lpstr>
      <vt:lpstr>Estimating Equation and Forecast</vt:lpstr>
      <vt:lpstr>Overall Assessment of Future Conditions</vt:lpstr>
      <vt:lpstr>Monetary Policy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buenrostro</dc:creator>
  <cp:lastModifiedBy>francisco buenrostro</cp:lastModifiedBy>
  <cp:revision>5</cp:revision>
  <dcterms:created xsi:type="dcterms:W3CDTF">2024-09-10T20:15:41Z</dcterms:created>
  <dcterms:modified xsi:type="dcterms:W3CDTF">2024-09-11T00:25:58Z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