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73" r:id="rId13"/>
    <p:sldId id="272" r:id="rId14"/>
    <p:sldId id="274" r:id="rId15"/>
    <p:sldId id="263" r:id="rId16"/>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1681" autoAdjust="0"/>
  </p:normalViewPr>
  <p:slideViewPr>
    <p:cSldViewPr>
      <p:cViewPr>
        <p:scale>
          <a:sx n="100" d="100"/>
          <a:sy n="100" d="100"/>
        </p:scale>
        <p:origin x="-702"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888A7752-73DE-404C-BA6F-63DEF987950B}" type="datetimeFigureOut">
              <a:rPr lang="en-US" smtClean="0"/>
              <a:pPr/>
              <a:t>5/5/2008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EC00428-765A-4708-ADE2-3AAB557AF1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C00428-765A-4708-ADE2-3AAB557AF1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Rice factor </a:t>
            </a:r>
            <a:r>
              <a:rPr lang="en-US" sz="1200" i="1" kern="1200" baseline="0" dirty="0" smtClean="0">
                <a:solidFill>
                  <a:schemeClr val="tx1"/>
                </a:solidFill>
                <a:latin typeface="+mn-lt"/>
                <a:ea typeface="+mn-ea"/>
                <a:cs typeface="+mn-cs"/>
              </a:rPr>
              <a:t>K = ν2</a:t>
            </a:r>
          </a:p>
          <a:p>
            <a:r>
              <a:rPr lang="en-US" sz="1200" kern="1200" baseline="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σ2 is the relation between the power of the</a:t>
            </a:r>
          </a:p>
          <a:p>
            <a:r>
              <a:rPr lang="en-US" sz="1200" kern="1200" baseline="0" dirty="0" smtClean="0">
                <a:solidFill>
                  <a:schemeClr val="tx1"/>
                </a:solidFill>
                <a:latin typeface="+mn-lt"/>
                <a:ea typeface="+mn-ea"/>
                <a:cs typeface="+mn-cs"/>
              </a:rPr>
              <a:t>LOS component and the power of the Rayleigh component.</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It refers to the distortion that a carrier-modulated telecommunication signal experiences over certain propagation media. </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In wireless communications, signal fading is caused by multi-path effect. Multi-path effect means that a signal transmitted from a transmitter may have multiple copies traversing different paths to reach a receiver. Thus, at the receiver, the received signal should be the sum of all these multi-path signals. Because the paths traversed by these signals are different; some are longer and some are shorter. The one at the direction of light of signal (LOS) should be the shortest. These signals interact with each other. If signals are in phase, they would intensify the resultant signal; otherwise, the resultant signal is weakened due to out of phase. This phenomenon is called channel fading. In general, there are two criteria to measure channel fading, including (1) Doppler spread, and (2) delay spread. </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Suppose a mobile transmitting at carrier</a:t>
            </a:r>
          </a:p>
          <a:p>
            <a:r>
              <a:rPr lang="en-US" sz="1200" kern="1200" baseline="0" dirty="0" smtClean="0">
                <a:solidFill>
                  <a:schemeClr val="tx1"/>
                </a:solidFill>
                <a:latin typeface="+mn-lt"/>
                <a:ea typeface="+mn-ea"/>
                <a:cs typeface="+mn-cs"/>
              </a:rPr>
              <a:t>frequency </a:t>
            </a:r>
            <a:r>
              <a:rPr lang="en-US" sz="1200" i="1" kern="1200" baseline="0" dirty="0" err="1" smtClean="0">
                <a:solidFill>
                  <a:schemeClr val="tx1"/>
                </a:solidFill>
                <a:latin typeface="+mn-lt"/>
                <a:ea typeface="+mn-ea"/>
                <a:cs typeface="+mn-cs"/>
              </a:rPr>
              <a:t>fo</a:t>
            </a:r>
            <a:r>
              <a:rPr lang="en-US" sz="1200" i="1" kern="1200" baseline="0" dirty="0" smtClean="0">
                <a:solidFill>
                  <a:schemeClr val="tx1"/>
                </a:solidFill>
                <a:latin typeface="+mn-lt"/>
                <a:ea typeface="+mn-ea"/>
                <a:cs typeface="+mn-cs"/>
              </a:rPr>
              <a:t> approaches a stationary receiver</a:t>
            </a:r>
          </a:p>
          <a:p>
            <a:r>
              <a:rPr lang="en-US" sz="1200" kern="1200" baseline="0" dirty="0" smtClean="0">
                <a:solidFill>
                  <a:schemeClr val="tx1"/>
                </a:solidFill>
                <a:latin typeface="+mn-lt"/>
                <a:ea typeface="+mn-ea"/>
                <a:cs typeface="+mn-cs"/>
              </a:rPr>
              <a:t>directly at a speed of </a:t>
            </a:r>
            <a:r>
              <a:rPr lang="en-US" sz="1200" i="1" kern="1200" baseline="0" dirty="0" smtClean="0">
                <a:solidFill>
                  <a:schemeClr val="tx1"/>
                </a:solidFill>
                <a:latin typeface="+mn-lt"/>
                <a:ea typeface="+mn-ea"/>
                <a:cs typeface="+mn-cs"/>
              </a:rPr>
              <a:t>v</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terms </a:t>
            </a:r>
            <a:r>
              <a:rPr lang="en-US" i="1" dirty="0" smtClean="0"/>
              <a:t>slow</a:t>
            </a:r>
            <a:r>
              <a:rPr lang="en-US" dirty="0" smtClean="0"/>
              <a:t> and </a:t>
            </a:r>
            <a:r>
              <a:rPr lang="en-US" i="1" dirty="0" smtClean="0"/>
              <a:t>fast</a:t>
            </a:r>
            <a:r>
              <a:rPr lang="en-US" dirty="0" smtClean="0"/>
              <a:t> fading refer to the rate at which the magnitude and phase change imposed by the channel on the signal changes. The </a:t>
            </a:r>
            <a:r>
              <a:rPr lang="en-US" b="1" dirty="0" smtClean="0"/>
              <a:t>coherence time</a:t>
            </a:r>
            <a:r>
              <a:rPr lang="en-US" dirty="0" smtClean="0"/>
              <a:t> is a measure of the minimum time required for the magnitude change of the channel to become </a:t>
            </a:r>
            <a:r>
              <a:rPr lang="en-US" dirty="0" err="1" smtClean="0"/>
              <a:t>decorrelated</a:t>
            </a:r>
            <a:r>
              <a:rPr lang="en-US" dirty="0" smtClean="0"/>
              <a:t> from its previous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Corresponding to Doppler spectrum spread, there is a concept called coherence time, which is related to the reciprocal of the maximum Doppler shit. Coherence time is used to measure a time interval, in which a smaller amount of fading is occurred. Specifically, if the baseband signal varies faster than the coherence time, the distortion from Doppler spread fading is negligible. Such a situation is called slow fading. Otherwise, if the baseband signal varies more slowly than the coherence time, the distortion from Doppler spread fading may be significant. This situation is called fast fading</a:t>
            </a:r>
          </a:p>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different signal paths between a transmitter and a receiver correspond to different transmission times. For an identical signal pulse from the transmitter, multiple copies of signals are received at the receiver at different moments. The signals on shorter paths reach the receiver earlier than those on longer paths. The direct effect of these </a:t>
            </a:r>
            <a:r>
              <a:rPr lang="en-US" dirty="0" err="1" smtClean="0"/>
              <a:t>unsimultaneous</a:t>
            </a:r>
            <a:r>
              <a:rPr lang="en-US" dirty="0" smtClean="0"/>
              <a:t> arrivals of signal causes the spread of the original signal in time domain. This spread is called delay spread. The delay spread puts a constraint on the maximum transmission capacity on the wireless channel. Specifically, if the period of baseband data pulse is larger than that of delay spread, inter-symbol interference (ISI) will be generated at the receiver. That is, the data signals on two </a:t>
            </a:r>
            <a:r>
              <a:rPr lang="en-US" dirty="0" err="1" smtClean="0"/>
              <a:t>neighbouring</a:t>
            </a:r>
            <a:r>
              <a:rPr lang="en-US" dirty="0" smtClean="0"/>
              <a:t> pulse periods are received at the same time, which causes the receiver not to be able to distinguish them. Corresponding to the concept of delay spread, there is a term called coherence bandwidth used to measure the up-limit bandwidth that can be transmitted for a channel to be free of ISI.</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Specifically, if the baseband signal varies faster than the coherence time, the distortion from Doppler spread fading is negligible. Such a situation is called slow fading. Otherwise, if the baseband signal varies more slowly than the coherence time, the distortion from Doppler spread fading may be significant. This situation is called fast fading.</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If</a:t>
            </a:r>
            <a:r>
              <a:rPr lang="en-GB" baseline="0" dirty="0" smtClean="0"/>
              <a:t> the mobile radio channel has a constant gain and linear phase response over a bandwidth which is greater than the bandwidth of the transmitted signal, then the received signal will under go flat fading.</a:t>
            </a:r>
            <a:r>
              <a:rPr lang="en-US" dirty="0" smtClean="0"/>
              <a:t> Therefore, all frequency components of the signal will experience the same magnitude of fading. the coherence bandwidth of the channel is smaller than the bandwidth of the signal. Different frequency components of the signal therefore experience </a:t>
            </a:r>
            <a:r>
              <a:rPr lang="en-US" dirty="0" err="1" smtClean="0"/>
              <a:t>decorrelated</a:t>
            </a:r>
            <a:r>
              <a:rPr lang="en-US" dirty="0" smtClean="0"/>
              <a:t> fading. </a:t>
            </a:r>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C00428-765A-4708-ADE2-3AAB557AF17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lang="en-US" smtClean="0"/>
              <a:t>Click to edit Master title style</a:t>
            </a:r>
            <a:endParaRPr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lt"/>
                <a:cs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8B8E7D2-F905-46E3-BDD3-0258335A3216}" type="datetime1">
              <a:rPr lang="en-US" smtClean="0"/>
              <a:pPr/>
              <a:t>5/5/2008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D4B5ADC2-7248-4799-8E52-477E151C3EE9}"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38BEC-55E3-4F9D-B5C5-76D23951C04A}" type="datetime1">
              <a:rPr lang="en-US" smtClean="0"/>
              <a:pPr/>
              <a:t>5/5/2008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38BEC-55E3-4F9D-B5C5-76D23951C04A}" type="datetime1">
              <a:rPr lang="en-US" smtClean="0"/>
              <a:pPr/>
              <a:t>5/5/2008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8" name="Shap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33938BEC-55E3-4F9D-B5C5-76D23951C04A}" type="datetime1">
              <a:rPr lang="en-US" smtClean="0"/>
              <a:pPr/>
              <a:t>5/5/2008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95400" y="4267200"/>
            <a:ext cx="6781800" cy="1143000"/>
          </a:xfrm>
        </p:spPr>
        <p:txBody>
          <a:bodyPr anchor="t" anchorCtr="0"/>
          <a:lstStyle>
            <a:lvl1pPr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FB568A0-62B0-4129-95C4-7270BF844D61}" type="datetime1">
              <a:rPr lang="en-US" smtClean="0"/>
              <a:pPr/>
              <a:t>5/5/2008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47C1B20-DEF4-46E3-B77F-0FB6B8193D90}"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1D7F31A-E594-408B-8114-4F8438303DA3}" type="datetime1">
              <a:rPr lang="en-US" smtClean="0"/>
              <a:pPr/>
              <a:t>5/5/2008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7C1B20-DEF4-46E3-B77F-0FB6B8193D9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7" name="Date Placeholder 6"/>
          <p:cNvSpPr>
            <a:spLocks noGrp="1"/>
          </p:cNvSpPr>
          <p:nvPr>
            <p:ph type="dt" sz="half" idx="10"/>
          </p:nvPr>
        </p:nvSpPr>
        <p:spPr/>
        <p:txBody>
          <a:bodyPr/>
          <a:lstStyle/>
          <a:p>
            <a:fld id="{AD978398-2A5A-4309-94C2-82E465C1DCF8}" type="datetime1">
              <a:rPr lang="en-US" smtClean="0"/>
              <a:pPr/>
              <a:t>5/5/2008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7C1B20-DEF4-46E3-B77F-0FB6B8193D9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38BEC-55E3-4F9D-B5C5-76D23951C04A}" type="datetime1">
              <a:rPr lang="en-US" smtClean="0"/>
              <a:pPr/>
              <a:t>5/5/2008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B58F6-778A-46C2-BFC0-8FD9B04A99E8}" type="datetime1">
              <a:rPr lang="en-US" smtClean="0"/>
              <a:pPr/>
              <a:t>5/5/2008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7C1B20-DEF4-46E3-B77F-0FB6B8193D9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6" name="Shap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lt"/>
                <a:cs typeface="+mn-lt"/>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33938BEC-55E3-4F9D-B5C5-76D23951C04A}" type="datetime1">
              <a:rPr lang="en-US" smtClean="0"/>
              <a:pPr/>
              <a:t>5/5/2008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33938BEC-55E3-4F9D-B5C5-76D23951C04A}" type="datetime1">
              <a:rPr lang="en-US" smtClean="0"/>
              <a:pPr/>
              <a:t>5/5/2008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5ADC2-7248-4799-8E52-477E151C3EE9}" type="slidenum">
              <a:rPr lang="en-US" sz="1400" b="1" smtClean="0">
                <a:solidFill>
                  <a:srgbClr val="FFFFFF"/>
                </a:solidFill>
              </a: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9" name="Shap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a:defRPr sz="1400">
                <a:solidFill>
                  <a:schemeClr val="tx2"/>
                </a:solidFill>
              </a:defRPr>
            </a:lvl1pPr>
          </a:lstStyle>
          <a:p>
            <a:fld id="{33938BEC-55E3-4F9D-B5C5-76D23951C04A}" type="datetime1">
              <a:rPr lang="en-US" smtClean="0"/>
              <a:pPr/>
              <a:t>5/5/2008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a:defRPr sz="1400">
                <a:solidFill>
                  <a:schemeClr val="tx2"/>
                </a:solidFill>
              </a:defRPr>
            </a:lvl1pPr>
          </a:lstStyle>
          <a:p>
            <a:pPr algn="r"/>
            <a:endParaRPr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a:defRPr sz="1400">
                <a:solidFill>
                  <a:schemeClr val="tx2"/>
                </a:solidFill>
              </a:defRPr>
            </a:lvl1pPr>
          </a:lstStyle>
          <a:p>
            <a:pPr algn="l"/>
            <a:fld id="{D4B5ADC2-7248-4799-8E52-477E151C3EE9}" type="slidenum">
              <a:rPr lang="en-US" sz="1400" b="1" smtClean="0">
                <a:solidFill>
                  <a:srgbClr val="FFFFFF"/>
                </a:solidFill>
              </a:rPr>
              <a:pPr algn="l"/>
              <a:t>‹#›</a:t>
            </a:fld>
            <a:endParaRPr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p>
        </p:txBody>
      </p:sp>
      <p:sp>
        <p:nvSpPr>
          <p:cNvPr id="10" name="Shap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1" latinLnBrk="0" hangingPunct="1">
        <a:spcBef>
          <a:spcPct val="0"/>
        </a:spcBef>
        <a:buNone/>
        <a:defRPr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lang="en-US" sz="1200" kern="1200" smtClean="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normAutofit fontScale="90000"/>
          </a:bodyPr>
          <a:lstStyle/>
          <a:p>
            <a:r>
              <a:rPr lang="en-US" dirty="0" smtClean="0"/>
              <a:t>Fading in Wireless Communications</a:t>
            </a:r>
            <a:endParaRPr lang="en-US" dirty="0">
              <a:ln/>
              <a:gradFill flip="none">
                <a:gsLst>
                  <a:gs pos="0">
                    <a:schemeClr val="accent6">
                      <a:tint val="70000"/>
                      <a:shade val="100000"/>
                      <a:hueMod val="100000"/>
                      <a:satMod val="195000"/>
                    </a:schemeClr>
                  </a:gs>
                  <a:gs pos="46000">
                    <a:schemeClr val="accent6">
                      <a:tint val="70000"/>
                      <a:shade val="100000"/>
                      <a:hueMod val="100000"/>
                      <a:satMod val="195000"/>
                    </a:schemeClr>
                  </a:gs>
                  <a:gs pos="100000">
                    <a:schemeClr val="accent6">
                      <a:tint val="100000"/>
                      <a:shade val="60000"/>
                      <a:hueMod val="100000"/>
                      <a:satMod val="195000"/>
                    </a:schemeClr>
                  </a:gs>
                </a:gsLst>
                <a:lin ang="5400000"/>
              </a:gradFill>
            </a:endParaRPr>
          </a:p>
        </p:txBody>
      </p:sp>
      <p:sp>
        <p:nvSpPr>
          <p:cNvPr id="3" name="Rectangle 2"/>
          <p:cNvSpPr>
            <a:spLocks noGrp="1"/>
          </p:cNvSpPr>
          <p:nvPr>
            <p:ph type="subTitle" idx="1"/>
          </p:nvPr>
        </p:nvSpPr>
        <p:spPr/>
        <p:txBody>
          <a:bodyPr/>
          <a:lstStyle/>
          <a:p>
            <a:r>
              <a:rPr lang="en-US" dirty="0" smtClean="0"/>
              <a:t>Yan </a:t>
            </a:r>
            <a:r>
              <a:rPr lang="en-US" dirty="0" err="1" smtClean="0"/>
              <a:t>Fei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Types(Based on Doppler Spread)</a:t>
            </a:r>
            <a:endParaRPr lang="en-US" dirty="0"/>
          </a:p>
        </p:txBody>
      </p:sp>
      <p:sp>
        <p:nvSpPr>
          <p:cNvPr id="4" name="Text Placeholder 3"/>
          <p:cNvSpPr>
            <a:spLocks noGrp="1"/>
          </p:cNvSpPr>
          <p:nvPr>
            <p:ph type="body" idx="1"/>
          </p:nvPr>
        </p:nvSpPr>
        <p:spPr/>
        <p:txBody>
          <a:bodyPr/>
          <a:lstStyle/>
          <a:p>
            <a:r>
              <a:rPr lang="en-GB" dirty="0" smtClean="0"/>
              <a:t>Fast Fading</a:t>
            </a:r>
            <a:endParaRPr lang="en-US" dirty="0"/>
          </a:p>
        </p:txBody>
      </p:sp>
      <p:sp>
        <p:nvSpPr>
          <p:cNvPr id="6" name="Text Placeholder 5"/>
          <p:cNvSpPr>
            <a:spLocks noGrp="1"/>
          </p:cNvSpPr>
          <p:nvPr>
            <p:ph type="body" sz="half" idx="3"/>
          </p:nvPr>
        </p:nvSpPr>
        <p:spPr/>
        <p:txBody>
          <a:bodyPr/>
          <a:lstStyle/>
          <a:p>
            <a:r>
              <a:rPr lang="en-GB" dirty="0" smtClean="0"/>
              <a:t>Slow Fading</a:t>
            </a:r>
            <a:endParaRPr lang="en-US" dirty="0"/>
          </a:p>
        </p:txBody>
      </p:sp>
      <p:sp>
        <p:nvSpPr>
          <p:cNvPr id="5" name="Content Placeholder 4"/>
          <p:cNvSpPr>
            <a:spLocks noGrp="1"/>
          </p:cNvSpPr>
          <p:nvPr>
            <p:ph sz="quarter" idx="2"/>
          </p:nvPr>
        </p:nvSpPr>
        <p:spPr/>
        <p:txBody>
          <a:bodyPr/>
          <a:lstStyle/>
          <a:p>
            <a:pPr marL="514350" indent="-514350"/>
            <a:r>
              <a:rPr lang="en-GB" dirty="0" smtClean="0"/>
              <a:t>High Doppler spread</a:t>
            </a:r>
          </a:p>
          <a:p>
            <a:pPr marL="514350" indent="-514350"/>
            <a:r>
              <a:rPr lang="en-GB" dirty="0" smtClean="0"/>
              <a:t>Coherence time &lt; Symbol period</a:t>
            </a:r>
          </a:p>
          <a:p>
            <a:pPr marL="514350" indent="-514350"/>
            <a:r>
              <a:rPr lang="en-GB" dirty="0" smtClean="0"/>
              <a:t>Channel variations faster than baseband signal variations</a:t>
            </a:r>
            <a:endParaRPr lang="en-US" dirty="0"/>
          </a:p>
        </p:txBody>
      </p:sp>
      <p:sp>
        <p:nvSpPr>
          <p:cNvPr id="7" name="Content Placeholder 6"/>
          <p:cNvSpPr>
            <a:spLocks noGrp="1"/>
          </p:cNvSpPr>
          <p:nvPr>
            <p:ph sz="quarter" idx="4"/>
          </p:nvPr>
        </p:nvSpPr>
        <p:spPr/>
        <p:txBody>
          <a:bodyPr/>
          <a:lstStyle/>
          <a:p>
            <a:r>
              <a:rPr lang="en-GB" dirty="0" smtClean="0"/>
              <a:t>Low Doppler spread</a:t>
            </a:r>
          </a:p>
          <a:p>
            <a:r>
              <a:rPr lang="en-GB" dirty="0" smtClean="0"/>
              <a:t>Coherence time &gt; Symbol period</a:t>
            </a:r>
          </a:p>
          <a:p>
            <a:r>
              <a:rPr lang="en-GB" dirty="0" smtClean="0"/>
              <a:t>Channel variations slower than baseband signal variations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Types(Based on Delay Spread )</a:t>
            </a:r>
            <a:endParaRPr lang="en-US" dirty="0"/>
          </a:p>
        </p:txBody>
      </p:sp>
      <p:sp>
        <p:nvSpPr>
          <p:cNvPr id="3" name="Text Placeholder 2"/>
          <p:cNvSpPr>
            <a:spLocks noGrp="1"/>
          </p:cNvSpPr>
          <p:nvPr>
            <p:ph type="body" idx="1"/>
          </p:nvPr>
        </p:nvSpPr>
        <p:spPr/>
        <p:txBody>
          <a:bodyPr/>
          <a:lstStyle/>
          <a:p>
            <a:r>
              <a:rPr lang="en-GB" dirty="0" smtClean="0"/>
              <a:t>Flat Fading</a:t>
            </a:r>
            <a:endParaRPr lang="en-US" dirty="0"/>
          </a:p>
        </p:txBody>
      </p:sp>
      <p:sp>
        <p:nvSpPr>
          <p:cNvPr id="4" name="Text Placeholder 3"/>
          <p:cNvSpPr>
            <a:spLocks noGrp="1"/>
          </p:cNvSpPr>
          <p:nvPr>
            <p:ph type="body" sz="half" idx="3"/>
          </p:nvPr>
        </p:nvSpPr>
        <p:spPr/>
        <p:txBody>
          <a:bodyPr>
            <a:normAutofit fontScale="92500"/>
          </a:bodyPr>
          <a:lstStyle/>
          <a:p>
            <a:r>
              <a:rPr lang="en-GB" dirty="0" smtClean="0"/>
              <a:t>Frequency Selective Fading</a:t>
            </a:r>
            <a:endParaRPr lang="en-US" dirty="0"/>
          </a:p>
        </p:txBody>
      </p:sp>
      <p:sp>
        <p:nvSpPr>
          <p:cNvPr id="5" name="Content Placeholder 4"/>
          <p:cNvSpPr>
            <a:spLocks noGrp="1"/>
          </p:cNvSpPr>
          <p:nvPr>
            <p:ph sz="quarter" idx="2"/>
          </p:nvPr>
        </p:nvSpPr>
        <p:spPr/>
        <p:txBody>
          <a:bodyPr/>
          <a:lstStyle/>
          <a:p>
            <a:r>
              <a:rPr lang="en-GB" dirty="0" smtClean="0"/>
              <a:t>BW of signal &lt; BW of channel</a:t>
            </a:r>
          </a:p>
          <a:p>
            <a:r>
              <a:rPr lang="en-GB" dirty="0" smtClean="0"/>
              <a:t>Delay spread &lt; Symbol period</a:t>
            </a:r>
            <a:endParaRPr lang="en-US" dirty="0"/>
          </a:p>
        </p:txBody>
      </p:sp>
      <p:sp>
        <p:nvSpPr>
          <p:cNvPr id="6" name="Content Placeholder 5"/>
          <p:cNvSpPr>
            <a:spLocks noGrp="1"/>
          </p:cNvSpPr>
          <p:nvPr>
            <p:ph sz="quarter" idx="4"/>
          </p:nvPr>
        </p:nvSpPr>
        <p:spPr/>
        <p:txBody>
          <a:bodyPr/>
          <a:lstStyle/>
          <a:p>
            <a:r>
              <a:rPr lang="en-GB" dirty="0" smtClean="0"/>
              <a:t>BW of signal &gt; BW of channel</a:t>
            </a:r>
          </a:p>
          <a:p>
            <a:r>
              <a:rPr lang="en-GB" dirty="0" smtClean="0"/>
              <a:t>Delay spread &gt; Symbol period</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Fading Models</a:t>
            </a:r>
            <a:endParaRPr lang="en-US" dirty="0"/>
          </a:p>
        </p:txBody>
      </p:sp>
      <p:sp>
        <p:nvSpPr>
          <p:cNvPr id="8" name="Content Placeholder 7"/>
          <p:cNvSpPr>
            <a:spLocks noGrp="1"/>
          </p:cNvSpPr>
          <p:nvPr>
            <p:ph sz="quarter" idx="1"/>
          </p:nvPr>
        </p:nvSpPr>
        <p:spPr/>
        <p:txBody>
          <a:bodyPr/>
          <a:lstStyle/>
          <a:p>
            <a:r>
              <a:rPr lang="en-US" dirty="0" smtClean="0"/>
              <a:t>Rayleigh fading</a:t>
            </a:r>
          </a:p>
          <a:p>
            <a:pPr lvl="1">
              <a:buNone/>
            </a:pPr>
            <a:r>
              <a:rPr lang="en-GB" dirty="0" smtClean="0">
                <a:solidFill>
                  <a:schemeClr val="tx1"/>
                </a:solidFill>
              </a:rPr>
              <a:t>PDF for </a:t>
            </a:r>
            <a:r>
              <a:rPr lang="en-US" dirty="0" smtClean="0">
                <a:solidFill>
                  <a:schemeClr val="tx1"/>
                </a:solidFill>
              </a:rPr>
              <a:t>Rayleigh Distribution</a:t>
            </a:r>
          </a:p>
          <a:p>
            <a:pPr lvl="1">
              <a:buNone/>
            </a:pPr>
            <a:endParaRPr lang="en-US" dirty="0" smtClean="0"/>
          </a:p>
          <a:p>
            <a:endParaRPr lang="en-GB" dirty="0" smtClean="0"/>
          </a:p>
          <a:p>
            <a:endParaRPr lang="en-GB" dirty="0" smtClean="0"/>
          </a:p>
          <a:p>
            <a:endParaRPr lang="en-GB" dirty="0" smtClean="0"/>
          </a:p>
          <a:p>
            <a:endParaRPr lang="en-GB" dirty="0" smtClean="0"/>
          </a:p>
          <a:p>
            <a:endParaRPr lang="en-GB" dirty="0" smtClean="0"/>
          </a:p>
          <a:p>
            <a:endParaRPr lang="en-US" dirty="0" smtClean="0"/>
          </a:p>
          <a:p>
            <a:r>
              <a:rPr lang="en-US" dirty="0" smtClean="0"/>
              <a:t>Rayleigh for non-LOS channels</a:t>
            </a:r>
            <a:endParaRPr lang="en-GB" dirty="0" smtClean="0"/>
          </a:p>
        </p:txBody>
      </p:sp>
      <p:graphicFrame>
        <p:nvGraphicFramePr>
          <p:cNvPr id="6" name="Object 6"/>
          <p:cNvGraphicFramePr>
            <a:graphicFrameLocks noChangeAspect="1"/>
          </p:cNvGraphicFramePr>
          <p:nvPr/>
        </p:nvGraphicFramePr>
        <p:xfrm>
          <a:off x="1500166" y="2214554"/>
          <a:ext cx="4191000" cy="1333500"/>
        </p:xfrm>
        <a:graphic>
          <a:graphicData uri="http://schemas.openxmlformats.org/presentationml/2006/ole">
            <p:oleObj spid="_x0000_s9219" name="Equation" r:id="rId4" imgW="2387520" imgH="711000" progId="Equation.3">
              <p:embed/>
            </p:oleObj>
          </a:graphicData>
        </a:graphic>
      </p:graphicFrame>
      <p:sp>
        <p:nvSpPr>
          <p:cNvPr id="9" name="Text Box 4"/>
          <p:cNvSpPr txBox="1">
            <a:spLocks noChangeArrowheads="1"/>
          </p:cNvSpPr>
          <p:nvPr/>
        </p:nvSpPr>
        <p:spPr bwMode="auto">
          <a:xfrm>
            <a:off x="571472" y="2714620"/>
            <a:ext cx="8001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p(r)</a:t>
            </a:r>
            <a:r>
              <a:rPr lang="en-US" dirty="0"/>
              <a:t> = </a:t>
            </a:r>
          </a:p>
        </p:txBody>
      </p:sp>
      <p:grpSp>
        <p:nvGrpSpPr>
          <p:cNvPr id="10" name="Group 40"/>
          <p:cNvGrpSpPr>
            <a:grpSpLocks/>
          </p:cNvGrpSpPr>
          <p:nvPr/>
        </p:nvGrpSpPr>
        <p:grpSpPr bwMode="auto">
          <a:xfrm>
            <a:off x="5357818" y="2071678"/>
            <a:ext cx="3487737" cy="2514600"/>
            <a:chOff x="1595" y="2097"/>
            <a:chExt cx="1909" cy="1584"/>
          </a:xfrm>
        </p:grpSpPr>
        <p:grpSp>
          <p:nvGrpSpPr>
            <p:cNvPr id="11" name="Group 41"/>
            <p:cNvGrpSpPr>
              <a:grpSpLocks/>
            </p:cNvGrpSpPr>
            <p:nvPr/>
          </p:nvGrpSpPr>
          <p:grpSpPr bwMode="auto">
            <a:xfrm>
              <a:off x="1595" y="2097"/>
              <a:ext cx="1909" cy="1584"/>
              <a:chOff x="1595" y="2097"/>
              <a:chExt cx="1909" cy="1584"/>
            </a:xfrm>
          </p:grpSpPr>
          <p:grpSp>
            <p:nvGrpSpPr>
              <p:cNvPr id="13" name="Group 42"/>
              <p:cNvGrpSpPr>
                <a:grpSpLocks/>
              </p:cNvGrpSpPr>
              <p:nvPr/>
            </p:nvGrpSpPr>
            <p:grpSpPr bwMode="auto">
              <a:xfrm>
                <a:off x="1595" y="2097"/>
                <a:ext cx="1909" cy="1584"/>
                <a:chOff x="761" y="2256"/>
                <a:chExt cx="1909" cy="1584"/>
              </a:xfrm>
            </p:grpSpPr>
            <p:sp>
              <p:nvSpPr>
                <p:cNvPr id="21" name="Text Box 43"/>
                <p:cNvSpPr txBox="1">
                  <a:spLocks noChangeAspect="1" noChangeArrowheads="1"/>
                </p:cNvSpPr>
                <p:nvPr/>
              </p:nvSpPr>
              <p:spPr bwMode="auto">
                <a:xfrm>
                  <a:off x="1025" y="3610"/>
                  <a:ext cx="1645" cy="230"/>
                </a:xfrm>
                <a:prstGeom prst="rect">
                  <a:avLst/>
                </a:prstGeom>
                <a:noFill/>
                <a:ln w="9525">
                  <a:noFill/>
                  <a:miter lim="800000"/>
                  <a:headEnd/>
                  <a:tailEnd/>
                </a:ln>
                <a:effectLst/>
              </p:spPr>
              <p:txBody>
                <a:bodyPr lIns="0" tIns="0" rIns="0" bIns="0">
                  <a:spAutoFit/>
                </a:bodyPr>
                <a:lstStyle/>
                <a:p>
                  <a:r>
                    <a:rPr lang="en-US"/>
                    <a:t>0     </a:t>
                  </a:r>
                  <a:r>
                    <a:rPr lang="en-US">
                      <a:solidFill>
                        <a:srgbClr val="3333FF"/>
                      </a:solidFill>
                      <a:sym typeface="Symbol" pitchFamily="18" charset="2"/>
                    </a:rPr>
                    <a:t>   2  3  4  5</a:t>
                  </a:r>
                  <a:r>
                    <a:rPr lang="en-US"/>
                    <a:t> </a:t>
                  </a:r>
                </a:p>
              </p:txBody>
            </p:sp>
            <p:sp>
              <p:nvSpPr>
                <p:cNvPr id="22" name="Line 44"/>
                <p:cNvSpPr>
                  <a:spLocks noChangeAspect="1" noChangeShapeType="1"/>
                </p:cNvSpPr>
                <p:nvPr/>
              </p:nvSpPr>
              <p:spPr bwMode="auto">
                <a:xfrm>
                  <a:off x="1091" y="2304"/>
                  <a:ext cx="0" cy="1324"/>
                </a:xfrm>
                <a:prstGeom prst="line">
                  <a:avLst/>
                </a:prstGeom>
                <a:noFill/>
                <a:ln w="19050">
                  <a:solidFill>
                    <a:schemeClr val="tx1"/>
                  </a:solidFill>
                  <a:round/>
                  <a:headEnd/>
                  <a:tailEnd/>
                </a:ln>
                <a:effectLst/>
              </p:spPr>
              <p:txBody>
                <a:bodyPr lIns="0" tIns="0" rIns="0" bIns="0">
                  <a:spAutoFit/>
                </a:bodyPr>
                <a:lstStyle/>
                <a:p>
                  <a:endParaRPr lang="en-US"/>
                </a:p>
              </p:txBody>
            </p:sp>
            <p:sp>
              <p:nvSpPr>
                <p:cNvPr id="23" name="Line 45"/>
                <p:cNvSpPr>
                  <a:spLocks noChangeAspect="1" noChangeShapeType="1"/>
                </p:cNvSpPr>
                <p:nvPr/>
              </p:nvSpPr>
              <p:spPr bwMode="auto">
                <a:xfrm rot="5400000">
                  <a:off x="1754" y="2965"/>
                  <a:ext cx="0" cy="1325"/>
                </a:xfrm>
                <a:prstGeom prst="line">
                  <a:avLst/>
                </a:prstGeom>
                <a:noFill/>
                <a:ln w="19050">
                  <a:solidFill>
                    <a:schemeClr val="tx1"/>
                  </a:solidFill>
                  <a:round/>
                  <a:headEnd/>
                  <a:tailEnd/>
                </a:ln>
                <a:effectLst/>
              </p:spPr>
              <p:txBody>
                <a:bodyPr lIns="0" tIns="0" rIns="0" bIns="0">
                  <a:spAutoFit/>
                </a:bodyPr>
                <a:lstStyle/>
                <a:p>
                  <a:endParaRPr lang="en-US"/>
                </a:p>
              </p:txBody>
            </p:sp>
            <p:sp>
              <p:nvSpPr>
                <p:cNvPr id="24" name="Text Box 46"/>
                <p:cNvSpPr txBox="1">
                  <a:spLocks noChangeAspect="1" noChangeArrowheads="1"/>
                </p:cNvSpPr>
                <p:nvPr/>
              </p:nvSpPr>
              <p:spPr bwMode="auto">
                <a:xfrm>
                  <a:off x="761" y="2256"/>
                  <a:ext cx="391" cy="230"/>
                </a:xfrm>
                <a:prstGeom prst="rect">
                  <a:avLst/>
                </a:prstGeom>
                <a:noFill/>
                <a:ln w="9525">
                  <a:noFill/>
                  <a:miter lim="800000"/>
                  <a:headEnd/>
                  <a:tailEnd/>
                </a:ln>
                <a:effectLst/>
              </p:spPr>
              <p:txBody>
                <a:bodyPr lIns="0" tIns="0" rIns="0" bIns="0">
                  <a:spAutoFit/>
                </a:bodyPr>
                <a:lstStyle/>
                <a:p>
                  <a:r>
                    <a:rPr lang="en-US" i="1">
                      <a:solidFill>
                        <a:srgbClr val="3333FF"/>
                      </a:solidFill>
                    </a:rPr>
                    <a:t>p(r)</a:t>
                  </a:r>
                </a:p>
              </p:txBody>
            </p:sp>
            <p:sp>
              <p:nvSpPr>
                <p:cNvPr id="25" name="Line 47"/>
                <p:cNvSpPr>
                  <a:spLocks noChangeAspect="1" noChangeShapeType="1"/>
                </p:cNvSpPr>
                <p:nvPr/>
              </p:nvSpPr>
              <p:spPr bwMode="auto">
                <a:xfrm>
                  <a:off x="1367" y="2470"/>
                  <a:ext cx="0" cy="1158"/>
                </a:xfrm>
                <a:prstGeom prst="line">
                  <a:avLst/>
                </a:prstGeom>
                <a:noFill/>
                <a:ln w="12700">
                  <a:solidFill>
                    <a:schemeClr val="tx1"/>
                  </a:solidFill>
                  <a:prstDash val="dash"/>
                  <a:round/>
                  <a:headEnd/>
                  <a:tailEnd/>
                </a:ln>
                <a:effectLst/>
              </p:spPr>
              <p:txBody>
                <a:bodyPr lIns="0" tIns="0" rIns="0" bIns="0">
                  <a:spAutoFit/>
                </a:bodyPr>
                <a:lstStyle/>
                <a:p>
                  <a:endParaRPr lang="en-US"/>
                </a:p>
              </p:txBody>
            </p:sp>
            <p:grpSp>
              <p:nvGrpSpPr>
                <p:cNvPr id="26" name="Group 48"/>
                <p:cNvGrpSpPr>
                  <a:grpSpLocks noChangeAspect="1"/>
                </p:cNvGrpSpPr>
                <p:nvPr/>
              </p:nvGrpSpPr>
              <p:grpSpPr bwMode="auto">
                <a:xfrm>
                  <a:off x="1090" y="2525"/>
                  <a:ext cx="993" cy="1103"/>
                  <a:chOff x="864" y="2928"/>
                  <a:chExt cx="1200" cy="960"/>
                </a:xfrm>
              </p:grpSpPr>
              <p:sp>
                <p:nvSpPr>
                  <p:cNvPr id="27" name="Freeform 49"/>
                  <p:cNvSpPr>
                    <a:spLocks noChangeAspect="1"/>
                  </p:cNvSpPr>
                  <p:nvPr/>
                </p:nvSpPr>
                <p:spPr bwMode="auto">
                  <a:xfrm>
                    <a:off x="864" y="2928"/>
                    <a:ext cx="336" cy="960"/>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8" name="Freeform 50"/>
                  <p:cNvSpPr>
                    <a:spLocks noChangeAspect="1"/>
                  </p:cNvSpPr>
                  <p:nvPr/>
                </p:nvSpPr>
                <p:spPr bwMode="auto">
                  <a:xfrm flipH="1">
                    <a:off x="1200" y="2928"/>
                    <a:ext cx="336"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9" name="Freeform 51"/>
                  <p:cNvSpPr>
                    <a:spLocks noChangeAspect="1"/>
                  </p:cNvSpPr>
                  <p:nvPr/>
                </p:nvSpPr>
                <p:spPr bwMode="auto">
                  <a:xfrm flipV="1">
                    <a:off x="1536" y="3456"/>
                    <a:ext cx="528"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grpSp>
          </p:grpSp>
          <p:grpSp>
            <p:nvGrpSpPr>
              <p:cNvPr id="14" name="Group 52"/>
              <p:cNvGrpSpPr>
                <a:grpSpLocks/>
              </p:cNvGrpSpPr>
              <p:nvPr/>
            </p:nvGrpSpPr>
            <p:grpSpPr bwMode="auto">
              <a:xfrm>
                <a:off x="2592" y="2160"/>
                <a:ext cx="576" cy="407"/>
                <a:chOff x="1344" y="2112"/>
                <a:chExt cx="432" cy="407"/>
              </a:xfrm>
            </p:grpSpPr>
            <p:sp>
              <p:nvSpPr>
                <p:cNvPr id="15" name="AutoShape 53"/>
                <p:cNvSpPr>
                  <a:spLocks noChangeAspect="1" noChangeArrowheads="1" noTextEdit="1"/>
                </p:cNvSpPr>
                <p:nvPr/>
              </p:nvSpPr>
              <p:spPr bwMode="auto">
                <a:xfrm>
                  <a:off x="1344" y="2112"/>
                  <a:ext cx="432" cy="336"/>
                </a:xfrm>
                <a:prstGeom prst="rect">
                  <a:avLst/>
                </a:prstGeom>
                <a:noFill/>
                <a:ln w="9525">
                  <a:noFill/>
                  <a:miter lim="800000"/>
                  <a:headEnd/>
                  <a:tailEnd/>
                </a:ln>
              </p:spPr>
              <p:txBody>
                <a:bodyPr lIns="0" tIns="0" rIns="0" bIns="0">
                  <a:spAutoFit/>
                </a:bodyPr>
                <a:lstStyle/>
                <a:p>
                  <a:endParaRPr lang="en-US"/>
                </a:p>
              </p:txBody>
            </p:sp>
            <p:sp>
              <p:nvSpPr>
                <p:cNvPr id="16" name="Line 54"/>
                <p:cNvSpPr>
                  <a:spLocks noChangeShapeType="1"/>
                </p:cNvSpPr>
                <p:nvPr/>
              </p:nvSpPr>
              <p:spPr bwMode="auto">
                <a:xfrm>
                  <a:off x="1366" y="2285"/>
                  <a:ext cx="385" cy="1"/>
                </a:xfrm>
                <a:prstGeom prst="line">
                  <a:avLst/>
                </a:prstGeom>
                <a:noFill/>
                <a:ln w="7938">
                  <a:solidFill>
                    <a:srgbClr val="000000"/>
                  </a:solidFill>
                  <a:round/>
                  <a:headEnd/>
                  <a:tailEnd/>
                </a:ln>
              </p:spPr>
              <p:txBody>
                <a:bodyPr lIns="0" tIns="0" rIns="0" bIns="0">
                  <a:spAutoFit/>
                </a:bodyPr>
                <a:lstStyle/>
                <a:p>
                  <a:endParaRPr lang="en-US"/>
                </a:p>
              </p:txBody>
            </p:sp>
            <p:sp>
              <p:nvSpPr>
                <p:cNvPr id="17" name="Rectangle 55"/>
                <p:cNvSpPr>
                  <a:spLocks noChangeArrowheads="1"/>
                </p:cNvSpPr>
                <p:nvPr/>
              </p:nvSpPr>
              <p:spPr bwMode="auto">
                <a:xfrm>
                  <a:off x="1504" y="2289"/>
                  <a:ext cx="85" cy="230"/>
                </a:xfrm>
                <a:prstGeom prst="rect">
                  <a:avLst/>
                </a:prstGeom>
                <a:noFill/>
                <a:ln w="9525">
                  <a:noFill/>
                  <a:miter lim="800000"/>
                  <a:headEnd/>
                  <a:tailEnd/>
                </a:ln>
              </p:spPr>
              <p:txBody>
                <a:bodyPr lIns="0" tIns="0" rIns="0" bIns="0">
                  <a:spAutoFit/>
                </a:bodyPr>
                <a:lstStyle/>
                <a:p>
                  <a:r>
                    <a:rPr lang="en-US" i="1">
                      <a:solidFill>
                        <a:srgbClr val="3333FF"/>
                      </a:solidFill>
                      <a:sym typeface="Symbol" pitchFamily="18" charset="2"/>
                    </a:rPr>
                    <a:t></a:t>
                  </a:r>
                </a:p>
              </p:txBody>
            </p:sp>
            <p:sp>
              <p:nvSpPr>
                <p:cNvPr id="18" name="Rectangle 56"/>
                <p:cNvSpPr>
                  <a:spLocks noChangeArrowheads="1"/>
                </p:cNvSpPr>
                <p:nvPr/>
              </p:nvSpPr>
              <p:spPr bwMode="auto">
                <a:xfrm>
                  <a:off x="1476" y="2120"/>
                  <a:ext cx="281" cy="192"/>
                </a:xfrm>
                <a:prstGeom prst="rect">
                  <a:avLst/>
                </a:prstGeom>
                <a:noFill/>
                <a:ln w="9525">
                  <a:noFill/>
                  <a:miter lim="800000"/>
                  <a:headEnd/>
                  <a:tailEnd/>
                </a:ln>
              </p:spPr>
              <p:txBody>
                <a:bodyPr lIns="0" tIns="0" rIns="0" bIns="0">
                  <a:spAutoFit/>
                </a:bodyPr>
                <a:lstStyle/>
                <a:p>
                  <a:r>
                    <a:rPr lang="en-US" sz="2000">
                      <a:solidFill>
                        <a:srgbClr val="000000"/>
                      </a:solidFill>
                    </a:rPr>
                    <a:t>6065</a:t>
                  </a:r>
                  <a:endParaRPr lang="en-US" sz="2000"/>
                </a:p>
              </p:txBody>
            </p:sp>
            <p:sp>
              <p:nvSpPr>
                <p:cNvPr id="19" name="Rectangle 57"/>
                <p:cNvSpPr>
                  <a:spLocks noChangeArrowheads="1"/>
                </p:cNvSpPr>
                <p:nvPr/>
              </p:nvSpPr>
              <p:spPr bwMode="auto">
                <a:xfrm>
                  <a:off x="1442" y="2120"/>
                  <a:ext cx="35" cy="192"/>
                </a:xfrm>
                <a:prstGeom prst="rect">
                  <a:avLst/>
                </a:prstGeom>
                <a:noFill/>
                <a:ln w="9525">
                  <a:noFill/>
                  <a:miter lim="800000"/>
                  <a:headEnd/>
                  <a:tailEnd/>
                </a:ln>
              </p:spPr>
              <p:txBody>
                <a:bodyPr lIns="0" tIns="0" rIns="0" bIns="0">
                  <a:spAutoFit/>
                </a:bodyPr>
                <a:lstStyle/>
                <a:p>
                  <a:r>
                    <a:rPr lang="en-US" sz="2000">
                      <a:solidFill>
                        <a:srgbClr val="000000"/>
                      </a:solidFill>
                    </a:rPr>
                    <a:t>.</a:t>
                  </a:r>
                  <a:endParaRPr lang="en-US" sz="2000"/>
                </a:p>
              </p:txBody>
            </p:sp>
            <p:sp>
              <p:nvSpPr>
                <p:cNvPr id="20" name="Rectangle 58"/>
                <p:cNvSpPr>
                  <a:spLocks noChangeArrowheads="1"/>
                </p:cNvSpPr>
                <p:nvPr/>
              </p:nvSpPr>
              <p:spPr bwMode="auto">
                <a:xfrm>
                  <a:off x="1373" y="2120"/>
                  <a:ext cx="71" cy="192"/>
                </a:xfrm>
                <a:prstGeom prst="rect">
                  <a:avLst/>
                </a:prstGeom>
                <a:noFill/>
                <a:ln w="9525">
                  <a:noFill/>
                  <a:miter lim="800000"/>
                  <a:headEnd/>
                  <a:tailEnd/>
                </a:ln>
              </p:spPr>
              <p:txBody>
                <a:bodyPr lIns="0" tIns="0" rIns="0" bIns="0">
                  <a:spAutoFit/>
                </a:bodyPr>
                <a:lstStyle/>
                <a:p>
                  <a:r>
                    <a:rPr lang="en-US" sz="2000">
                      <a:solidFill>
                        <a:srgbClr val="000000"/>
                      </a:solidFill>
                    </a:rPr>
                    <a:t>0</a:t>
                  </a:r>
                  <a:endParaRPr lang="en-US" sz="2000"/>
                </a:p>
              </p:txBody>
            </p:sp>
          </p:grpSp>
        </p:grpSp>
        <p:sp>
          <p:nvSpPr>
            <p:cNvPr id="12" name="Line 59"/>
            <p:cNvSpPr>
              <a:spLocks noChangeShapeType="1"/>
            </p:cNvSpPr>
            <p:nvPr/>
          </p:nvSpPr>
          <p:spPr bwMode="auto">
            <a:xfrm flipH="1">
              <a:off x="1920" y="2352"/>
              <a:ext cx="576" cy="0"/>
            </a:xfrm>
            <a:prstGeom prst="line">
              <a:avLst/>
            </a:prstGeom>
            <a:noFill/>
            <a:ln w="9525">
              <a:solidFill>
                <a:schemeClr val="tx1"/>
              </a:solidFill>
              <a:round/>
              <a:headEnd/>
              <a:tailEnd/>
            </a:ln>
            <a:effectLst/>
          </p:spPr>
          <p:txBody>
            <a:bodyPr/>
            <a:lstStyle/>
            <a:p>
              <a:endParaRPr lang="en-US"/>
            </a:p>
          </p:txBody>
        </p:sp>
      </p:grpSp>
      <p:sp>
        <p:nvSpPr>
          <p:cNvPr id="30" name="Text Box 7"/>
          <p:cNvSpPr txBox="1">
            <a:spLocks noChangeArrowheads="1"/>
          </p:cNvSpPr>
          <p:nvPr/>
        </p:nvSpPr>
        <p:spPr bwMode="auto">
          <a:xfrm>
            <a:off x="857224" y="3714752"/>
            <a:ext cx="5105400" cy="1825625"/>
          </a:xfrm>
          <a:prstGeom prst="rect">
            <a:avLst/>
          </a:prstGeom>
          <a:noFill/>
          <a:ln w="9525">
            <a:noFill/>
            <a:miter lim="800000"/>
            <a:headEnd/>
            <a:tailEnd/>
          </a:ln>
          <a:effectLst/>
        </p:spPr>
        <p:txBody>
          <a:bodyPr lIns="0" tIns="0" rIns="0" bIns="0">
            <a:spAutoFit/>
          </a:bodyPr>
          <a:lstStyle/>
          <a:p>
            <a:r>
              <a:rPr lang="en-US" i="1" dirty="0">
                <a:solidFill>
                  <a:srgbClr val="3333CC"/>
                </a:solidFill>
              </a:rPr>
              <a:t>r </a:t>
            </a:r>
            <a:r>
              <a:rPr lang="en-US" dirty="0"/>
              <a:t>= received signal envelope voltage </a:t>
            </a:r>
          </a:p>
          <a:p>
            <a:pPr>
              <a:lnSpc>
                <a:spcPct val="120000"/>
              </a:lnSpc>
            </a:pPr>
            <a:r>
              <a:rPr lang="en-US" i="1" dirty="0">
                <a:solidFill>
                  <a:srgbClr val="3333FF"/>
                </a:solidFill>
                <a:sym typeface="Symbol" pitchFamily="18" charset="2"/>
              </a:rPr>
              <a:t></a:t>
            </a:r>
            <a:r>
              <a:rPr lang="en-US" dirty="0">
                <a:sym typeface="Symbol" pitchFamily="18" charset="2"/>
              </a:rPr>
              <a:t> = </a:t>
            </a:r>
            <a:r>
              <a:rPr lang="en-US" dirty="0" err="1">
                <a:solidFill>
                  <a:srgbClr val="3333FF"/>
                </a:solidFill>
                <a:sym typeface="Symbol" pitchFamily="18" charset="2"/>
              </a:rPr>
              <a:t>rms</a:t>
            </a:r>
            <a:r>
              <a:rPr lang="en-US" dirty="0">
                <a:solidFill>
                  <a:srgbClr val="3333FF"/>
                </a:solidFill>
                <a:sym typeface="Symbol" pitchFamily="18" charset="2"/>
              </a:rPr>
              <a:t> value </a:t>
            </a:r>
            <a:r>
              <a:rPr lang="en-US" dirty="0">
                <a:sym typeface="Symbol" pitchFamily="18" charset="2"/>
              </a:rPr>
              <a:t>of received </a:t>
            </a:r>
            <a:r>
              <a:rPr lang="en-US" dirty="0">
                <a:solidFill>
                  <a:srgbClr val="3333FF"/>
                </a:solidFill>
                <a:sym typeface="Symbol" pitchFamily="18" charset="2"/>
              </a:rPr>
              <a:t>voltage</a:t>
            </a:r>
            <a:r>
              <a:rPr lang="en-US" dirty="0">
                <a:sym typeface="Symbol" pitchFamily="18" charset="2"/>
              </a:rPr>
              <a:t>  </a:t>
            </a:r>
          </a:p>
          <a:p>
            <a:pPr>
              <a:lnSpc>
                <a:spcPct val="90000"/>
              </a:lnSpc>
            </a:pPr>
            <a:r>
              <a:rPr lang="en-US" dirty="0">
                <a:sym typeface="Symbol" pitchFamily="18" charset="2"/>
              </a:rPr>
              <a:t>       before envelope detection</a:t>
            </a:r>
          </a:p>
          <a:p>
            <a:pPr>
              <a:lnSpc>
                <a:spcPct val="110000"/>
              </a:lnSpc>
            </a:pPr>
            <a:r>
              <a:rPr lang="en-US" i="1" dirty="0">
                <a:solidFill>
                  <a:srgbClr val="3333FF"/>
                </a:solidFill>
                <a:sym typeface="Symbol" pitchFamily="18" charset="2"/>
              </a:rPr>
              <a:t> </a:t>
            </a:r>
            <a:r>
              <a:rPr lang="en-US" i="1" baseline="30000" dirty="0">
                <a:solidFill>
                  <a:srgbClr val="3333FF"/>
                </a:solidFill>
                <a:sym typeface="Symbol" pitchFamily="18" charset="2"/>
              </a:rPr>
              <a:t>2</a:t>
            </a:r>
            <a:r>
              <a:rPr lang="en-US" dirty="0">
                <a:sym typeface="Symbol" pitchFamily="18" charset="2"/>
              </a:rPr>
              <a:t> = time </a:t>
            </a:r>
            <a:r>
              <a:rPr lang="en-US" dirty="0">
                <a:solidFill>
                  <a:srgbClr val="3333FF"/>
                </a:solidFill>
                <a:sym typeface="Symbol" pitchFamily="18" charset="2"/>
              </a:rPr>
              <a:t>average power</a:t>
            </a:r>
            <a:r>
              <a:rPr lang="en-US" dirty="0">
                <a:sym typeface="Symbol" pitchFamily="18" charset="2"/>
              </a:rPr>
              <a:t> of received   </a:t>
            </a:r>
          </a:p>
          <a:p>
            <a:pPr>
              <a:lnSpc>
                <a:spcPct val="80000"/>
              </a:lnSpc>
            </a:pPr>
            <a:r>
              <a:rPr lang="en-US" dirty="0">
                <a:sym typeface="Symbol" pitchFamily="18" charset="2"/>
              </a:rPr>
              <a:t>         signal before envelope detection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Fading Models</a:t>
            </a:r>
            <a:endParaRPr lang="en-US" dirty="0"/>
          </a:p>
        </p:txBody>
      </p:sp>
      <p:sp>
        <p:nvSpPr>
          <p:cNvPr id="8" name="Content Placeholder 7"/>
          <p:cNvSpPr>
            <a:spLocks noGrp="1"/>
          </p:cNvSpPr>
          <p:nvPr>
            <p:ph sz="quarter" idx="1"/>
          </p:nvPr>
        </p:nvSpPr>
        <p:spPr/>
        <p:txBody>
          <a:bodyPr/>
          <a:lstStyle/>
          <a:p>
            <a:r>
              <a:rPr lang="en-US" dirty="0" err="1" smtClean="0"/>
              <a:t>Ricean</a:t>
            </a:r>
            <a:r>
              <a:rPr lang="en-US" dirty="0" smtClean="0"/>
              <a:t> fading for LOS Channels</a:t>
            </a:r>
          </a:p>
          <a:p>
            <a:pPr lvl="1">
              <a:buNone/>
            </a:pPr>
            <a:r>
              <a:rPr lang="en-GB" dirty="0" smtClean="0">
                <a:solidFill>
                  <a:schemeClr val="tx1"/>
                </a:solidFill>
              </a:rPr>
              <a:t>PDF for </a:t>
            </a:r>
            <a:r>
              <a:rPr lang="en-US" dirty="0" err="1" smtClean="0">
                <a:solidFill>
                  <a:schemeClr val="tx1"/>
                </a:solidFill>
              </a:rPr>
              <a:t>Ricean</a:t>
            </a:r>
            <a:r>
              <a:rPr lang="en-US" dirty="0" smtClean="0">
                <a:solidFill>
                  <a:schemeClr val="tx1"/>
                </a:solidFill>
              </a:rPr>
              <a:t> Distribution</a:t>
            </a:r>
          </a:p>
          <a:p>
            <a:pPr lvl="1">
              <a:buNone/>
            </a:pPr>
            <a:endParaRPr lang="en-US" dirty="0" smtClean="0"/>
          </a:p>
          <a:p>
            <a:endParaRPr lang="en-GB" dirty="0" smtClean="0"/>
          </a:p>
          <a:p>
            <a:endParaRPr lang="en-GB" dirty="0" smtClean="0"/>
          </a:p>
          <a:p>
            <a:pPr>
              <a:buNone/>
            </a:pPr>
            <a:endParaRPr lang="en-US" dirty="0" smtClean="0"/>
          </a:p>
        </p:txBody>
      </p:sp>
      <p:sp>
        <p:nvSpPr>
          <p:cNvPr id="15" name="Text Box 2"/>
          <p:cNvSpPr txBox="1">
            <a:spLocks noChangeArrowheads="1"/>
          </p:cNvSpPr>
          <p:nvPr/>
        </p:nvSpPr>
        <p:spPr bwMode="auto">
          <a:xfrm>
            <a:off x="857224" y="2214554"/>
            <a:ext cx="8610600" cy="1191095"/>
          </a:xfrm>
          <a:prstGeom prst="rect">
            <a:avLst/>
          </a:prstGeom>
          <a:noFill/>
          <a:ln w="9525">
            <a:noFill/>
            <a:miter lim="800000"/>
            <a:headEnd/>
            <a:tailEnd/>
          </a:ln>
          <a:effectLst/>
        </p:spPr>
        <p:txBody>
          <a:bodyPr lIns="0" tIns="0" rIns="0" bIns="0">
            <a:spAutoFit/>
          </a:bodyPr>
          <a:lstStyle/>
          <a:p>
            <a:pPr>
              <a:lnSpc>
                <a:spcPct val="140000"/>
              </a:lnSpc>
            </a:pPr>
            <a:r>
              <a:rPr lang="en-US" dirty="0" smtClean="0"/>
              <a:t>if </a:t>
            </a:r>
            <a:r>
              <a:rPr lang="en-US" dirty="0"/>
              <a:t>signal has – </a:t>
            </a:r>
            <a:r>
              <a:rPr lang="en-US" dirty="0">
                <a:solidFill>
                  <a:srgbClr val="3333FF"/>
                </a:solidFill>
              </a:rPr>
              <a:t>LOS path </a:t>
            </a:r>
            <a:r>
              <a:rPr lang="en-US" dirty="0">
                <a:solidFill>
                  <a:srgbClr val="3333FF"/>
                </a:solidFill>
                <a:sym typeface="Wingdings" pitchFamily="2" charset="2"/>
              </a:rPr>
              <a:t> </a:t>
            </a:r>
            <a:r>
              <a:rPr lang="en-US" dirty="0"/>
              <a:t>small scale fading envelope is </a:t>
            </a:r>
            <a:r>
              <a:rPr lang="en-US" dirty="0" err="1"/>
              <a:t>Ricean</a:t>
            </a:r>
            <a:endParaRPr lang="en-US" dirty="0">
              <a:solidFill>
                <a:srgbClr val="3333FF"/>
              </a:solidFill>
            </a:endParaRPr>
          </a:p>
          <a:p>
            <a:pPr marL="228600" lvl="1">
              <a:lnSpc>
                <a:spcPct val="120000"/>
              </a:lnSpc>
              <a:buFontTx/>
              <a:buChar char="•"/>
            </a:pPr>
            <a:r>
              <a:rPr lang="en-US" dirty="0"/>
              <a:t> random </a:t>
            </a:r>
            <a:r>
              <a:rPr lang="en-US" dirty="0">
                <a:solidFill>
                  <a:srgbClr val="3333FF"/>
                </a:solidFill>
              </a:rPr>
              <a:t>multipath components</a:t>
            </a:r>
            <a:r>
              <a:rPr lang="en-US" dirty="0"/>
              <a:t> arriving at different angles are   </a:t>
            </a:r>
          </a:p>
          <a:p>
            <a:pPr marL="228600" lvl="1">
              <a:lnSpc>
                <a:spcPct val="70000"/>
              </a:lnSpc>
            </a:pPr>
            <a:r>
              <a:rPr lang="en-US" dirty="0"/>
              <a:t>  </a:t>
            </a:r>
            <a:r>
              <a:rPr lang="en-US" dirty="0">
                <a:solidFill>
                  <a:srgbClr val="3333FF"/>
                </a:solidFill>
              </a:rPr>
              <a:t>superimposed</a:t>
            </a:r>
            <a:r>
              <a:rPr lang="en-US" dirty="0"/>
              <a:t> on LOS signal </a:t>
            </a:r>
          </a:p>
          <a:p>
            <a:pPr marL="228600" lvl="1">
              <a:buFontTx/>
              <a:buChar char="•"/>
            </a:pPr>
            <a:r>
              <a:rPr lang="en-US" dirty="0">
                <a:sym typeface="Wingdings" pitchFamily="2" charset="2"/>
              </a:rPr>
              <a:t> as </a:t>
            </a:r>
            <a:r>
              <a:rPr lang="en-US" dirty="0">
                <a:solidFill>
                  <a:srgbClr val="3333FF"/>
                </a:solidFill>
                <a:sym typeface="Wingdings" pitchFamily="2" charset="2"/>
              </a:rPr>
              <a:t>LOS component fades  </a:t>
            </a:r>
            <a:r>
              <a:rPr lang="en-US" dirty="0">
                <a:sym typeface="Wingdings" pitchFamily="2" charset="2"/>
              </a:rPr>
              <a:t>distribution degenerates to  </a:t>
            </a:r>
            <a:r>
              <a:rPr lang="en-US" dirty="0">
                <a:solidFill>
                  <a:srgbClr val="3333FF"/>
                </a:solidFill>
                <a:sym typeface="Wingdings" pitchFamily="2" charset="2"/>
              </a:rPr>
              <a:t>Rayleigh</a:t>
            </a:r>
            <a:endParaRPr lang="en-US" dirty="0">
              <a:sym typeface="Wingdings" pitchFamily="2" charset="2"/>
            </a:endParaRPr>
          </a:p>
        </p:txBody>
      </p:sp>
      <p:graphicFrame>
        <p:nvGraphicFramePr>
          <p:cNvPr id="16" name="Object 6"/>
          <p:cNvGraphicFramePr>
            <a:graphicFrameLocks noChangeAspect="1"/>
          </p:cNvGraphicFramePr>
          <p:nvPr/>
        </p:nvGraphicFramePr>
        <p:xfrm>
          <a:off x="1357290" y="3929066"/>
          <a:ext cx="4975225" cy="1277938"/>
        </p:xfrm>
        <a:graphic>
          <a:graphicData uri="http://schemas.openxmlformats.org/presentationml/2006/ole">
            <p:oleObj spid="_x0000_s8197" name="Equation" r:id="rId4" imgW="3022560" imgH="73656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Models</a:t>
            </a:r>
            <a:endParaRPr lang="en-US" dirty="0"/>
          </a:p>
        </p:txBody>
      </p:sp>
      <p:sp>
        <p:nvSpPr>
          <p:cNvPr id="4" name="Text Box 2"/>
          <p:cNvSpPr txBox="1">
            <a:spLocks noGrp="1" noChangeArrowheads="1"/>
          </p:cNvSpPr>
          <p:nvPr>
            <p:ph sz="quarter" idx="1"/>
          </p:nvPr>
        </p:nvSpPr>
        <p:spPr bwMode="auto">
          <a:xfrm>
            <a:off x="457200" y="1219200"/>
            <a:ext cx="8229600" cy="1571712"/>
          </a:xfrm>
          <a:prstGeom prst="rect">
            <a:avLst/>
          </a:prstGeom>
          <a:noFill/>
          <a:ln w="9525">
            <a:noFill/>
            <a:miter lim="800000"/>
            <a:headEnd/>
            <a:tailEnd/>
          </a:ln>
          <a:effectLst/>
        </p:spPr>
        <p:txBody>
          <a:bodyPr lIns="0" tIns="0" rIns="0" bIns="0">
            <a:spAutoFit/>
          </a:bodyPr>
          <a:lstStyle/>
          <a:p>
            <a:r>
              <a:rPr lang="en-US" b="1" dirty="0" err="1"/>
              <a:t>Ricean</a:t>
            </a:r>
            <a:r>
              <a:rPr lang="en-US" b="1" dirty="0"/>
              <a:t> Distribution</a:t>
            </a:r>
            <a:r>
              <a:rPr lang="en-US" dirty="0"/>
              <a:t> often described in terms of parameter </a:t>
            </a:r>
            <a:r>
              <a:rPr lang="en-US" i="1" dirty="0">
                <a:solidFill>
                  <a:srgbClr val="3333FF"/>
                </a:solidFill>
              </a:rPr>
              <a:t>K</a:t>
            </a:r>
          </a:p>
          <a:p>
            <a:pPr marL="502920" lvl="2">
              <a:lnSpc>
                <a:spcPct val="110000"/>
              </a:lnSpc>
              <a:buFontTx/>
              <a:buChar char="•"/>
            </a:pPr>
            <a:r>
              <a:rPr lang="en-US" i="1" dirty="0">
                <a:solidFill>
                  <a:srgbClr val="3333FF"/>
                </a:solidFill>
              </a:rPr>
              <a:t> </a:t>
            </a:r>
            <a:r>
              <a:rPr lang="en-US" sz="1800" i="1" dirty="0">
                <a:solidFill>
                  <a:srgbClr val="3333FF"/>
                </a:solidFill>
              </a:rPr>
              <a:t>K </a:t>
            </a:r>
            <a:r>
              <a:rPr lang="en-US" sz="1800" dirty="0"/>
              <a:t>is known as </a:t>
            </a:r>
            <a:r>
              <a:rPr lang="en-US" sz="1800" dirty="0" err="1">
                <a:solidFill>
                  <a:srgbClr val="3333FF"/>
                </a:solidFill>
              </a:rPr>
              <a:t>Ricean</a:t>
            </a:r>
            <a:r>
              <a:rPr lang="en-US" sz="1800" dirty="0">
                <a:solidFill>
                  <a:srgbClr val="3333FF"/>
                </a:solidFill>
              </a:rPr>
              <a:t> Factor</a:t>
            </a:r>
          </a:p>
          <a:p>
            <a:pPr marL="502920" lvl="2">
              <a:lnSpc>
                <a:spcPct val="110000"/>
              </a:lnSpc>
              <a:buFontTx/>
              <a:buChar char="•"/>
            </a:pPr>
            <a:r>
              <a:rPr lang="en-US" sz="1800" i="1" dirty="0">
                <a:solidFill>
                  <a:srgbClr val="3333FF"/>
                </a:solidFill>
              </a:rPr>
              <a:t> K</a:t>
            </a:r>
            <a:r>
              <a:rPr lang="en-US" sz="1800" dirty="0"/>
              <a:t> = ratio of deterministic signal power &amp; multipath variance</a:t>
            </a:r>
          </a:p>
        </p:txBody>
      </p:sp>
      <p:graphicFrame>
        <p:nvGraphicFramePr>
          <p:cNvPr id="5" name="Object 5"/>
          <p:cNvGraphicFramePr>
            <a:graphicFrameLocks noChangeAspect="1"/>
          </p:cNvGraphicFramePr>
          <p:nvPr/>
        </p:nvGraphicFramePr>
        <p:xfrm>
          <a:off x="1785918" y="2714620"/>
          <a:ext cx="669925" cy="893763"/>
        </p:xfrm>
        <a:graphic>
          <a:graphicData uri="http://schemas.openxmlformats.org/presentationml/2006/ole">
            <p:oleObj spid="_x0000_s10242" name="Equation" r:id="rId3" imgW="317160" imgH="419040" progId="Equation.3">
              <p:embed/>
            </p:oleObj>
          </a:graphicData>
        </a:graphic>
      </p:graphicFrame>
      <p:graphicFrame>
        <p:nvGraphicFramePr>
          <p:cNvPr id="6" name="Object 7"/>
          <p:cNvGraphicFramePr>
            <a:graphicFrameLocks noChangeAspect="1"/>
          </p:cNvGraphicFramePr>
          <p:nvPr/>
        </p:nvGraphicFramePr>
        <p:xfrm>
          <a:off x="2071670" y="3500438"/>
          <a:ext cx="1905000" cy="927100"/>
        </p:xfrm>
        <a:graphic>
          <a:graphicData uri="http://schemas.openxmlformats.org/presentationml/2006/ole">
            <p:oleObj spid="_x0000_s10243" name="Equation" r:id="rId4" imgW="990360" imgH="482400" progId="Equation.3">
              <p:embed/>
            </p:oleObj>
          </a:graphicData>
        </a:graphic>
      </p:graphicFrame>
      <p:grpSp>
        <p:nvGrpSpPr>
          <p:cNvPr id="7" name="Group 13"/>
          <p:cNvGrpSpPr>
            <a:grpSpLocks/>
          </p:cNvGrpSpPr>
          <p:nvPr/>
        </p:nvGrpSpPr>
        <p:grpSpPr bwMode="auto">
          <a:xfrm>
            <a:off x="6089650" y="3276600"/>
            <a:ext cx="2597150" cy="2482850"/>
            <a:chOff x="3788" y="2132"/>
            <a:chExt cx="1636" cy="1564"/>
          </a:xfrm>
        </p:grpSpPr>
        <p:sp>
          <p:nvSpPr>
            <p:cNvPr id="8" name="Line 14"/>
            <p:cNvSpPr>
              <a:spLocks noChangeShapeType="1"/>
            </p:cNvSpPr>
            <p:nvPr/>
          </p:nvSpPr>
          <p:spPr bwMode="auto">
            <a:xfrm>
              <a:off x="3955" y="2350"/>
              <a:ext cx="0" cy="1152"/>
            </a:xfrm>
            <a:prstGeom prst="line">
              <a:avLst/>
            </a:prstGeom>
            <a:noFill/>
            <a:ln w="19050">
              <a:solidFill>
                <a:schemeClr val="tx1"/>
              </a:solidFill>
              <a:round/>
              <a:headEnd/>
              <a:tailEnd/>
            </a:ln>
            <a:effectLst/>
          </p:spPr>
          <p:txBody>
            <a:bodyPr lIns="0" tIns="0" rIns="0" bIns="0">
              <a:spAutoFit/>
            </a:bodyPr>
            <a:lstStyle/>
            <a:p>
              <a:endParaRPr lang="en-US"/>
            </a:p>
          </p:txBody>
        </p:sp>
        <p:sp>
          <p:nvSpPr>
            <p:cNvPr id="9" name="Line 15"/>
            <p:cNvSpPr>
              <a:spLocks noChangeShapeType="1"/>
            </p:cNvSpPr>
            <p:nvPr/>
          </p:nvSpPr>
          <p:spPr bwMode="auto">
            <a:xfrm rot="5400000">
              <a:off x="4531" y="2926"/>
              <a:ext cx="0" cy="1152"/>
            </a:xfrm>
            <a:prstGeom prst="line">
              <a:avLst/>
            </a:prstGeom>
            <a:noFill/>
            <a:ln w="19050">
              <a:solidFill>
                <a:schemeClr val="tx1"/>
              </a:solidFill>
              <a:round/>
              <a:headEnd/>
              <a:tailEnd/>
            </a:ln>
            <a:effectLst/>
          </p:spPr>
          <p:txBody>
            <a:bodyPr lIns="0" tIns="0" rIns="0" bIns="0">
              <a:spAutoFit/>
            </a:bodyPr>
            <a:lstStyle/>
            <a:p>
              <a:endParaRPr lang="en-US"/>
            </a:p>
          </p:txBody>
        </p:sp>
        <p:sp>
          <p:nvSpPr>
            <p:cNvPr id="10" name="Text Box 16"/>
            <p:cNvSpPr txBox="1">
              <a:spLocks noChangeArrowheads="1"/>
            </p:cNvSpPr>
            <p:nvPr/>
          </p:nvSpPr>
          <p:spPr bwMode="auto">
            <a:xfrm>
              <a:off x="3897" y="3466"/>
              <a:ext cx="1431" cy="230"/>
            </a:xfrm>
            <a:prstGeom prst="rect">
              <a:avLst/>
            </a:prstGeom>
            <a:noFill/>
            <a:ln w="9525">
              <a:noFill/>
              <a:miter lim="800000"/>
              <a:headEnd/>
              <a:tailEnd/>
            </a:ln>
            <a:effectLst/>
          </p:spPr>
          <p:txBody>
            <a:bodyPr lIns="0" tIns="0" rIns="0" bIns="0">
              <a:spAutoFit/>
            </a:bodyPr>
            <a:lstStyle/>
            <a:p>
              <a:r>
                <a:rPr lang="en-US"/>
                <a:t>0  </a:t>
              </a:r>
              <a:r>
                <a:rPr lang="en-US">
                  <a:solidFill>
                    <a:srgbClr val="3333FF"/>
                  </a:solidFill>
                  <a:sym typeface="Symbol" pitchFamily="18" charset="2"/>
                </a:rPr>
                <a:t> 2 3 4  5</a:t>
              </a:r>
              <a:r>
                <a:rPr lang="en-US"/>
                <a:t> </a:t>
              </a:r>
            </a:p>
          </p:txBody>
        </p:sp>
        <p:sp>
          <p:nvSpPr>
            <p:cNvPr id="11" name="Text Box 17"/>
            <p:cNvSpPr txBox="1">
              <a:spLocks noChangeArrowheads="1"/>
            </p:cNvSpPr>
            <p:nvPr/>
          </p:nvSpPr>
          <p:spPr bwMode="auto">
            <a:xfrm>
              <a:off x="3788" y="2132"/>
              <a:ext cx="340" cy="230"/>
            </a:xfrm>
            <a:prstGeom prst="rect">
              <a:avLst/>
            </a:prstGeom>
            <a:noFill/>
            <a:ln w="9525">
              <a:noFill/>
              <a:miter lim="800000"/>
              <a:headEnd/>
              <a:tailEnd/>
            </a:ln>
            <a:effectLst/>
          </p:spPr>
          <p:txBody>
            <a:bodyPr lIns="0" tIns="0" rIns="0" bIns="0">
              <a:spAutoFit/>
            </a:bodyPr>
            <a:lstStyle/>
            <a:p>
              <a:r>
                <a:rPr lang="en-US" i="1">
                  <a:solidFill>
                    <a:srgbClr val="3333FF"/>
                  </a:solidFill>
                </a:rPr>
                <a:t>p(r)</a:t>
              </a:r>
            </a:p>
          </p:txBody>
        </p:sp>
        <p:grpSp>
          <p:nvGrpSpPr>
            <p:cNvPr id="12" name="Group 18"/>
            <p:cNvGrpSpPr>
              <a:grpSpLocks/>
            </p:cNvGrpSpPr>
            <p:nvPr/>
          </p:nvGrpSpPr>
          <p:grpSpPr bwMode="auto">
            <a:xfrm>
              <a:off x="3955" y="2542"/>
              <a:ext cx="662" cy="960"/>
              <a:chOff x="3955" y="2542"/>
              <a:chExt cx="662" cy="960"/>
            </a:xfrm>
          </p:grpSpPr>
          <p:sp>
            <p:nvSpPr>
              <p:cNvPr id="22" name="Freeform 19"/>
              <p:cNvSpPr>
                <a:spLocks/>
              </p:cNvSpPr>
              <p:nvPr/>
            </p:nvSpPr>
            <p:spPr bwMode="auto">
              <a:xfrm>
                <a:off x="3955" y="2542"/>
                <a:ext cx="185" cy="960"/>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3" name="Freeform 20"/>
              <p:cNvSpPr>
                <a:spLocks/>
              </p:cNvSpPr>
              <p:nvPr/>
            </p:nvSpPr>
            <p:spPr bwMode="auto">
              <a:xfrm flipH="1">
                <a:off x="4140" y="2542"/>
                <a:ext cx="186"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sp>
            <p:nvSpPr>
              <p:cNvPr id="24" name="Freeform 21"/>
              <p:cNvSpPr>
                <a:spLocks/>
              </p:cNvSpPr>
              <p:nvPr/>
            </p:nvSpPr>
            <p:spPr bwMode="auto">
              <a:xfrm flipV="1">
                <a:off x="4326" y="3070"/>
                <a:ext cx="291"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3333FF"/>
                </a:solidFill>
                <a:round/>
                <a:headEnd/>
                <a:tailEnd/>
              </a:ln>
              <a:effectLst/>
            </p:spPr>
            <p:txBody>
              <a:bodyPr lIns="0" tIns="0" rIns="0" bIns="0">
                <a:spAutoFit/>
              </a:bodyPr>
              <a:lstStyle/>
              <a:p>
                <a:endParaRPr lang="en-US"/>
              </a:p>
            </p:txBody>
          </p:sp>
        </p:grpSp>
        <p:sp>
          <p:nvSpPr>
            <p:cNvPr id="13" name="Text Box 22"/>
            <p:cNvSpPr txBox="1">
              <a:spLocks noChangeArrowheads="1"/>
            </p:cNvSpPr>
            <p:nvPr/>
          </p:nvSpPr>
          <p:spPr bwMode="auto">
            <a:xfrm>
              <a:off x="4281" y="2564"/>
              <a:ext cx="999" cy="230"/>
            </a:xfrm>
            <a:prstGeom prst="rect">
              <a:avLst/>
            </a:prstGeom>
            <a:noFill/>
            <a:ln w="9525">
              <a:noFill/>
              <a:miter lim="800000"/>
              <a:headEnd/>
              <a:tailEnd/>
            </a:ln>
            <a:effectLst/>
          </p:spPr>
          <p:txBody>
            <a:bodyPr lIns="0" tIns="0" rIns="0" bIns="0">
              <a:spAutoFit/>
            </a:bodyPr>
            <a:lstStyle/>
            <a:p>
              <a:r>
                <a:rPr lang="en-US" i="1">
                  <a:solidFill>
                    <a:srgbClr val="3333FF"/>
                  </a:solidFill>
                </a:rPr>
                <a:t>K = -</a:t>
              </a:r>
              <a:r>
                <a:rPr lang="en-US" i="1">
                  <a:solidFill>
                    <a:srgbClr val="3333FF"/>
                  </a:solidFill>
                  <a:sym typeface="Symbol" pitchFamily="18" charset="2"/>
                </a:rPr>
                <a:t></a:t>
              </a:r>
              <a:r>
                <a:rPr lang="en-US">
                  <a:solidFill>
                    <a:srgbClr val="3333FF"/>
                  </a:solidFill>
                  <a:sym typeface="Symbol" pitchFamily="18" charset="2"/>
                </a:rPr>
                <a:t> dB</a:t>
              </a:r>
            </a:p>
          </p:txBody>
        </p:sp>
        <p:sp>
          <p:nvSpPr>
            <p:cNvPr id="14" name="Text Box 23"/>
            <p:cNvSpPr txBox="1">
              <a:spLocks noChangeArrowheads="1"/>
            </p:cNvSpPr>
            <p:nvPr/>
          </p:nvSpPr>
          <p:spPr bwMode="auto">
            <a:xfrm>
              <a:off x="4569" y="3092"/>
              <a:ext cx="855" cy="230"/>
            </a:xfrm>
            <a:prstGeom prst="rect">
              <a:avLst/>
            </a:prstGeom>
            <a:noFill/>
            <a:ln w="9525">
              <a:noFill/>
              <a:miter lim="800000"/>
              <a:headEnd/>
              <a:tailEnd/>
            </a:ln>
            <a:effectLst/>
          </p:spPr>
          <p:txBody>
            <a:bodyPr lIns="0" tIns="0" rIns="0" bIns="0">
              <a:spAutoFit/>
            </a:bodyPr>
            <a:lstStyle/>
            <a:p>
              <a:r>
                <a:rPr lang="en-US" i="1">
                  <a:solidFill>
                    <a:srgbClr val="008000"/>
                  </a:solidFill>
                </a:rPr>
                <a:t>K = 6</a:t>
              </a:r>
              <a:r>
                <a:rPr lang="en-US">
                  <a:solidFill>
                    <a:srgbClr val="008000"/>
                  </a:solidFill>
                  <a:sym typeface="Symbol" pitchFamily="18" charset="2"/>
                </a:rPr>
                <a:t> dB</a:t>
              </a:r>
            </a:p>
          </p:txBody>
        </p:sp>
        <p:grpSp>
          <p:nvGrpSpPr>
            <p:cNvPr id="15" name="Group 24"/>
            <p:cNvGrpSpPr>
              <a:grpSpLocks/>
            </p:cNvGrpSpPr>
            <p:nvPr/>
          </p:nvGrpSpPr>
          <p:grpSpPr bwMode="auto">
            <a:xfrm>
              <a:off x="3943" y="2913"/>
              <a:ext cx="918" cy="576"/>
              <a:chOff x="3943" y="2913"/>
              <a:chExt cx="918" cy="576"/>
            </a:xfrm>
          </p:grpSpPr>
          <p:grpSp>
            <p:nvGrpSpPr>
              <p:cNvPr id="16" name="Group 25"/>
              <p:cNvGrpSpPr>
                <a:grpSpLocks/>
              </p:cNvGrpSpPr>
              <p:nvPr/>
            </p:nvGrpSpPr>
            <p:grpSpPr bwMode="auto">
              <a:xfrm>
                <a:off x="4406" y="2913"/>
                <a:ext cx="455" cy="576"/>
                <a:chOff x="2210" y="2448"/>
                <a:chExt cx="622" cy="960"/>
              </a:xfrm>
            </p:grpSpPr>
            <p:sp>
              <p:nvSpPr>
                <p:cNvPr id="20" name="Freeform 26"/>
                <p:cNvSpPr>
                  <a:spLocks/>
                </p:cNvSpPr>
                <p:nvPr/>
              </p:nvSpPr>
              <p:spPr bwMode="auto">
                <a:xfrm flipH="1">
                  <a:off x="2210" y="2448"/>
                  <a:ext cx="242"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sp>
              <p:nvSpPr>
                <p:cNvPr id="21" name="Freeform 27"/>
                <p:cNvSpPr>
                  <a:spLocks/>
                </p:cNvSpPr>
                <p:nvPr/>
              </p:nvSpPr>
              <p:spPr bwMode="auto">
                <a:xfrm flipV="1">
                  <a:off x="2452" y="2976"/>
                  <a:ext cx="380"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grpSp>
          <p:grpSp>
            <p:nvGrpSpPr>
              <p:cNvPr id="17" name="Group 28"/>
              <p:cNvGrpSpPr>
                <a:grpSpLocks/>
              </p:cNvGrpSpPr>
              <p:nvPr/>
            </p:nvGrpSpPr>
            <p:grpSpPr bwMode="auto">
              <a:xfrm flipH="1">
                <a:off x="3943" y="2913"/>
                <a:ext cx="455" cy="576"/>
                <a:chOff x="2210" y="2448"/>
                <a:chExt cx="622" cy="960"/>
              </a:xfrm>
            </p:grpSpPr>
            <p:sp>
              <p:nvSpPr>
                <p:cNvPr id="18" name="Freeform 29"/>
                <p:cNvSpPr>
                  <a:spLocks/>
                </p:cNvSpPr>
                <p:nvPr/>
              </p:nvSpPr>
              <p:spPr bwMode="auto">
                <a:xfrm flipH="1">
                  <a:off x="2210" y="2448"/>
                  <a:ext cx="242" cy="528"/>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sp>
              <p:nvSpPr>
                <p:cNvPr id="19" name="Freeform 30"/>
                <p:cNvSpPr>
                  <a:spLocks/>
                </p:cNvSpPr>
                <p:nvPr/>
              </p:nvSpPr>
              <p:spPr bwMode="auto">
                <a:xfrm flipV="1">
                  <a:off x="2452" y="2976"/>
                  <a:ext cx="380" cy="432"/>
                </a:xfrm>
                <a:custGeom>
                  <a:avLst/>
                  <a:gdLst/>
                  <a:ahLst/>
                  <a:cxnLst>
                    <a:cxn ang="0">
                      <a:pos x="0" y="960"/>
                    </a:cxn>
                    <a:cxn ang="0">
                      <a:pos x="48" y="624"/>
                    </a:cxn>
                    <a:cxn ang="0">
                      <a:pos x="144" y="192"/>
                    </a:cxn>
                    <a:cxn ang="0">
                      <a:pos x="240" y="48"/>
                    </a:cxn>
                    <a:cxn ang="0">
                      <a:pos x="336" y="0"/>
                    </a:cxn>
                  </a:cxnLst>
                  <a:rect l="0" t="0" r="r" b="b"/>
                  <a:pathLst>
                    <a:path w="336" h="960">
                      <a:moveTo>
                        <a:pt x="0" y="960"/>
                      </a:moveTo>
                      <a:cubicBezTo>
                        <a:pt x="12" y="856"/>
                        <a:pt x="24" y="752"/>
                        <a:pt x="48" y="624"/>
                      </a:cubicBezTo>
                      <a:cubicBezTo>
                        <a:pt x="72" y="496"/>
                        <a:pt x="112" y="288"/>
                        <a:pt x="144" y="192"/>
                      </a:cubicBezTo>
                      <a:cubicBezTo>
                        <a:pt x="176" y="96"/>
                        <a:pt x="208" y="80"/>
                        <a:pt x="240" y="48"/>
                      </a:cubicBezTo>
                      <a:cubicBezTo>
                        <a:pt x="272" y="16"/>
                        <a:pt x="304" y="8"/>
                        <a:pt x="336" y="0"/>
                      </a:cubicBezTo>
                    </a:path>
                  </a:pathLst>
                </a:custGeom>
                <a:noFill/>
                <a:ln w="19050" cmpd="sng">
                  <a:solidFill>
                    <a:srgbClr val="008000"/>
                  </a:solidFill>
                  <a:round/>
                  <a:headEnd/>
                  <a:tailEnd/>
                </a:ln>
                <a:effectLst/>
              </p:spPr>
              <p:txBody>
                <a:bodyPr lIns="0" tIns="0" rIns="0" bIns="0">
                  <a:spAutoFit/>
                </a:bodyPr>
                <a:lstStyle/>
                <a:p>
                  <a:endParaRPr lang="en-US"/>
                </a:p>
              </p:txBody>
            </p:sp>
          </p:grpSp>
        </p:grpSp>
      </p:grpSp>
      <p:graphicFrame>
        <p:nvGraphicFramePr>
          <p:cNvPr id="25" name="Object 11"/>
          <p:cNvGraphicFramePr>
            <a:graphicFrameLocks noChangeAspect="1"/>
          </p:cNvGraphicFramePr>
          <p:nvPr/>
        </p:nvGraphicFramePr>
        <p:xfrm>
          <a:off x="1071538" y="4500570"/>
          <a:ext cx="2335213" cy="608013"/>
        </p:xfrm>
        <a:graphic>
          <a:graphicData uri="http://schemas.openxmlformats.org/presentationml/2006/ole">
            <p:oleObj spid="_x0000_s10244" name="Equation" r:id="rId5" imgW="1218960" imgH="317160" progId="Equation.3">
              <p:embed/>
            </p:oleObj>
          </a:graphicData>
        </a:graphic>
      </p:graphicFrame>
      <p:sp>
        <p:nvSpPr>
          <p:cNvPr id="26" name="Text Box 12"/>
          <p:cNvSpPr txBox="1">
            <a:spLocks noChangeArrowheads="1"/>
          </p:cNvSpPr>
          <p:nvPr/>
        </p:nvSpPr>
        <p:spPr bwMode="auto">
          <a:xfrm>
            <a:off x="785786" y="5214950"/>
            <a:ext cx="5813425" cy="803275"/>
          </a:xfrm>
          <a:prstGeom prst="rect">
            <a:avLst/>
          </a:prstGeom>
          <a:noFill/>
          <a:ln w="9525">
            <a:noFill/>
            <a:miter lim="800000"/>
            <a:headEnd/>
            <a:tailEnd/>
          </a:ln>
          <a:effectLst/>
        </p:spPr>
        <p:txBody>
          <a:bodyPr lIns="0" tIns="0" rIns="0" bIns="0">
            <a:spAutoFit/>
          </a:bodyPr>
          <a:lstStyle/>
          <a:p>
            <a:pPr marL="236538" lvl="1">
              <a:lnSpc>
                <a:spcPct val="110000"/>
              </a:lnSpc>
              <a:buFontTx/>
              <a:buChar char="•"/>
            </a:pPr>
            <a:r>
              <a:rPr lang="en-US" dirty="0"/>
              <a:t> as signal attenuates </a:t>
            </a:r>
            <a:r>
              <a:rPr lang="en-US" dirty="0">
                <a:sym typeface="Wingdings" pitchFamily="2" charset="2"/>
              </a:rPr>
              <a:t> </a:t>
            </a:r>
            <a:r>
              <a:rPr lang="en-US" i="1" dirty="0">
                <a:solidFill>
                  <a:srgbClr val="3333FF"/>
                </a:solidFill>
              </a:rPr>
              <a:t>A</a:t>
            </a:r>
            <a:r>
              <a:rPr lang="en-US" dirty="0"/>
              <a:t> grows small </a:t>
            </a:r>
          </a:p>
          <a:p>
            <a:pPr marL="236538" lvl="1">
              <a:lnSpc>
                <a:spcPct val="110000"/>
              </a:lnSpc>
              <a:buFontTx/>
              <a:buChar char="•"/>
            </a:pPr>
            <a:r>
              <a:rPr lang="en-US" dirty="0">
                <a:sym typeface="Wingdings" pitchFamily="2" charset="2"/>
              </a:rPr>
              <a:t> </a:t>
            </a:r>
            <a:r>
              <a:rPr lang="en-US" dirty="0" err="1">
                <a:sym typeface="Wingdings" pitchFamily="2" charset="2"/>
              </a:rPr>
              <a:t>Ricean</a:t>
            </a:r>
            <a:r>
              <a:rPr lang="en-US" dirty="0">
                <a:sym typeface="Wingdings" pitchFamily="2" charset="2"/>
              </a:rPr>
              <a:t> distribution degenerates to Rayleigh</a:t>
            </a:r>
            <a:endParaRPr lang="en-US" dirty="0"/>
          </a:p>
        </p:txBody>
      </p:sp>
      <p:sp>
        <p:nvSpPr>
          <p:cNvPr id="27" name="Text Box 4"/>
          <p:cNvSpPr txBox="1">
            <a:spLocks noChangeArrowheads="1"/>
          </p:cNvSpPr>
          <p:nvPr/>
        </p:nvSpPr>
        <p:spPr bwMode="auto">
          <a:xfrm>
            <a:off x="1357290" y="3071810"/>
            <a:ext cx="5969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K</a:t>
            </a:r>
            <a:r>
              <a:rPr lang="en-US" dirty="0"/>
              <a:t> = </a:t>
            </a:r>
          </a:p>
        </p:txBody>
      </p:sp>
      <p:sp>
        <p:nvSpPr>
          <p:cNvPr id="28" name="Text Box 8"/>
          <p:cNvSpPr txBox="1">
            <a:spLocks noChangeArrowheads="1"/>
          </p:cNvSpPr>
          <p:nvPr/>
        </p:nvSpPr>
        <p:spPr bwMode="auto">
          <a:xfrm>
            <a:off x="1000100" y="3786190"/>
            <a:ext cx="1092200" cy="365125"/>
          </a:xfrm>
          <a:prstGeom prst="rect">
            <a:avLst/>
          </a:prstGeom>
          <a:noFill/>
          <a:ln w="9525">
            <a:noFill/>
            <a:miter lim="800000"/>
            <a:headEnd/>
            <a:tailEnd/>
          </a:ln>
          <a:effectLst/>
        </p:spPr>
        <p:txBody>
          <a:bodyPr lIns="0" tIns="0" rIns="0" bIns="0">
            <a:spAutoFit/>
          </a:bodyPr>
          <a:lstStyle/>
          <a:p>
            <a:r>
              <a:rPr lang="en-US" i="1" dirty="0">
                <a:solidFill>
                  <a:srgbClr val="3333FF"/>
                </a:solidFill>
              </a:rPr>
              <a:t>K (dB)</a:t>
            </a:r>
            <a:r>
              <a:rPr lang="en-US" dirty="0"/>
              <a:t>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[Rapp, ’02] T.S. </a:t>
            </a:r>
            <a:r>
              <a:rPr lang="en-US" dirty="0" err="1" smtClean="0"/>
              <a:t>Rappaport</a:t>
            </a:r>
            <a:r>
              <a:rPr lang="en-US" dirty="0" smtClean="0"/>
              <a:t>, Wireless Communications, Prentice Hall, 2002</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US" dirty="0"/>
          </a:p>
        </p:txBody>
      </p:sp>
      <p:sp>
        <p:nvSpPr>
          <p:cNvPr id="3" name="Content Placeholder 2"/>
          <p:cNvSpPr>
            <a:spLocks noGrp="1"/>
          </p:cNvSpPr>
          <p:nvPr>
            <p:ph sz="quarter" idx="1"/>
          </p:nvPr>
        </p:nvSpPr>
        <p:spPr/>
        <p:txBody>
          <a:bodyPr/>
          <a:lstStyle/>
          <a:p>
            <a:r>
              <a:rPr lang="en-GB" dirty="0" smtClean="0"/>
              <a:t>Concepts</a:t>
            </a:r>
          </a:p>
          <a:p>
            <a:r>
              <a:rPr lang="en-GB" dirty="0" smtClean="0"/>
              <a:t>Cause of Fading</a:t>
            </a:r>
          </a:p>
          <a:p>
            <a:r>
              <a:rPr lang="en-GB" dirty="0" smtClean="0"/>
              <a:t>Fading Types</a:t>
            </a:r>
          </a:p>
          <a:p>
            <a:r>
              <a:rPr lang="en-GB" dirty="0" smtClean="0"/>
              <a:t>Fading Models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Concepts</a:t>
            </a:r>
            <a:endParaRPr lang="en-US" dirty="0"/>
          </a:p>
        </p:txBody>
      </p:sp>
      <p:sp>
        <p:nvSpPr>
          <p:cNvPr id="3" name="Content Placeholder 2"/>
          <p:cNvSpPr>
            <a:spLocks noGrp="1"/>
          </p:cNvSpPr>
          <p:nvPr>
            <p:ph sz="quarter" idx="1"/>
          </p:nvPr>
        </p:nvSpPr>
        <p:spPr/>
        <p:txBody>
          <a:bodyPr/>
          <a:lstStyle/>
          <a:p>
            <a:r>
              <a:rPr lang="en-US" dirty="0" smtClean="0"/>
              <a:t>What is Fading?</a:t>
            </a:r>
          </a:p>
          <a:p>
            <a:pPr lvl="1">
              <a:buNone/>
            </a:pPr>
            <a:r>
              <a:rPr lang="en-US" dirty="0" smtClean="0">
                <a:solidFill>
                  <a:schemeClr val="tx1"/>
                </a:solidFill>
              </a:rPr>
              <a:t>It is about the phenomenon of loss of signal in telecommunications.</a:t>
            </a:r>
          </a:p>
          <a:p>
            <a:pPr lvl="1">
              <a:buNone/>
            </a:pPr>
            <a:r>
              <a:rPr lang="en-US" dirty="0" smtClean="0">
                <a:solidFill>
                  <a:schemeClr val="tx1"/>
                </a:solidFill>
              </a:rPr>
              <a:t>A fading channel is a communication channel that experiences fading.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3" name="Content Placeholder 2"/>
          <p:cNvSpPr>
            <a:spLocks noGrp="1"/>
          </p:cNvSpPr>
          <p:nvPr>
            <p:ph sz="quarter" idx="1"/>
          </p:nvPr>
        </p:nvSpPr>
        <p:spPr/>
        <p:txBody>
          <a:bodyPr/>
          <a:lstStyle/>
          <a:p>
            <a:r>
              <a:rPr lang="en-US" dirty="0" smtClean="0"/>
              <a:t>In wireless systems, fading is due to multipath propagation. </a:t>
            </a:r>
          </a:p>
          <a:p>
            <a:endParaRPr lang="en-US" dirty="0" smtClean="0"/>
          </a:p>
          <a:p>
            <a:r>
              <a:rPr lang="en-US" dirty="0" smtClean="0"/>
              <a:t>Multipath is the propagation phenomenon that results in radio signals' reaching the receiving antenna by two or more paths.</a:t>
            </a:r>
          </a:p>
          <a:p>
            <a:endParaRPr lang="en-US" dirty="0" smtClean="0"/>
          </a:p>
          <a:p>
            <a:r>
              <a:rPr lang="en-US" dirty="0" smtClean="0"/>
              <a:t>Causes of multipath include atmospheric ducting, </a:t>
            </a:r>
            <a:r>
              <a:rPr lang="en-US" dirty="0" err="1" smtClean="0"/>
              <a:t>ionospheric</a:t>
            </a:r>
            <a:r>
              <a:rPr lang="en-US" dirty="0" smtClean="0"/>
              <a:t> reflection and refraction, and reflection from terrestrial objects, such as mountains and buildings.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 of Fading</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descr="C:\Documents and Settings\Tony\Desktop\multipath_propagation.jpg"/>
          <p:cNvPicPr>
            <a:picLocks noChangeAspect="1" noChangeArrowheads="1"/>
          </p:cNvPicPr>
          <p:nvPr/>
        </p:nvPicPr>
        <p:blipFill>
          <a:blip r:embed="rId2"/>
          <a:srcRect/>
          <a:stretch>
            <a:fillRect/>
          </a:stretch>
        </p:blipFill>
        <p:spPr bwMode="auto">
          <a:xfrm>
            <a:off x="1500166" y="1785926"/>
            <a:ext cx="6242050" cy="35655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2.png"/>
          <p:cNvPicPr>
            <a:picLocks noChangeAspect="1"/>
          </p:cNvPicPr>
          <p:nvPr/>
        </p:nvPicPr>
        <p:blipFill>
          <a:blip r:embed="rId4"/>
          <a:stretch>
            <a:fillRect/>
          </a:stretch>
        </p:blipFill>
        <p:spPr>
          <a:xfrm>
            <a:off x="2857488" y="2786058"/>
            <a:ext cx="2742857" cy="1342857"/>
          </a:xfrm>
          <a:prstGeom prst="rect">
            <a:avLst/>
          </a:prstGeom>
        </p:spPr>
      </p:pic>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Doppler Spread</a:t>
            </a:r>
          </a:p>
          <a:p>
            <a:pPr lvl="1">
              <a:buNone/>
            </a:pPr>
            <a:r>
              <a:rPr lang="en-US" dirty="0" smtClean="0">
                <a:solidFill>
                  <a:schemeClr val="tx1"/>
                </a:solidFill>
              </a:rPr>
              <a:t>Suppose a mobile transmitting at carrier</a:t>
            </a:r>
          </a:p>
          <a:p>
            <a:pPr lvl="1">
              <a:buNone/>
            </a:pPr>
            <a:r>
              <a:rPr lang="en-US" dirty="0" smtClean="0">
                <a:solidFill>
                  <a:schemeClr val="tx1"/>
                </a:solidFill>
              </a:rPr>
              <a:t>frequency </a:t>
            </a:r>
            <a:r>
              <a:rPr lang="en-US" dirty="0" err="1" smtClean="0">
                <a:solidFill>
                  <a:schemeClr val="tx1"/>
                </a:solidFill>
              </a:rPr>
              <a:t>f</a:t>
            </a:r>
            <a:r>
              <a:rPr lang="en-US" baseline="-25000" dirty="0" err="1" smtClean="0">
                <a:solidFill>
                  <a:schemeClr val="tx1"/>
                </a:solidFill>
              </a:rPr>
              <a:t>o</a:t>
            </a:r>
            <a:r>
              <a:rPr lang="en-US" dirty="0" smtClean="0">
                <a:solidFill>
                  <a:schemeClr val="tx1"/>
                </a:solidFill>
              </a:rPr>
              <a:t> approaches a stationary </a:t>
            </a:r>
            <a:r>
              <a:rPr lang="en-US" dirty="0" smtClean="0">
                <a:solidFill>
                  <a:schemeClr val="tx1"/>
                </a:solidFill>
              </a:rPr>
              <a:t>receiver at an angle </a:t>
            </a:r>
            <a:r>
              <a:rPr lang="el-GR" dirty="0" smtClean="0">
                <a:solidFill>
                  <a:schemeClr val="tx1"/>
                </a:solidFill>
                <a:latin typeface="Times New Roman"/>
                <a:cs typeface="Times New Roman"/>
              </a:rPr>
              <a:t>θ</a:t>
            </a:r>
            <a:r>
              <a:rPr lang="en-US" dirty="0" smtClean="0">
                <a:solidFill>
                  <a:schemeClr val="tx1"/>
                </a:solidFill>
              </a:rPr>
              <a:t> and </a:t>
            </a:r>
            <a:r>
              <a:rPr lang="en-US" dirty="0" smtClean="0">
                <a:solidFill>
                  <a:schemeClr val="tx1"/>
                </a:solidFill>
              </a:rPr>
              <a:t>a speed of v</a:t>
            </a:r>
          </a:p>
          <a:p>
            <a:endParaRPr lang="en-GB" dirty="0" smtClean="0"/>
          </a:p>
          <a:p>
            <a:endParaRPr lang="en-GB" dirty="0" smtClean="0"/>
          </a:p>
          <a:p>
            <a:pPr lvl="1">
              <a:buNone/>
            </a:pPr>
            <a:r>
              <a:rPr lang="en-US" dirty="0" smtClean="0">
                <a:solidFill>
                  <a:schemeClr val="tx1"/>
                </a:solidFill>
              </a:rPr>
              <a:t>The carrier frequency of the received signal will be</a:t>
            </a:r>
          </a:p>
          <a:p>
            <a:pPr lvl="1">
              <a:buNone/>
            </a:pPr>
            <a:endParaRPr lang="en-US" dirty="0"/>
          </a:p>
        </p:txBody>
      </p:sp>
      <p:graphicFrame>
        <p:nvGraphicFramePr>
          <p:cNvPr id="11" name="Object 10"/>
          <p:cNvGraphicFramePr>
            <a:graphicFrameLocks noChangeAspect="1"/>
          </p:cNvGraphicFramePr>
          <p:nvPr/>
        </p:nvGraphicFramePr>
        <p:xfrm>
          <a:off x="4514850" y="3321050"/>
          <a:ext cx="114300" cy="215900"/>
        </p:xfrm>
        <a:graphic>
          <a:graphicData uri="http://schemas.openxmlformats.org/presentationml/2006/ole">
            <p:oleObj spid="_x0000_s2050" name="Equation" r:id="rId5" imgW="114120" imgH="215640" progId="Equation.3">
              <p:embed/>
            </p:oleObj>
          </a:graphicData>
        </a:graphic>
      </p:graphicFrame>
      <p:graphicFrame>
        <p:nvGraphicFramePr>
          <p:cNvPr id="12" name="Object 11"/>
          <p:cNvGraphicFramePr>
            <a:graphicFrameLocks noChangeAspect="1"/>
          </p:cNvGraphicFramePr>
          <p:nvPr/>
        </p:nvGraphicFramePr>
        <p:xfrm>
          <a:off x="4514850" y="3321050"/>
          <a:ext cx="114300" cy="215900"/>
        </p:xfrm>
        <a:graphic>
          <a:graphicData uri="http://schemas.openxmlformats.org/presentationml/2006/ole">
            <p:oleObj spid="_x0000_s2051" name="Equation" r:id="rId6" imgW="114120" imgH="215640" progId="Equation.3">
              <p:embed/>
            </p:oleObj>
          </a:graphicData>
        </a:graphic>
      </p:graphicFrame>
      <p:graphicFrame>
        <p:nvGraphicFramePr>
          <p:cNvPr id="15" name="Object 14"/>
          <p:cNvGraphicFramePr>
            <a:graphicFrameLocks noChangeAspect="1"/>
          </p:cNvGraphicFramePr>
          <p:nvPr/>
        </p:nvGraphicFramePr>
        <p:xfrm>
          <a:off x="1142976" y="4429132"/>
          <a:ext cx="2428875" cy="673100"/>
        </p:xfrm>
        <a:graphic>
          <a:graphicData uri="http://schemas.openxmlformats.org/presentationml/2006/ole">
            <p:oleObj spid="_x0000_s2054" name="Equation" r:id="rId7" imgW="825480" imgH="228600" progId="Equation.3">
              <p:embed/>
            </p:oleObj>
          </a:graphicData>
        </a:graphic>
      </p:graphicFrame>
      <p:graphicFrame>
        <p:nvGraphicFramePr>
          <p:cNvPr id="16" name="Object 15"/>
          <p:cNvGraphicFramePr>
            <a:graphicFrameLocks noChangeAspect="1"/>
          </p:cNvGraphicFramePr>
          <p:nvPr/>
        </p:nvGraphicFramePr>
        <p:xfrm>
          <a:off x="1142976" y="4929198"/>
          <a:ext cx="3263900" cy="1149350"/>
        </p:xfrm>
        <a:graphic>
          <a:graphicData uri="http://schemas.openxmlformats.org/presentationml/2006/ole">
            <p:oleObj spid="_x0000_s2055" name="Equation" r:id="rId8" imgW="1117440" imgH="393480" progId="Equation.3">
              <p:embed/>
            </p:oleObj>
          </a:graphicData>
        </a:graphic>
      </p:graphicFrame>
      <p:sp>
        <p:nvSpPr>
          <p:cNvPr id="17" name="TextBox 16"/>
          <p:cNvSpPr txBox="1"/>
          <p:nvPr/>
        </p:nvSpPr>
        <p:spPr>
          <a:xfrm>
            <a:off x="4643438" y="5357826"/>
            <a:ext cx="3964547" cy="369332"/>
          </a:xfrm>
          <a:prstGeom prst="rect">
            <a:avLst/>
          </a:prstGeom>
          <a:noFill/>
        </p:spPr>
        <p:txBody>
          <a:bodyPr wrap="none" rtlCol="0">
            <a:spAutoFit/>
          </a:bodyPr>
          <a:lstStyle/>
          <a:p>
            <a:r>
              <a:rPr lang="en-US" dirty="0" smtClean="0"/>
              <a:t>(When </a:t>
            </a:r>
            <a:r>
              <a:rPr lang="el-GR" dirty="0" smtClean="0">
                <a:latin typeface="Times New Roman"/>
                <a:cs typeface="Times New Roman"/>
              </a:rPr>
              <a:t>θ</a:t>
            </a:r>
            <a:r>
              <a:rPr lang="en-GB" dirty="0" smtClean="0">
                <a:latin typeface="Times New Roman"/>
                <a:cs typeface="Times New Roman"/>
              </a:rPr>
              <a:t>=0˚, </a:t>
            </a:r>
            <a:r>
              <a:rPr lang="en-US" dirty="0" smtClean="0"/>
              <a:t>Maximum Doppler Shift)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Coherence Time</a:t>
            </a:r>
          </a:p>
          <a:p>
            <a:pPr lvl="1">
              <a:buNone/>
            </a:pPr>
            <a:r>
              <a:rPr lang="en-GB" dirty="0" err="1" smtClean="0">
                <a:solidFill>
                  <a:schemeClr val="tx1"/>
                </a:solidFill>
              </a:rPr>
              <a:t>T</a:t>
            </a:r>
            <a:r>
              <a:rPr lang="en-GB" baseline="-25000" dirty="0" err="1" smtClean="0">
                <a:solidFill>
                  <a:schemeClr val="tx1"/>
                </a:solidFill>
              </a:rPr>
              <a:t>c</a:t>
            </a:r>
            <a:r>
              <a:rPr lang="en-GB" baseline="-25000" dirty="0" smtClean="0">
                <a:solidFill>
                  <a:schemeClr val="tx1"/>
                </a:solidFill>
              </a:rPr>
              <a:t> </a:t>
            </a:r>
            <a:r>
              <a:rPr lang="en-GB" dirty="0" smtClean="0">
                <a:solidFill>
                  <a:schemeClr val="tx1"/>
                </a:solidFill>
              </a:rPr>
              <a:t>is the time domain of Doppler spread and is used to characterize the time varying nature of the frequency </a:t>
            </a:r>
            <a:r>
              <a:rPr lang="en-GB" dirty="0" err="1" smtClean="0">
                <a:solidFill>
                  <a:schemeClr val="tx1"/>
                </a:solidFill>
              </a:rPr>
              <a:t>dispersiveness</a:t>
            </a:r>
            <a:r>
              <a:rPr lang="en-GB" dirty="0" smtClean="0">
                <a:solidFill>
                  <a:schemeClr val="tx1"/>
                </a:solidFill>
              </a:rPr>
              <a:t> of the channel in the time domain.</a:t>
            </a:r>
            <a:endParaRPr lang="en-US" dirty="0" smtClean="0">
              <a:solidFill>
                <a:schemeClr val="tx1"/>
              </a:solidFill>
            </a:endParaRPr>
          </a:p>
          <a:p>
            <a:pPr lvl="1">
              <a:buNone/>
            </a:pPr>
            <a:r>
              <a:rPr lang="en-GB" dirty="0" smtClean="0">
                <a:solidFill>
                  <a:schemeClr val="tx1"/>
                </a:solidFill>
              </a:rPr>
              <a:t>If the coherence time is defined as the time over which the time correlation function is above 0.5, then the coherence time is approximately</a:t>
            </a:r>
          </a:p>
          <a:p>
            <a:pPr lvl="1">
              <a:buNone/>
            </a:pPr>
            <a:endParaRPr lang="en-GB" dirty="0" smtClean="0">
              <a:solidFill>
                <a:schemeClr val="tx1"/>
              </a:solidFill>
            </a:endParaRPr>
          </a:p>
          <a:p>
            <a:pPr lvl="1">
              <a:buNone/>
            </a:pPr>
            <a:endParaRPr lang="en-GB" dirty="0" smtClean="0">
              <a:solidFill>
                <a:schemeClr val="tx1"/>
              </a:solidFill>
            </a:endParaRPr>
          </a:p>
          <a:p>
            <a:pPr lvl="1">
              <a:buNone/>
            </a:pPr>
            <a:endParaRPr lang="en-US" dirty="0"/>
          </a:p>
        </p:txBody>
      </p:sp>
      <p:graphicFrame>
        <p:nvGraphicFramePr>
          <p:cNvPr id="4" name="Object 3"/>
          <p:cNvGraphicFramePr>
            <a:graphicFrameLocks noChangeAspect="1"/>
          </p:cNvGraphicFramePr>
          <p:nvPr/>
        </p:nvGraphicFramePr>
        <p:xfrm>
          <a:off x="1000100" y="4500570"/>
          <a:ext cx="2048590" cy="1071570"/>
        </p:xfrm>
        <a:graphic>
          <a:graphicData uri="http://schemas.openxmlformats.org/presentationml/2006/ole">
            <p:oleObj spid="_x0000_s3074" name="Equation" r:id="rId4" imgW="825480" imgH="431640" progId="Equation.3">
              <p:embed/>
            </p:oleObj>
          </a:graphicData>
        </a:graphic>
      </p:graphicFrame>
      <p:sp>
        <p:nvSpPr>
          <p:cNvPr id="5" name="TextBox 4"/>
          <p:cNvSpPr txBox="1"/>
          <p:nvPr/>
        </p:nvSpPr>
        <p:spPr>
          <a:xfrm>
            <a:off x="3500430" y="4786322"/>
            <a:ext cx="3993401" cy="369332"/>
          </a:xfrm>
          <a:prstGeom prst="rect">
            <a:avLst/>
          </a:prstGeom>
          <a:noFill/>
        </p:spPr>
        <p:txBody>
          <a:bodyPr wrap="none" rtlCol="0">
            <a:spAutoFit/>
          </a:bodyPr>
          <a:lstStyle/>
          <a:p>
            <a:r>
              <a:rPr lang="en-GB" dirty="0" smtClean="0"/>
              <a:t>(f</a:t>
            </a:r>
            <a:r>
              <a:rPr lang="en-GB" baseline="-25000" dirty="0" smtClean="0"/>
              <a:t>m</a:t>
            </a:r>
            <a:r>
              <a:rPr lang="en-GB" dirty="0" smtClean="0"/>
              <a:t> is</a:t>
            </a:r>
            <a:r>
              <a:rPr lang="en-US" dirty="0" smtClean="0"/>
              <a:t> the Maximum Doppler Shift</a:t>
            </a:r>
            <a:r>
              <a:rPr lang="en-GB"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Delay spread</a:t>
            </a:r>
          </a:p>
          <a:p>
            <a:pPr lvl="1">
              <a:buNone/>
            </a:pPr>
            <a:r>
              <a:rPr lang="en-US" dirty="0" smtClean="0">
                <a:solidFill>
                  <a:schemeClr val="tx1"/>
                </a:solidFill>
              </a:rPr>
              <a:t>The different signal paths between a transmitter and a receiver correspond to different transmission times</a:t>
            </a:r>
            <a:r>
              <a:rPr lang="en-US" dirty="0" smtClean="0"/>
              <a:t>. </a:t>
            </a:r>
          </a:p>
          <a:p>
            <a:pPr lvl="1">
              <a:buNone/>
            </a:pPr>
            <a:r>
              <a:rPr lang="en-US" dirty="0" smtClean="0">
                <a:solidFill>
                  <a:schemeClr val="tx1"/>
                </a:solidFill>
              </a:rPr>
              <a:t>The direct effect of these </a:t>
            </a:r>
            <a:r>
              <a:rPr lang="en-US" dirty="0" err="1" smtClean="0">
                <a:solidFill>
                  <a:schemeClr val="tx1"/>
                </a:solidFill>
              </a:rPr>
              <a:t>unsimultaneous</a:t>
            </a:r>
            <a:r>
              <a:rPr lang="en-US" dirty="0" smtClean="0">
                <a:solidFill>
                  <a:schemeClr val="tx1"/>
                </a:solidFill>
              </a:rPr>
              <a:t> arrivals of signal causes the spread of the original signal in time domain.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Fading Types</a:t>
            </a:r>
            <a:endParaRPr lang="en-US" dirty="0"/>
          </a:p>
        </p:txBody>
      </p:sp>
      <p:sp>
        <p:nvSpPr>
          <p:cNvPr id="3" name="Content Placeholder 2"/>
          <p:cNvSpPr>
            <a:spLocks noGrp="1"/>
          </p:cNvSpPr>
          <p:nvPr>
            <p:ph sz="quarter" idx="1"/>
          </p:nvPr>
        </p:nvSpPr>
        <p:spPr/>
        <p:txBody>
          <a:bodyPr/>
          <a:lstStyle/>
          <a:p>
            <a:r>
              <a:rPr lang="en-US" dirty="0" smtClean="0"/>
              <a:t>Coherence Bandwidth</a:t>
            </a:r>
          </a:p>
          <a:p>
            <a:pPr lvl="1">
              <a:buNone/>
            </a:pPr>
            <a:r>
              <a:rPr lang="en-GB" dirty="0" smtClean="0">
                <a:solidFill>
                  <a:schemeClr val="tx1"/>
                </a:solidFill>
              </a:rPr>
              <a:t>The coherence bandwidth, </a:t>
            </a:r>
            <a:r>
              <a:rPr lang="en-GB" dirty="0" err="1" smtClean="0">
                <a:solidFill>
                  <a:schemeClr val="tx1"/>
                </a:solidFill>
              </a:rPr>
              <a:t>B</a:t>
            </a:r>
            <a:r>
              <a:rPr lang="en-GB" baseline="-25000" dirty="0" err="1" smtClean="0">
                <a:solidFill>
                  <a:schemeClr val="tx1"/>
                </a:solidFill>
              </a:rPr>
              <a:t>c</a:t>
            </a:r>
            <a:r>
              <a:rPr lang="en-US" dirty="0" smtClean="0">
                <a:solidFill>
                  <a:schemeClr val="tx1"/>
                </a:solidFill>
              </a:rPr>
              <a:t> ,</a:t>
            </a:r>
            <a:r>
              <a:rPr lang="en-GB" dirty="0" smtClean="0">
                <a:solidFill>
                  <a:schemeClr val="tx1"/>
                </a:solidFill>
              </a:rPr>
              <a:t>a defined relation derived from the </a:t>
            </a:r>
            <a:r>
              <a:rPr lang="en-US" dirty="0" smtClean="0">
                <a:solidFill>
                  <a:schemeClr val="tx1"/>
                </a:solidFill>
              </a:rPr>
              <a:t>root mean square (</a:t>
            </a:r>
            <a:r>
              <a:rPr lang="en-US" dirty="0" err="1" smtClean="0">
                <a:solidFill>
                  <a:schemeClr val="tx1"/>
                </a:solidFill>
              </a:rPr>
              <a:t>rms</a:t>
            </a:r>
            <a:r>
              <a:rPr lang="en-US" dirty="0" smtClean="0">
                <a:solidFill>
                  <a:schemeClr val="tx1"/>
                </a:solidFill>
              </a:rPr>
              <a:t>) delay  spread.</a:t>
            </a:r>
          </a:p>
          <a:p>
            <a:pPr lvl="1"/>
            <a:r>
              <a:rPr lang="en-US" sz="2500" dirty="0" smtClean="0">
                <a:solidFill>
                  <a:schemeClr val="tx1"/>
                </a:solidFill>
              </a:rPr>
              <a:t>90% coherence bandwidth</a:t>
            </a:r>
          </a:p>
          <a:p>
            <a:pPr lvl="1"/>
            <a:endParaRPr lang="en-GB" sz="2500" dirty="0" smtClean="0">
              <a:solidFill>
                <a:schemeClr val="tx1"/>
              </a:solidFill>
            </a:endParaRPr>
          </a:p>
          <a:p>
            <a:pPr lvl="1"/>
            <a:r>
              <a:rPr lang="en-US" sz="2500" dirty="0" smtClean="0">
                <a:solidFill>
                  <a:schemeClr val="tx1"/>
                </a:solidFill>
              </a:rPr>
              <a:t>50% coherence bandwidth</a:t>
            </a:r>
          </a:p>
          <a:p>
            <a:pPr lvl="2">
              <a:buNone/>
            </a:pPr>
            <a:endParaRPr lang="en-US" dirty="0">
              <a:solidFill>
                <a:schemeClr val="tx1"/>
              </a:solidFill>
            </a:endParaRPr>
          </a:p>
        </p:txBody>
      </p:sp>
      <p:graphicFrame>
        <p:nvGraphicFramePr>
          <p:cNvPr id="4" name="Object 3"/>
          <p:cNvGraphicFramePr>
            <a:graphicFrameLocks noChangeAspect="1"/>
          </p:cNvGraphicFramePr>
          <p:nvPr/>
        </p:nvGraphicFramePr>
        <p:xfrm>
          <a:off x="5572132" y="2500306"/>
          <a:ext cx="1815366" cy="1143008"/>
        </p:xfrm>
        <a:graphic>
          <a:graphicData uri="http://schemas.openxmlformats.org/presentationml/2006/ole">
            <p:oleObj spid="_x0000_s4098" name="Equation" r:id="rId3" imgW="685800" imgH="431640" progId="Equation.3">
              <p:embed/>
            </p:oleObj>
          </a:graphicData>
        </a:graphic>
      </p:graphicFrame>
      <p:graphicFrame>
        <p:nvGraphicFramePr>
          <p:cNvPr id="4100" name="Object 4"/>
          <p:cNvGraphicFramePr>
            <a:graphicFrameLocks noChangeAspect="1"/>
          </p:cNvGraphicFramePr>
          <p:nvPr/>
        </p:nvGraphicFramePr>
        <p:xfrm>
          <a:off x="5572132" y="3429000"/>
          <a:ext cx="1614487" cy="1143000"/>
        </p:xfrm>
        <a:graphic>
          <a:graphicData uri="http://schemas.openxmlformats.org/presentationml/2006/ole">
            <p:oleObj spid="_x0000_s4100" name="Equation" r:id="rId4" imgW="609480" imgH="431640" progId="Equation.3">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seminar presentatio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seminar presentation</Template>
  <TotalTime>0</TotalTime>
  <Words>1271</Words>
  <Application>Microsoft Office PowerPoint</Application>
  <PresentationFormat>On-screen Show (4:3)</PresentationFormat>
  <Paragraphs>129</Paragraphs>
  <Slides>15</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Training seminar presentation</vt:lpstr>
      <vt:lpstr>Equation</vt:lpstr>
      <vt:lpstr>Fading in Wireless Communications</vt:lpstr>
      <vt:lpstr>Contents</vt:lpstr>
      <vt:lpstr>Concepts</vt:lpstr>
      <vt:lpstr>Cause of Fading</vt:lpstr>
      <vt:lpstr>Cause of Fading</vt:lpstr>
      <vt:lpstr>Fading Types</vt:lpstr>
      <vt:lpstr>Fading Types</vt:lpstr>
      <vt:lpstr>Fading Types</vt:lpstr>
      <vt:lpstr>Fading Types</vt:lpstr>
      <vt:lpstr>Fading Types(Based on Doppler Spread)</vt:lpstr>
      <vt:lpstr>Fading Types(Based on Delay Spread )</vt:lpstr>
      <vt:lpstr>Fading Models</vt:lpstr>
      <vt:lpstr>Fading Models</vt:lpstr>
      <vt:lpstr>Fading Models</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2008-04-28T20:16:58Z</dcterms:created>
  <dcterms:modified xsi:type="dcterms:W3CDTF">2008-05-05T22:00:05Z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TC101671261033</vt:lpwstr>
  </property>
</Properties>
</file>