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35E011-33F8-4A66-BD97-1F4AD4B4D7A7}">
  <a:tblStyle styleId="{7B35E011-33F8-4A66-BD97-1F4AD4B4D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24" Type="http://schemas.openxmlformats.org/officeDocument/2006/relationships/font" Target="fonts/Comfortaa-bold.fntdata"/><Relationship Id="rId12" Type="http://schemas.openxmlformats.org/officeDocument/2006/relationships/slide" Target="slides/slide6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ba9f063a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ba9f063a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técnicas comunes incluyen el uso de malware, exploits y ataques de ingeniería social para comprometer sistemas y obtener acceso inicial.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Establecer políticas de acceso como: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Certificados por dispositivo.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Restringir el DHCP.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Uso de protocolos más seguros como 802.1x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ww.laprovincia.es/canarias/2023/12/07/piratas-informaticos-bloquean-informativos-rtvc-95561667.html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canarias7.es/cultura/television/programacion-rtvc-bloqueada-ataque-informatico-20231207125824-nt.html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www.europapress.es/islas-canarias/noticia-rtvc-sufre-ataque-informatico-afecta-sistemas-mantiene-emision-20231207141144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es.wikipedia.org/wiki/Radio_Televisi%C3%B3n_Canaria" TargetMode="External"/><Relationship Id="rId5" Type="http://schemas.openxmlformats.org/officeDocument/2006/relationships/hyperlink" Target="https://www.google.com/url?sa=t&amp;rct=j&amp;q=&amp;esrc=s&amp;source=web&amp;cd=&amp;cad=rja&amp;uact=8&amp;ved=2ahUKEwjZh7ygrfuDAxXeTaQEHSzODj0QFnoECAcQAQ&amp;url=https%3A%2F%2Frtvc.es%2F&amp;usg=AOvVaw1op7F0w-0Kd4mZRzgX8ECe&amp;opi=8997844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shorts/s37Ci5WwdYc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github.com/ParrotSec/mimikatz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ttack.mitre.org/techniques/T1486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979275" y="761750"/>
            <a:ext cx="6569000" cy="540450"/>
          </a:xfrm>
          <a:prstGeom prst="flowChartProcess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1603360" y="829000"/>
            <a:ext cx="69984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Inteligencia de amenazas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722300" y="2412675"/>
            <a:ext cx="42021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Identificación de</a:t>
            </a:r>
            <a:endParaRPr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incidentes</a:t>
            </a:r>
            <a:endParaRPr b="1" sz="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535750" y="4328200"/>
            <a:ext cx="5055300" cy="8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Incidentes de ciberseguridad</a:t>
            </a:r>
            <a:endParaRPr sz="2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Índice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3001950" y="1736775"/>
            <a:ext cx="3140100" cy="28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Información de la empresa.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Información sobre el incidente sufrido.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Análisis personal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3344" l="2467" r="0" t="0"/>
          <a:stretch/>
        </p:blipFill>
        <p:spPr>
          <a:xfrm>
            <a:off x="145125" y="3218025"/>
            <a:ext cx="1942950" cy="19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4">
            <a:alphaModFix/>
          </a:blip>
          <a:srcRect b="3344" l="2467" r="0" t="0"/>
          <a:stretch/>
        </p:blipFill>
        <p:spPr>
          <a:xfrm flipH="1">
            <a:off x="7003425" y="3218025"/>
            <a:ext cx="1942950" cy="1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Objetivo</a:t>
            </a:r>
            <a:endParaRPr sz="2400"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 amt="15000"/>
          </a:blip>
          <a:srcRect b="6629" l="11680" r="8312" t="7155"/>
          <a:stretch/>
        </p:blipFill>
        <p:spPr>
          <a:xfrm>
            <a:off x="32387" y="0"/>
            <a:ext cx="4773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Estudio de incidentes reales en empresas españolas, su clasificación correcta del incidente según lo visto y nivel de peligrosidad según lo propuesto por el CERT-CSIRT.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 lo incluye agregar la solución por la que optó la empresa y sugerencias que puedan aportar como estudiantes de Ciberseguridad.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450" y="2571950"/>
            <a:ext cx="2598425" cy="25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352300" y="423050"/>
            <a:ext cx="850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Piratas informáticos bloquean los informativos de RTVC</a:t>
            </a:r>
            <a:endParaRPr sz="23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99" name="Google Shape;99;p16"/>
          <p:cNvSpPr/>
          <p:nvPr/>
        </p:nvSpPr>
        <p:spPr>
          <a:xfrm>
            <a:off x="4484588" y="2137663"/>
            <a:ext cx="2135700" cy="7158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CC0000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490900" y="2137675"/>
            <a:ext cx="2135700" cy="715800"/>
          </a:xfrm>
          <a:prstGeom prst="rect">
            <a:avLst/>
          </a:prstGeom>
          <a:gradFill>
            <a:gsLst>
              <a:gs pos="0">
                <a:srgbClr val="F1C232"/>
              </a:gs>
              <a:gs pos="100000">
                <a:srgbClr val="E69138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135" y="2137606"/>
            <a:ext cx="4065457" cy="7159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F3F3F3">
                <a:alpha val="60000"/>
              </a:srgbClr>
            </a:outerShdw>
          </a:effectLst>
        </p:spPr>
      </p:pic>
      <p:pic>
        <p:nvPicPr>
          <p:cNvPr id="102" name="Google Shape;102;p1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513" y="3112925"/>
            <a:ext cx="49815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6301750" y="4027325"/>
            <a:ext cx="2514000" cy="4314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A844D"/>
              </a:gs>
            </a:gsLst>
            <a:lin ang="8100019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39101" l="0" r="0" t="38812"/>
          <a:stretch/>
        </p:blipFill>
        <p:spPr>
          <a:xfrm>
            <a:off x="6391938" y="3985322"/>
            <a:ext cx="2333625" cy="515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492950" y="163500"/>
            <a:ext cx="61581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</a:rPr>
              <a:t>Información de la empresa</a:t>
            </a:r>
            <a:endParaRPr b="1" sz="1700">
              <a:solidFill>
                <a:schemeClr val="accent5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 amt="11000"/>
          </a:blip>
          <a:srcRect b="0" l="0" r="36828" t="0"/>
          <a:stretch/>
        </p:blipFill>
        <p:spPr>
          <a:xfrm>
            <a:off x="0" y="1821650"/>
            <a:ext cx="9579025" cy="332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7"/>
          <p:cNvGraphicFramePr/>
          <p:nvPr/>
        </p:nvGraphicFramePr>
        <p:xfrm>
          <a:off x="846650" y="128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{7B35E011-33F8-4A66-BD97-1F4AD4B4D7A7}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Nombre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Radio televisión canaria (RTVC)</a:t>
                      </a:r>
                      <a:endParaRPr b="1" sz="1800"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Tipo 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Medio de comunicación pública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Sedes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Santa Cruz de Tenerife / Las Palmas de GC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N* Empleados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sng">
                          <a:solidFill>
                            <a:schemeClr val="hlink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  <a:hlinkClick r:id="rId4"/>
                        </a:rPr>
                        <a:t>350 empleados 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Página web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sng">
                          <a:solidFill>
                            <a:schemeClr val="hlink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  <a:hlinkClick r:id="rId5"/>
                        </a:rPr>
                        <a:t>Enlace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Capitalización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~ 60 millones de euros/año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183">
            <a:off x="7487156" y="3636597"/>
            <a:ext cx="1882412" cy="159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528275" y="568875"/>
            <a:ext cx="79092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Información sobre el incidente sufrido</a:t>
            </a:r>
            <a:endParaRPr sz="350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53578" l="0" r="71512" t="16000"/>
          <a:stretch/>
        </p:blipFill>
        <p:spPr>
          <a:xfrm>
            <a:off x="528275" y="1811288"/>
            <a:ext cx="2199699" cy="15209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53578" l="27266" r="51306" t="16000"/>
          <a:stretch/>
        </p:blipFill>
        <p:spPr>
          <a:xfrm>
            <a:off x="2786225" y="1811288"/>
            <a:ext cx="1654449" cy="15209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</p:pic>
      <p:sp>
        <p:nvSpPr>
          <p:cNvPr id="120" name="Google Shape;120;p18">
            <a:hlinkClick r:id="rId6"/>
          </p:cNvPr>
          <p:cNvSpPr/>
          <p:nvPr/>
        </p:nvSpPr>
        <p:spPr>
          <a:xfrm>
            <a:off x="2727975" y="1831238"/>
            <a:ext cx="16296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13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37075" y="1801038"/>
            <a:ext cx="2190900" cy="1521000"/>
          </a:xfrm>
          <a:prstGeom prst="rect">
            <a:avLst/>
          </a:prstGeom>
          <a:solidFill>
            <a:srgbClr val="04132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326"/>
                </a:solidFill>
                <a:latin typeface="Lato"/>
                <a:ea typeface="Lato"/>
                <a:cs typeface="Lato"/>
                <a:sym typeface="Lato"/>
              </a:rPr>
              <a:t>lkjhkjh</a:t>
            </a:r>
            <a:endParaRPr>
              <a:solidFill>
                <a:srgbClr val="0413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01800" y="2343763"/>
            <a:ext cx="1691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07-12-2023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845825" y="1821463"/>
            <a:ext cx="3614700" cy="1521000"/>
          </a:xfrm>
          <a:prstGeom prst="rect">
            <a:avLst/>
          </a:prstGeom>
          <a:solidFill>
            <a:srgbClr val="04132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326"/>
                </a:solidFill>
                <a:latin typeface="Lato"/>
                <a:ea typeface="Lato"/>
                <a:cs typeface="Lato"/>
                <a:sym typeface="Lato"/>
              </a:rPr>
              <a:t>lkjhkjh</a:t>
            </a:r>
            <a:endParaRPr>
              <a:solidFill>
                <a:srgbClr val="0413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767600" y="2043913"/>
            <a:ext cx="16917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Oficinas centrales de GC 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390999" y="2043913"/>
            <a:ext cx="2124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CF00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Radio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CF00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Redes sociales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CF00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Televisión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549325" y="1821463"/>
            <a:ext cx="2190900" cy="1521000"/>
          </a:xfrm>
          <a:prstGeom prst="rect">
            <a:avLst/>
          </a:prstGeom>
          <a:solidFill>
            <a:srgbClr val="04132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326"/>
                </a:solidFill>
                <a:latin typeface="Lato"/>
                <a:ea typeface="Lato"/>
                <a:cs typeface="Lato"/>
                <a:sym typeface="Lato"/>
              </a:rPr>
              <a:t>lkjhkjh</a:t>
            </a:r>
            <a:endParaRPr>
              <a:solidFill>
                <a:srgbClr val="0413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451075" y="2043913"/>
            <a:ext cx="23874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ECF00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Telespectadores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ECF00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Dispositivos de la sede de GC.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353600" y="3556925"/>
            <a:ext cx="6436800" cy="1273500"/>
          </a:xfrm>
          <a:prstGeom prst="rect">
            <a:avLst/>
          </a:prstGeom>
          <a:solidFill>
            <a:srgbClr val="04132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326"/>
                </a:solidFill>
                <a:latin typeface="Lato"/>
                <a:ea typeface="Lato"/>
                <a:cs typeface="Lato"/>
                <a:sym typeface="Lato"/>
              </a:rPr>
              <a:t>lkjhkjh</a:t>
            </a:r>
            <a:endParaRPr>
              <a:solidFill>
                <a:srgbClr val="0413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644075" y="3843250"/>
            <a:ext cx="12504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Código </a:t>
            </a: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malicioso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656850" y="3973600"/>
            <a:ext cx="20361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→  </a:t>
            </a: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Ramsonware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572000" y="3714274"/>
            <a:ext cx="33261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Encriptación de sistemas. Secuestro de datos. 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CF00"/>
                </a:solidFill>
                <a:latin typeface="Lato"/>
                <a:ea typeface="Lato"/>
                <a:cs typeface="Lato"/>
                <a:sym typeface="Lato"/>
              </a:rPr>
              <a:t># Error humano</a:t>
            </a:r>
            <a:endParaRPr b="1" sz="1800">
              <a:solidFill>
                <a:srgbClr val="FEC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283100" y="712150"/>
            <a:ext cx="86223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Encriptación de datos</a:t>
            </a:r>
            <a:endParaRPr b="0" i="1" sz="3700"/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2629813" y="304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{7B35E011-33F8-4A66-BD97-1F4AD4B4D7A7}</a:tableStyleId>
              </a:tblPr>
              <a:tblGrid>
                <a:gridCol w="765975"/>
                <a:gridCol w="200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M1040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Prevención de errores en endpoints. #Computación en la nube.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M1053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Restauración de copias de seguridad.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38" name="Google Shape;138;p19"/>
          <p:cNvGraphicFramePr/>
          <p:nvPr/>
        </p:nvGraphicFramePr>
        <p:xfrm>
          <a:off x="6028600" y="182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{7B35E011-33F8-4A66-BD97-1F4AD4B4D7A7}</a:tableStyleId>
              </a:tblPr>
              <a:tblGrid>
                <a:gridCol w="884625"/>
                <a:gridCol w="192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DS0010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Almacenamiento en la nube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DS0017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Ejecución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de comandos.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DS0022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 / E de Archivos y directorios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DS0033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Compartición en 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DS0009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49" y="3803125"/>
            <a:ext cx="2115825" cy="211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9"/>
          <p:cNvGraphicFramePr/>
          <p:nvPr/>
        </p:nvGraphicFramePr>
        <p:xfrm>
          <a:off x="407625" y="183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{7B35E011-33F8-4A66-BD97-1F4AD4B4D7A7}</a:tableStyleId>
              </a:tblPr>
              <a:tblGrid>
                <a:gridCol w="1546175"/>
                <a:gridCol w="1626600"/>
                <a:gridCol w="99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Probabilidad 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Impacto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Riesgo 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Baja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Muy alto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Alto</a:t>
                      </a:r>
                      <a:endParaRPr b="1" sz="15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24975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4283825" y="1570900"/>
            <a:ext cx="43824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Destaca la gestión en: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Comunicación.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Aislamiento de red infectada.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Restauración.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Contingencia de servicios.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Tiempo de resolución (-8h)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36100" y="527675"/>
            <a:ext cx="4775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1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3. Análisis personal</a:t>
            </a:r>
            <a:endParaRPr sz="31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60975" y="3309525"/>
            <a:ext cx="2831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28DE28"/>
                </a:solidFill>
                <a:latin typeface="Comfortaa"/>
                <a:ea typeface="Comfortaa"/>
                <a:cs typeface="Comfortaa"/>
                <a:sym typeface="Comfortaa"/>
              </a:rPr>
              <a:t>CORRECTA</a:t>
            </a:r>
            <a:endParaRPr b="1" sz="3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517375" y="2322450"/>
            <a:ext cx="1518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Valoración  </a:t>
            </a:r>
            <a:endParaRPr b="1" sz="2100">
              <a:solidFill>
                <a:srgbClr val="28DE2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-5449325" y="-1916025"/>
            <a:ext cx="65352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