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9D78BE-7AC5-466E-8358-0644B46A3C83}" type="datetimeFigureOut">
              <a:rPr lang="es-ES" smtClean="0"/>
              <a:t>17/01/2017</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D8DBF-B84F-4C92-B4CF-52A82F45A504}" type="slidenum">
              <a:rPr lang="es-ES" smtClean="0"/>
              <a:t>‹Nº›</a:t>
            </a:fld>
            <a:endParaRPr lang="es-ES"/>
          </a:p>
        </p:txBody>
      </p:sp>
    </p:spTree>
    <p:extLst>
      <p:ext uri="{BB962C8B-B14F-4D97-AF65-F5344CB8AC3E}">
        <p14:creationId xmlns:p14="http://schemas.microsoft.com/office/powerpoint/2010/main" val="217307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A37D8DBF-B84F-4C92-B4CF-52A82F45A504}" type="slidenum">
              <a:rPr lang="es-ES" smtClean="0"/>
              <a:t>9</a:t>
            </a:fld>
            <a:endParaRPr lang="es-ES"/>
          </a:p>
        </p:txBody>
      </p:sp>
    </p:spTree>
    <p:extLst>
      <p:ext uri="{BB962C8B-B14F-4D97-AF65-F5344CB8AC3E}">
        <p14:creationId xmlns:p14="http://schemas.microsoft.com/office/powerpoint/2010/main" val="3692931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A37D8DBF-B84F-4C92-B4CF-52A82F45A504}" type="slidenum">
              <a:rPr lang="es-ES" smtClean="0"/>
              <a:t>10</a:t>
            </a:fld>
            <a:endParaRPr lang="es-ES"/>
          </a:p>
        </p:txBody>
      </p:sp>
    </p:spTree>
    <p:extLst>
      <p:ext uri="{BB962C8B-B14F-4D97-AF65-F5344CB8AC3E}">
        <p14:creationId xmlns:p14="http://schemas.microsoft.com/office/powerpoint/2010/main" val="3078303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A37D8DBF-B84F-4C92-B4CF-52A82F45A504}" type="slidenum">
              <a:rPr lang="es-ES" smtClean="0"/>
              <a:t>11</a:t>
            </a:fld>
            <a:endParaRPr lang="es-ES"/>
          </a:p>
        </p:txBody>
      </p:sp>
    </p:spTree>
    <p:extLst>
      <p:ext uri="{BB962C8B-B14F-4D97-AF65-F5344CB8AC3E}">
        <p14:creationId xmlns:p14="http://schemas.microsoft.com/office/powerpoint/2010/main" val="1601140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A37D8DBF-B84F-4C92-B4CF-52A82F45A504}" type="slidenum">
              <a:rPr lang="es-ES" smtClean="0"/>
              <a:t>12</a:t>
            </a:fld>
            <a:endParaRPr lang="es-ES"/>
          </a:p>
        </p:txBody>
      </p:sp>
    </p:spTree>
    <p:extLst>
      <p:ext uri="{BB962C8B-B14F-4D97-AF65-F5344CB8AC3E}">
        <p14:creationId xmlns:p14="http://schemas.microsoft.com/office/powerpoint/2010/main" val="517985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BCADD6A-3664-4547-A623-DB7A81C2A1EA}" type="datetimeFigureOut">
              <a:rPr lang="es-ES" smtClean="0"/>
              <a:t>17/01/2017</a:t>
            </a:fld>
            <a:endParaRPr lang="es-ES"/>
          </a:p>
        </p:txBody>
      </p:sp>
      <p:sp>
        <p:nvSpPr>
          <p:cNvPr id="5" name="Footer Placeholder 4"/>
          <p:cNvSpPr>
            <a:spLocks noGrp="1"/>
          </p:cNvSpPr>
          <p:nvPr>
            <p:ph type="ftr" sz="quarter" idx="11"/>
          </p:nvPr>
        </p:nvSpPr>
        <p:spPr>
          <a:xfrm>
            <a:off x="2692397" y="5037663"/>
            <a:ext cx="5214635" cy="279400"/>
          </a:xfrm>
        </p:spPr>
        <p:txBody>
          <a:bodyPr/>
          <a:lstStyle/>
          <a:p>
            <a:endParaRPr lang="es-ES"/>
          </a:p>
        </p:txBody>
      </p:sp>
      <p:sp>
        <p:nvSpPr>
          <p:cNvPr id="6" name="Slide Number Placeholder 5"/>
          <p:cNvSpPr>
            <a:spLocks noGrp="1"/>
          </p:cNvSpPr>
          <p:nvPr>
            <p:ph type="sldNum" sz="quarter" idx="12"/>
          </p:nvPr>
        </p:nvSpPr>
        <p:spPr>
          <a:xfrm>
            <a:off x="8956900" y="5037663"/>
            <a:ext cx="551167" cy="279400"/>
          </a:xfrm>
        </p:spPr>
        <p:txBody>
          <a:bodyPr/>
          <a:lstStyle/>
          <a:p>
            <a:fld id="{185A273F-1746-407D-8B94-0FC07053D025}" type="slidenum">
              <a:rPr lang="es-ES" smtClean="0"/>
              <a:t>‹Nº›</a:t>
            </a:fld>
            <a:endParaRPr lang="es-E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3823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BCADD6A-3664-4547-A623-DB7A81C2A1EA}" type="datetimeFigureOut">
              <a:rPr lang="es-ES" smtClean="0"/>
              <a:t>17/01/2017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85A273F-1746-407D-8B94-0FC07053D025}" type="slidenum">
              <a:rPr lang="es-ES" smtClean="0"/>
              <a:t>‹Nº›</a:t>
            </a:fld>
            <a:endParaRPr lang="es-ES"/>
          </a:p>
        </p:txBody>
      </p:sp>
    </p:spTree>
    <p:extLst>
      <p:ext uri="{BB962C8B-B14F-4D97-AF65-F5344CB8AC3E}">
        <p14:creationId xmlns:p14="http://schemas.microsoft.com/office/powerpoint/2010/main" val="2636517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BCADD6A-3664-4547-A623-DB7A81C2A1EA}" type="datetimeFigureOut">
              <a:rPr lang="es-ES" smtClean="0"/>
              <a:t>17/01/2017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85A273F-1746-407D-8B94-0FC07053D025}" type="slidenum">
              <a:rPr lang="es-ES" smtClean="0"/>
              <a:t>‹Nº›</a:t>
            </a:fld>
            <a:endParaRPr lang="es-E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5339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BCADD6A-3664-4547-A623-DB7A81C2A1EA}" type="datetimeFigureOut">
              <a:rPr lang="es-ES" smtClean="0"/>
              <a:t>17/01/2017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85A273F-1746-407D-8B94-0FC07053D025}" type="slidenum">
              <a:rPr lang="es-ES" smtClean="0"/>
              <a:t>‹Nº›</a:t>
            </a:fld>
            <a:endParaRPr lang="es-E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7805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BCADD6A-3664-4547-A623-DB7A81C2A1EA}" type="datetimeFigureOut">
              <a:rPr lang="es-ES" smtClean="0"/>
              <a:t>17/01/2017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85A273F-1746-407D-8B94-0FC07053D025}" type="slidenum">
              <a:rPr lang="es-ES" smtClean="0"/>
              <a:t>‹Nº›</a:t>
            </a:fld>
            <a:endParaRPr lang="es-ES"/>
          </a:p>
        </p:txBody>
      </p:sp>
    </p:spTree>
    <p:extLst>
      <p:ext uri="{BB962C8B-B14F-4D97-AF65-F5344CB8AC3E}">
        <p14:creationId xmlns:p14="http://schemas.microsoft.com/office/powerpoint/2010/main" val="1785403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BCADD6A-3664-4547-A623-DB7A81C2A1EA}" type="datetimeFigureOut">
              <a:rPr lang="es-ES" smtClean="0"/>
              <a:t>17/01/2017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85A273F-1746-407D-8B94-0FC07053D025}" type="slidenum">
              <a:rPr lang="es-ES" smtClean="0"/>
              <a:t>‹Nº›</a:t>
            </a:fld>
            <a:endParaRPr lang="es-E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3204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BCADD6A-3664-4547-A623-DB7A81C2A1EA}" type="datetimeFigureOut">
              <a:rPr lang="es-ES" smtClean="0"/>
              <a:t>17/01/2017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85A273F-1746-407D-8B94-0FC07053D025}" type="slidenum">
              <a:rPr lang="es-ES" smtClean="0"/>
              <a:t>‹Nº›</a:t>
            </a:fld>
            <a:endParaRPr lang="es-E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6651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CADD6A-3664-4547-A623-DB7A81C2A1EA}" type="datetimeFigureOut">
              <a:rPr lang="es-ES" smtClean="0"/>
              <a:t>17/01/2017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85A273F-1746-407D-8B94-0FC07053D025}"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7715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CADD6A-3664-4547-A623-DB7A81C2A1EA}" type="datetimeFigureOut">
              <a:rPr lang="es-ES" smtClean="0"/>
              <a:t>17/01/2017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85A273F-1746-407D-8B94-0FC07053D025}" type="slidenum">
              <a:rPr lang="es-ES" smtClean="0"/>
              <a:t>‹Nº›</a:t>
            </a:fld>
            <a:endParaRPr lang="es-E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487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CADD6A-3664-4547-A623-DB7A81C2A1EA}" type="datetimeFigureOut">
              <a:rPr lang="es-ES" smtClean="0"/>
              <a:t>17/01/2017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85A273F-1746-407D-8B94-0FC07053D025}" type="slidenum">
              <a:rPr lang="es-ES" smtClean="0"/>
              <a:t>‹Nº›</a:t>
            </a:fld>
            <a:endParaRPr lang="es-ES"/>
          </a:p>
        </p:txBody>
      </p:sp>
    </p:spTree>
    <p:extLst>
      <p:ext uri="{BB962C8B-B14F-4D97-AF65-F5344CB8AC3E}">
        <p14:creationId xmlns:p14="http://schemas.microsoft.com/office/powerpoint/2010/main" val="2551528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BCADD6A-3664-4547-A623-DB7A81C2A1EA}" type="datetimeFigureOut">
              <a:rPr lang="es-ES" smtClean="0"/>
              <a:t>17/01/2017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85A273F-1746-407D-8B94-0FC07053D025}" type="slidenum">
              <a:rPr lang="es-ES" smtClean="0"/>
              <a:t>‹Nº›</a:t>
            </a:fld>
            <a:endParaRPr lang="es-E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9876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BCADD6A-3664-4547-A623-DB7A81C2A1EA}" type="datetimeFigureOut">
              <a:rPr lang="es-ES" smtClean="0"/>
              <a:t>17/01/2017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85A273F-1746-407D-8B94-0FC07053D025}" type="slidenum">
              <a:rPr lang="es-ES" smtClean="0"/>
              <a:t>‹Nº›</a:t>
            </a:fld>
            <a:endParaRPr lang="es-ES"/>
          </a:p>
        </p:txBody>
      </p:sp>
    </p:spTree>
    <p:extLst>
      <p:ext uri="{BB962C8B-B14F-4D97-AF65-F5344CB8AC3E}">
        <p14:creationId xmlns:p14="http://schemas.microsoft.com/office/powerpoint/2010/main" val="403523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BCADD6A-3664-4547-A623-DB7A81C2A1EA}" type="datetimeFigureOut">
              <a:rPr lang="es-ES" smtClean="0"/>
              <a:t>17/01/2017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85A273F-1746-407D-8B94-0FC07053D025}" type="slidenum">
              <a:rPr lang="es-ES" smtClean="0"/>
              <a:t>‹Nº›</a:t>
            </a:fld>
            <a:endParaRPr lang="es-E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975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BCADD6A-3664-4547-A623-DB7A81C2A1EA}" type="datetimeFigureOut">
              <a:rPr lang="es-ES" smtClean="0"/>
              <a:t>17/01/2017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85A273F-1746-407D-8B94-0FC07053D025}"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071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CADD6A-3664-4547-A623-DB7A81C2A1EA}" type="datetimeFigureOut">
              <a:rPr lang="es-ES" smtClean="0"/>
              <a:t>17/01/2017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85A273F-1746-407D-8B94-0FC07053D025}" type="slidenum">
              <a:rPr lang="es-ES" smtClean="0"/>
              <a:t>‹Nº›</a:t>
            </a:fld>
            <a:endParaRPr lang="es-ES"/>
          </a:p>
        </p:txBody>
      </p:sp>
    </p:spTree>
    <p:extLst>
      <p:ext uri="{BB962C8B-B14F-4D97-AF65-F5344CB8AC3E}">
        <p14:creationId xmlns:p14="http://schemas.microsoft.com/office/powerpoint/2010/main" val="3294426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BCADD6A-3664-4547-A623-DB7A81C2A1EA}" type="datetimeFigureOut">
              <a:rPr lang="es-ES" smtClean="0"/>
              <a:t>17/01/2017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85A273F-1746-407D-8B94-0FC07053D025}" type="slidenum">
              <a:rPr lang="es-ES" smtClean="0"/>
              <a:t>‹Nº›</a:t>
            </a:fld>
            <a:endParaRPr lang="es-E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168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BCADD6A-3664-4547-A623-DB7A81C2A1EA}" type="datetimeFigureOut">
              <a:rPr lang="es-ES" smtClean="0"/>
              <a:t>17/01/2017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85A273F-1746-407D-8B94-0FC07053D025}" type="slidenum">
              <a:rPr lang="es-ES" smtClean="0"/>
              <a:t>‹Nº›</a:t>
            </a:fld>
            <a:endParaRPr lang="es-ES"/>
          </a:p>
        </p:txBody>
      </p:sp>
    </p:spTree>
    <p:extLst>
      <p:ext uri="{BB962C8B-B14F-4D97-AF65-F5344CB8AC3E}">
        <p14:creationId xmlns:p14="http://schemas.microsoft.com/office/powerpoint/2010/main" val="2112882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CADD6A-3664-4547-A623-DB7A81C2A1EA}" type="datetimeFigureOut">
              <a:rPr lang="es-ES" smtClean="0"/>
              <a:t>17/01/2017</a:t>
            </a:fld>
            <a:endParaRPr lang="es-E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5A273F-1746-407D-8B94-0FC07053D025}" type="slidenum">
              <a:rPr lang="es-ES" smtClean="0"/>
              <a:t>‹Nº›</a:t>
            </a:fld>
            <a:endParaRPr lang="es-ES"/>
          </a:p>
        </p:txBody>
      </p:sp>
    </p:spTree>
    <p:extLst>
      <p:ext uri="{BB962C8B-B14F-4D97-AF65-F5344CB8AC3E}">
        <p14:creationId xmlns:p14="http://schemas.microsoft.com/office/powerpoint/2010/main" val="3573914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www.beaz.net/" TargetMode="External"/><Relationship Id="rId7" Type="http://schemas.openxmlformats.org/officeDocument/2006/relationships/hyperlink" Target="http://www.saiolan.com/" TargetMode="External"/><Relationship Id="rId2" Type="http://schemas.openxmlformats.org/officeDocument/2006/relationships/hyperlink" Target="http://www.spri.es/" TargetMode="External"/><Relationship Id="rId1" Type="http://schemas.openxmlformats.org/officeDocument/2006/relationships/slideLayout" Target="../slideLayouts/slideLayout4.xml"/><Relationship Id="rId6" Type="http://schemas.openxmlformats.org/officeDocument/2006/relationships/hyperlink" Target="http://www.ceia.es/" TargetMode="External"/><Relationship Id="rId5" Type="http://schemas.openxmlformats.org/officeDocument/2006/relationships/hyperlink" Target="http://www.cedemi.net/" TargetMode="External"/><Relationship Id="rId4" Type="http://schemas.openxmlformats.org/officeDocument/2006/relationships/hyperlink" Target="http://www.bicberrilan.com/"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www.crear-empresas.com/" TargetMode="External"/><Relationship Id="rId13" Type="http://schemas.openxmlformats.org/officeDocument/2006/relationships/hyperlink" Target="http://www.alava.net/" TargetMode="External"/><Relationship Id="rId18" Type="http://schemas.openxmlformats.org/officeDocument/2006/relationships/hyperlink" Target="http://www.autoempleomujer.com/" TargetMode="External"/><Relationship Id="rId3" Type="http://schemas.openxmlformats.org/officeDocument/2006/relationships/hyperlink" Target="http://www.camaragipuzkoa.com/" TargetMode="External"/><Relationship Id="rId21" Type="http://schemas.openxmlformats.org/officeDocument/2006/relationships/hyperlink" Target="http://www.camaradealava.com/" TargetMode="External"/><Relationship Id="rId7" Type="http://schemas.openxmlformats.org/officeDocument/2006/relationships/hyperlink" Target="http://www.creaciondempresas.com/" TargetMode="External"/><Relationship Id="rId12" Type="http://schemas.openxmlformats.org/officeDocument/2006/relationships/hyperlink" Target="http://www.emprendo.com/" TargetMode="External"/><Relationship Id="rId17" Type="http://schemas.openxmlformats.org/officeDocument/2006/relationships/hyperlink" Target="http://www.apymes.es/" TargetMode="External"/><Relationship Id="rId2" Type="http://schemas.openxmlformats.org/officeDocument/2006/relationships/hyperlink" Target="http://www.camarabilbao.com/" TargetMode="External"/><Relationship Id="rId16" Type="http://schemas.openxmlformats.org/officeDocument/2006/relationships/hyperlink" Target="http://www.aprendeaemprender.com/" TargetMode="External"/><Relationship Id="rId20" Type="http://schemas.openxmlformats.org/officeDocument/2006/relationships/hyperlink" Target="http://www.bizkaia.net/" TargetMode="External"/><Relationship Id="rId1" Type="http://schemas.openxmlformats.org/officeDocument/2006/relationships/slideLayout" Target="../slideLayouts/slideLayout4.xml"/><Relationship Id="rId6" Type="http://schemas.openxmlformats.org/officeDocument/2006/relationships/hyperlink" Target="http://www.ceaje.eshttp/www.comadrid.es" TargetMode="External"/><Relationship Id="rId11" Type="http://schemas.openxmlformats.org/officeDocument/2006/relationships/hyperlink" Target="http://www.emprendedor.com/" TargetMode="External"/><Relationship Id="rId5" Type="http://schemas.openxmlformats.org/officeDocument/2006/relationships/hyperlink" Target="http://www.canaljuridico.com/" TargetMode="External"/><Relationship Id="rId15" Type="http://schemas.openxmlformats.org/officeDocument/2006/relationships/hyperlink" Target="http://www.apoyopyme.cev.es/" TargetMode="External"/><Relationship Id="rId10" Type="http://schemas.openxmlformats.org/officeDocument/2006/relationships/hyperlink" Target="http://www.ebn.be/" TargetMode="External"/><Relationship Id="rId19" Type="http://schemas.openxmlformats.org/officeDocument/2006/relationships/hyperlink" Target="http://www.bidasoa-activa.com/" TargetMode="External"/><Relationship Id="rId4" Type="http://schemas.openxmlformats.org/officeDocument/2006/relationships/hyperlink" Target="http://www.canalfiscal.com/" TargetMode="External"/><Relationship Id="rId9" Type="http://schemas.openxmlformats.org/officeDocument/2006/relationships/hyperlink" Target="http://www.debegesa.com/" TargetMode="External"/><Relationship Id="rId14" Type="http://schemas.openxmlformats.org/officeDocument/2006/relationships/hyperlink" Target="http://www.ances.com/" TargetMode="External"/><Relationship Id="rId22" Type="http://schemas.openxmlformats.org/officeDocument/2006/relationships/hyperlink" Target="http://www.galdakao.ne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sz="3600" b="1" dirty="0"/>
              <a:t>4. APOYOS EN LA PUESTA EN MARCHA</a:t>
            </a:r>
            <a:endParaRPr lang="es-ES" sz="3600" b="1" dirty="0"/>
          </a:p>
        </p:txBody>
      </p:sp>
      <p:sp>
        <p:nvSpPr>
          <p:cNvPr id="3" name="Subtítulo 2"/>
          <p:cNvSpPr>
            <a:spLocks noGrp="1"/>
          </p:cNvSpPr>
          <p:nvPr>
            <p:ph type="subTitle" idx="1"/>
          </p:nvPr>
        </p:nvSpPr>
        <p:spPr/>
        <p:txBody>
          <a:bodyPr anchor="ctr">
            <a:normAutofit/>
          </a:bodyPr>
          <a:lstStyle/>
          <a:p>
            <a:r>
              <a:rPr lang="es-ES" sz="1400" dirty="0"/>
              <a:t>JOSÉ MANUEL RAMÍREZ BANDA</a:t>
            </a:r>
          </a:p>
        </p:txBody>
      </p:sp>
    </p:spTree>
    <p:extLst>
      <p:ext uri="{BB962C8B-B14F-4D97-AF65-F5344CB8AC3E}">
        <p14:creationId xmlns:p14="http://schemas.microsoft.com/office/powerpoint/2010/main" val="1077346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b="1" dirty="0"/>
              <a:t>4.2.2. Análisis comparativo de las principales formas jurídicas (IV)</a:t>
            </a:r>
            <a:endParaRPr lang="es-ES" sz="2400" b="1" dirty="0"/>
          </a:p>
        </p:txBody>
      </p:sp>
      <p:sp>
        <p:nvSpPr>
          <p:cNvPr id="3" name="Marcador de texto 2"/>
          <p:cNvSpPr>
            <a:spLocks noGrp="1"/>
          </p:cNvSpPr>
          <p:nvPr>
            <p:ph type="body" idx="1"/>
          </p:nvPr>
        </p:nvSpPr>
        <p:spPr/>
        <p:txBody>
          <a:bodyPr anchor="ctr"/>
          <a:lstStyle/>
          <a:p>
            <a:r>
              <a:rPr lang="es-ES" sz="2000" dirty="0"/>
              <a:t>Sociedad anónima - Ventajas</a:t>
            </a:r>
          </a:p>
        </p:txBody>
      </p:sp>
      <p:sp>
        <p:nvSpPr>
          <p:cNvPr id="4" name="Marcador de contenido 3"/>
          <p:cNvSpPr>
            <a:spLocks noGrp="1"/>
          </p:cNvSpPr>
          <p:nvPr>
            <p:ph sz="half" idx="2"/>
          </p:nvPr>
        </p:nvSpPr>
        <p:spPr/>
        <p:txBody>
          <a:bodyPr>
            <a:normAutofit/>
          </a:bodyPr>
          <a:lstStyle/>
          <a:p>
            <a:r>
              <a:rPr lang="es-ES" sz="1400" dirty="0"/>
              <a:t>Limita la responsabilidad de los socios al capital aportado a la sociedad.</a:t>
            </a:r>
          </a:p>
          <a:p>
            <a:r>
              <a:rPr lang="es-ES" sz="1400" dirty="0"/>
              <a:t>Las decisiones se toman democráticamente.</a:t>
            </a:r>
          </a:p>
          <a:p>
            <a:r>
              <a:rPr lang="es-ES" sz="1400" dirty="0"/>
              <a:t>La sociedad puede ser de carácter unipersonal, es decir puede constituirla una sola persona.</a:t>
            </a:r>
          </a:p>
          <a:p>
            <a:r>
              <a:rPr lang="es-ES" sz="1400" dirty="0"/>
              <a:t>La condición de socio se puede transmitir libremente.</a:t>
            </a:r>
          </a:p>
          <a:p>
            <a:r>
              <a:rPr lang="es-ES" sz="1400" dirty="0"/>
              <a:t>Administración profesional, los accionistas eligen una junta directiva para administrar la sociedad.</a:t>
            </a:r>
          </a:p>
          <a:p>
            <a:r>
              <a:rPr lang="es-ES" sz="1400" dirty="0"/>
              <a:t>Facilidad de financiación y por tanto de crecimiento.</a:t>
            </a:r>
            <a:endParaRPr lang="es-ES" sz="1400" dirty="0"/>
          </a:p>
        </p:txBody>
      </p:sp>
      <p:sp>
        <p:nvSpPr>
          <p:cNvPr id="5" name="Marcador de texto 4"/>
          <p:cNvSpPr>
            <a:spLocks noGrp="1"/>
          </p:cNvSpPr>
          <p:nvPr>
            <p:ph type="body" sz="quarter" idx="3"/>
          </p:nvPr>
        </p:nvSpPr>
        <p:spPr/>
        <p:txBody>
          <a:bodyPr anchor="ctr"/>
          <a:lstStyle/>
          <a:p>
            <a:r>
              <a:rPr lang="es-ES" sz="2000" dirty="0"/>
              <a:t>Sociedad anónima - </a:t>
            </a:r>
            <a:r>
              <a:rPr lang="es-ES" sz="2000" dirty="0"/>
              <a:t>Desventajas</a:t>
            </a:r>
          </a:p>
        </p:txBody>
      </p:sp>
      <p:sp>
        <p:nvSpPr>
          <p:cNvPr id="6" name="Marcador de contenido 5"/>
          <p:cNvSpPr>
            <a:spLocks noGrp="1"/>
          </p:cNvSpPr>
          <p:nvPr>
            <p:ph sz="quarter" idx="4"/>
          </p:nvPr>
        </p:nvSpPr>
        <p:spPr>
          <a:xfrm>
            <a:off x="6180670" y="3243262"/>
            <a:ext cx="4718304" cy="2935596"/>
          </a:xfrm>
        </p:spPr>
        <p:txBody>
          <a:bodyPr>
            <a:noAutofit/>
          </a:bodyPr>
          <a:lstStyle/>
          <a:p>
            <a:r>
              <a:rPr lang="es-ES" sz="1400" dirty="0"/>
              <a:t>Exige un capital mínimo de 60.101,21 € .</a:t>
            </a:r>
          </a:p>
          <a:p>
            <a:r>
              <a:rPr lang="es-ES" sz="1400" dirty="0"/>
              <a:t>Está sujeta a una mayor regulación (se deben depositar las cuentas anuales en el Registro Mercantil) y a un mayor rigor formal y organizativo (se debe convocar la junta de accionistas una vez al año como mínimo).</a:t>
            </a:r>
          </a:p>
          <a:p>
            <a:r>
              <a:rPr lang="es-ES" sz="1400" dirty="0"/>
              <a:t>Separación entre el derecho de propiedad y de control.</a:t>
            </a:r>
          </a:p>
          <a:p>
            <a:r>
              <a:rPr lang="es-ES" sz="1400" dirty="0"/>
              <a:t>Como tributa a través del Impuesto de Sociedades, es posible que tengan desventajas fiscales frente a las que tributan a través del IRPF.</a:t>
            </a:r>
          </a:p>
          <a:p>
            <a:r>
              <a:rPr lang="es-ES" sz="1400" dirty="0"/>
              <a:t>Coste fiscales del 1% del capital aportado en el momento de constitución.</a:t>
            </a:r>
            <a:endParaRPr lang="es-ES" sz="1400" dirty="0"/>
          </a:p>
        </p:txBody>
      </p:sp>
    </p:spTree>
    <p:extLst>
      <p:ext uri="{BB962C8B-B14F-4D97-AF65-F5344CB8AC3E}">
        <p14:creationId xmlns:p14="http://schemas.microsoft.com/office/powerpoint/2010/main" val="3271056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b="1" dirty="0"/>
              <a:t>4.2.2. Análisis comparativo de las principales formas jurídicas (V)</a:t>
            </a:r>
            <a:endParaRPr lang="es-ES" sz="2400" b="1" dirty="0"/>
          </a:p>
        </p:txBody>
      </p:sp>
      <p:sp>
        <p:nvSpPr>
          <p:cNvPr id="3" name="Marcador de texto 2"/>
          <p:cNvSpPr>
            <a:spLocks noGrp="1"/>
          </p:cNvSpPr>
          <p:nvPr>
            <p:ph type="body" idx="1"/>
          </p:nvPr>
        </p:nvSpPr>
        <p:spPr/>
        <p:txBody>
          <a:bodyPr anchor="ctr"/>
          <a:lstStyle/>
          <a:p>
            <a:r>
              <a:rPr lang="es-ES" sz="2000" dirty="0"/>
              <a:t>Sociedad laboral - Ventajas</a:t>
            </a:r>
          </a:p>
        </p:txBody>
      </p:sp>
      <p:sp>
        <p:nvSpPr>
          <p:cNvPr id="4" name="Marcador de contenido 3"/>
          <p:cNvSpPr>
            <a:spLocks noGrp="1"/>
          </p:cNvSpPr>
          <p:nvPr>
            <p:ph sz="half" idx="2"/>
          </p:nvPr>
        </p:nvSpPr>
        <p:spPr/>
        <p:txBody>
          <a:bodyPr>
            <a:normAutofit/>
          </a:bodyPr>
          <a:lstStyle/>
          <a:p>
            <a:r>
              <a:rPr lang="es-ES" sz="1400" dirty="0"/>
              <a:t>Limita la responsabilidad de los socios al capital aportado a la sociedad.</a:t>
            </a:r>
          </a:p>
          <a:p>
            <a:r>
              <a:rPr lang="es-ES" sz="1400" dirty="0"/>
              <a:t>Es obligatorio destinar a reservas un porcentaje de los beneficios obtenidos para garantizar el futuro.</a:t>
            </a:r>
          </a:p>
          <a:p>
            <a:r>
              <a:rPr lang="es-ES" sz="1400" dirty="0"/>
              <a:t>Posibilidad de participación de socios capitalistas (no pueden poseer más del 49% del capital).</a:t>
            </a:r>
          </a:p>
          <a:p>
            <a:r>
              <a:rPr lang="es-ES" sz="1400" dirty="0"/>
              <a:t>Dado su carácter social puede acceder a diferentes ayudas.</a:t>
            </a:r>
          </a:p>
          <a:p>
            <a:r>
              <a:rPr lang="es-ES" sz="1400" dirty="0"/>
              <a:t>Tiene bonificaciones y exenciones fiscales.</a:t>
            </a:r>
          </a:p>
          <a:p>
            <a:r>
              <a:rPr lang="es-ES" sz="1400" dirty="0"/>
              <a:t>Gestión democrática.</a:t>
            </a:r>
            <a:endParaRPr lang="es-ES" sz="1400" dirty="0"/>
          </a:p>
        </p:txBody>
      </p:sp>
      <p:sp>
        <p:nvSpPr>
          <p:cNvPr id="5" name="Marcador de texto 4"/>
          <p:cNvSpPr>
            <a:spLocks noGrp="1"/>
          </p:cNvSpPr>
          <p:nvPr>
            <p:ph type="body" sz="quarter" idx="3"/>
          </p:nvPr>
        </p:nvSpPr>
        <p:spPr/>
        <p:txBody>
          <a:bodyPr anchor="ctr"/>
          <a:lstStyle/>
          <a:p>
            <a:r>
              <a:rPr lang="es-ES" sz="2000" dirty="0"/>
              <a:t>Sociedad laboral - </a:t>
            </a:r>
            <a:r>
              <a:rPr lang="es-ES" sz="2000" dirty="0"/>
              <a:t>Desventajas</a:t>
            </a:r>
          </a:p>
        </p:txBody>
      </p:sp>
      <p:sp>
        <p:nvSpPr>
          <p:cNvPr id="6" name="Marcador de contenido 5"/>
          <p:cNvSpPr>
            <a:spLocks noGrp="1"/>
          </p:cNvSpPr>
          <p:nvPr>
            <p:ph sz="quarter" idx="4"/>
          </p:nvPr>
        </p:nvSpPr>
        <p:spPr>
          <a:xfrm>
            <a:off x="6180670" y="3243262"/>
            <a:ext cx="4718304" cy="2837942"/>
          </a:xfrm>
        </p:spPr>
        <p:txBody>
          <a:bodyPr>
            <a:noAutofit/>
          </a:bodyPr>
          <a:lstStyle/>
          <a:p>
            <a:r>
              <a:rPr lang="es-ES" sz="1400" dirty="0"/>
              <a:t>No se pueden transmitir las acciones libremente.</a:t>
            </a:r>
          </a:p>
          <a:p>
            <a:r>
              <a:rPr lang="es-ES" sz="1400" dirty="0"/>
              <a:t>El número de horas trabajadas por los trabajadores contratados que no sean socios, no puede ser superior al 25% del total de horas por año realizadas por los socios trabajadores (15% en el caso de que haya más de 25 socios trabajadores). </a:t>
            </a:r>
          </a:p>
          <a:p>
            <a:r>
              <a:rPr lang="es-ES" sz="1400" dirty="0"/>
              <a:t>En el caso de la SAL, obligación de depositar cuentas anuales en el Registro Mercantil.</a:t>
            </a:r>
          </a:p>
          <a:p>
            <a:r>
              <a:rPr lang="es-ES" sz="1400" dirty="0"/>
              <a:t>Como tributa a través del Impuesto de Sociedades, es posible que tengan desventajas fiscales frente a las que tributan a través del IRPF.</a:t>
            </a:r>
            <a:endParaRPr lang="es-ES" sz="1400" dirty="0"/>
          </a:p>
        </p:txBody>
      </p:sp>
    </p:spTree>
    <p:extLst>
      <p:ext uri="{BB962C8B-B14F-4D97-AF65-F5344CB8AC3E}">
        <p14:creationId xmlns:p14="http://schemas.microsoft.com/office/powerpoint/2010/main" val="593516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b="1" dirty="0"/>
              <a:t>4.2.2. Análisis comparativo de las principales formas jurídicas (VI)</a:t>
            </a:r>
            <a:endParaRPr lang="es-ES" sz="2400" b="1" dirty="0"/>
          </a:p>
        </p:txBody>
      </p:sp>
      <p:sp>
        <p:nvSpPr>
          <p:cNvPr id="3" name="Marcador de texto 2"/>
          <p:cNvSpPr>
            <a:spLocks noGrp="1"/>
          </p:cNvSpPr>
          <p:nvPr>
            <p:ph type="body" idx="1"/>
          </p:nvPr>
        </p:nvSpPr>
        <p:spPr/>
        <p:txBody>
          <a:bodyPr anchor="ctr"/>
          <a:lstStyle/>
          <a:p>
            <a:r>
              <a:rPr lang="es-ES" sz="2000" dirty="0"/>
              <a:t>Sociedad cooperativa - Ventajas</a:t>
            </a:r>
          </a:p>
        </p:txBody>
      </p:sp>
      <p:sp>
        <p:nvSpPr>
          <p:cNvPr id="4" name="Marcador de contenido 3"/>
          <p:cNvSpPr>
            <a:spLocks noGrp="1"/>
          </p:cNvSpPr>
          <p:nvPr>
            <p:ph sz="half" idx="2"/>
          </p:nvPr>
        </p:nvSpPr>
        <p:spPr/>
        <p:txBody>
          <a:bodyPr>
            <a:normAutofit/>
          </a:bodyPr>
          <a:lstStyle/>
          <a:p>
            <a:r>
              <a:rPr lang="es-ES" sz="1400" dirty="0"/>
              <a:t>No se requiere un capital mínimo.</a:t>
            </a:r>
          </a:p>
          <a:p>
            <a:r>
              <a:rPr lang="es-ES" sz="1400" dirty="0"/>
              <a:t>Los socios se dan de alta o baja voluntariamente.</a:t>
            </a:r>
          </a:p>
          <a:p>
            <a:r>
              <a:rPr lang="es-ES" sz="1400" dirty="0"/>
              <a:t>Gestión democrática.</a:t>
            </a:r>
          </a:p>
          <a:p>
            <a:r>
              <a:rPr lang="es-ES" sz="1400" dirty="0"/>
              <a:t>Es obligatorio destinar a reservas un porcentaje de los beneficios obtenidos para garantizar el futuro de la sociedad.</a:t>
            </a:r>
          </a:p>
          <a:p>
            <a:r>
              <a:rPr lang="es-ES" sz="1400" dirty="0"/>
              <a:t>Dado su carácter social, puede acceder a diferentes ayudas.</a:t>
            </a:r>
          </a:p>
          <a:p>
            <a:r>
              <a:rPr lang="es-ES" sz="1400" dirty="0"/>
              <a:t>Tiene la posibilidad de obtener la cualificación de cooperativa fiscalmente protegida, en la que se reducen de manera importante varios impuestos.</a:t>
            </a:r>
            <a:endParaRPr lang="es-ES" sz="1400" dirty="0"/>
          </a:p>
        </p:txBody>
      </p:sp>
      <p:sp>
        <p:nvSpPr>
          <p:cNvPr id="5" name="Marcador de texto 4"/>
          <p:cNvSpPr>
            <a:spLocks noGrp="1"/>
          </p:cNvSpPr>
          <p:nvPr>
            <p:ph type="body" sz="quarter" idx="3"/>
          </p:nvPr>
        </p:nvSpPr>
        <p:spPr/>
        <p:txBody>
          <a:bodyPr anchor="ctr"/>
          <a:lstStyle/>
          <a:p>
            <a:r>
              <a:rPr lang="es-ES" sz="2000" dirty="0"/>
              <a:t>Sociedad cooperativa - </a:t>
            </a:r>
            <a:r>
              <a:rPr lang="es-ES" sz="2000" dirty="0"/>
              <a:t>Desventajas</a:t>
            </a:r>
          </a:p>
        </p:txBody>
      </p:sp>
      <p:sp>
        <p:nvSpPr>
          <p:cNvPr id="6" name="Marcador de contenido 5"/>
          <p:cNvSpPr>
            <a:spLocks noGrp="1"/>
          </p:cNvSpPr>
          <p:nvPr>
            <p:ph sz="quarter" idx="4"/>
          </p:nvPr>
        </p:nvSpPr>
        <p:spPr/>
        <p:txBody>
          <a:bodyPr>
            <a:noAutofit/>
          </a:bodyPr>
          <a:lstStyle/>
          <a:p>
            <a:r>
              <a:rPr lang="es-ES" sz="1400" dirty="0"/>
              <a:t>La participación de todos los socios en las decisiones, ya que la falta de acuerdo puede bloquear las actividades de la cooperativa.</a:t>
            </a:r>
          </a:p>
          <a:p>
            <a:r>
              <a:rPr lang="es-ES" sz="1400" dirty="0"/>
              <a:t>Obligación de depositar cuentas anuales en el Registro Mercantil.</a:t>
            </a:r>
          </a:p>
          <a:p>
            <a:r>
              <a:rPr lang="es-ES" sz="1400" dirty="0"/>
              <a:t>El número de horas trabajadas por los trabajadores contratados que no sean socios, no puede ser superior al 30% del total de horas por año realizadas por los socios trabajadores.</a:t>
            </a:r>
          </a:p>
          <a:p>
            <a:r>
              <a:rPr lang="es-ES" sz="1400" dirty="0"/>
              <a:t>Riesgo de descapitalización.</a:t>
            </a:r>
            <a:endParaRPr lang="es-ES" sz="1400" dirty="0"/>
          </a:p>
        </p:txBody>
      </p:sp>
    </p:spTree>
    <p:extLst>
      <p:ext uri="{BB962C8B-B14F-4D97-AF65-F5344CB8AC3E}">
        <p14:creationId xmlns:p14="http://schemas.microsoft.com/office/powerpoint/2010/main" val="867381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700" b="1" dirty="0"/>
              <a:t>4.3.1. Instituciones y/o organismos</a:t>
            </a:r>
            <a:endParaRPr lang="es-ES" dirty="0"/>
          </a:p>
        </p:txBody>
      </p:sp>
      <p:sp>
        <p:nvSpPr>
          <p:cNvPr id="3" name="Marcador de contenido 2"/>
          <p:cNvSpPr>
            <a:spLocks noGrp="1"/>
          </p:cNvSpPr>
          <p:nvPr>
            <p:ph sz="half" idx="1"/>
          </p:nvPr>
        </p:nvSpPr>
        <p:spPr/>
        <p:txBody>
          <a:bodyPr>
            <a:normAutofit/>
          </a:bodyPr>
          <a:lstStyle/>
          <a:p>
            <a:r>
              <a:rPr lang="es-ES" sz="1400" dirty="0"/>
              <a:t>SPRI (</a:t>
            </a:r>
            <a:r>
              <a:rPr lang="es-ES" sz="1400" dirty="0">
                <a:hlinkClick r:id="rId2"/>
              </a:rPr>
              <a:t>www.spri.es</a:t>
            </a:r>
            <a:r>
              <a:rPr lang="es-ES" sz="1400" dirty="0"/>
              <a:t>)</a:t>
            </a:r>
          </a:p>
          <a:p>
            <a:r>
              <a:rPr lang="es-ES" sz="1400" dirty="0"/>
              <a:t>BEAZ (</a:t>
            </a:r>
            <a:r>
              <a:rPr lang="es-ES" sz="1400" dirty="0">
                <a:hlinkClick r:id="rId3"/>
              </a:rPr>
              <a:t>www.beaz.net</a:t>
            </a:r>
            <a:r>
              <a:rPr lang="es-ES" sz="1400" dirty="0"/>
              <a:t>)</a:t>
            </a:r>
          </a:p>
          <a:p>
            <a:r>
              <a:rPr lang="es-ES" sz="1400" dirty="0"/>
              <a:t>Bic Berrilan (</a:t>
            </a:r>
            <a:r>
              <a:rPr lang="es-ES" sz="1400" dirty="0">
                <a:hlinkClick r:id="rId4"/>
              </a:rPr>
              <a:t>www.bicberrilan.com</a:t>
            </a:r>
            <a:r>
              <a:rPr lang="es-ES" sz="1400" dirty="0"/>
              <a:t>)</a:t>
            </a:r>
          </a:p>
          <a:p>
            <a:r>
              <a:rPr lang="es-ES" sz="1400" dirty="0"/>
              <a:t>CEDEMI (</a:t>
            </a:r>
            <a:r>
              <a:rPr lang="es-ES" sz="1400" dirty="0">
                <a:hlinkClick r:id="rId5"/>
              </a:rPr>
              <a:t>www.cedemi.net</a:t>
            </a:r>
            <a:r>
              <a:rPr lang="es-ES" sz="1400" dirty="0"/>
              <a:t>)</a:t>
            </a:r>
          </a:p>
          <a:p>
            <a:r>
              <a:rPr lang="es-ES" sz="1400" dirty="0"/>
              <a:t>CEIA (</a:t>
            </a:r>
            <a:r>
              <a:rPr lang="es-ES" sz="1400" dirty="0">
                <a:hlinkClick r:id="rId6"/>
              </a:rPr>
              <a:t>www.ceia.es</a:t>
            </a:r>
            <a:r>
              <a:rPr lang="es-ES" sz="1400" dirty="0"/>
              <a:t>)</a:t>
            </a:r>
          </a:p>
          <a:p>
            <a:r>
              <a:rPr lang="es-ES" sz="1400" dirty="0"/>
              <a:t>Saiolan (</a:t>
            </a:r>
            <a:r>
              <a:rPr lang="es-ES" sz="1400" dirty="0">
                <a:hlinkClick r:id="rId7"/>
              </a:rPr>
              <a:t>www.saiolan.com</a:t>
            </a:r>
            <a:r>
              <a:rPr lang="es-ES" sz="1400" dirty="0"/>
              <a:t>)</a:t>
            </a:r>
          </a:p>
          <a:p>
            <a:endParaRPr lang="es-ES" dirty="0"/>
          </a:p>
        </p:txBody>
      </p:sp>
      <p:pic>
        <p:nvPicPr>
          <p:cNvPr id="5" name="Imagen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1563" y="2825727"/>
            <a:ext cx="2891848" cy="3044721"/>
          </a:xfrm>
          <a:prstGeom prst="rect">
            <a:avLst/>
          </a:prstGeom>
        </p:spPr>
      </p:pic>
    </p:spTree>
    <p:extLst>
      <p:ext uri="{BB962C8B-B14F-4D97-AF65-F5344CB8AC3E}">
        <p14:creationId xmlns:p14="http://schemas.microsoft.com/office/powerpoint/2010/main" val="2800919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700" b="1" dirty="0"/>
              <a:t>4.3.2. Otros enlaces de interés</a:t>
            </a:r>
            <a:endParaRPr lang="es-ES" dirty="0"/>
          </a:p>
        </p:txBody>
      </p:sp>
      <p:sp>
        <p:nvSpPr>
          <p:cNvPr id="3" name="Marcador de contenido 2"/>
          <p:cNvSpPr>
            <a:spLocks noGrp="1"/>
          </p:cNvSpPr>
          <p:nvPr>
            <p:ph sz="half" idx="1"/>
          </p:nvPr>
        </p:nvSpPr>
        <p:spPr/>
        <p:txBody>
          <a:bodyPr>
            <a:normAutofit fontScale="55000" lnSpcReduction="20000"/>
          </a:bodyPr>
          <a:lstStyle/>
          <a:p>
            <a:r>
              <a:rPr lang="es-ES" sz="2500" dirty="0">
                <a:hlinkClick r:id="rId2"/>
              </a:rPr>
              <a:t>http://www.camarabilbao.com</a:t>
            </a:r>
            <a:endParaRPr lang="es-ES" sz="2500" dirty="0"/>
          </a:p>
          <a:p>
            <a:r>
              <a:rPr lang="es-ES" sz="2500" dirty="0">
                <a:hlinkClick r:id="rId3"/>
              </a:rPr>
              <a:t>http://www.camaragipuzkoa.com</a:t>
            </a:r>
            <a:endParaRPr lang="es-ES" sz="2500" dirty="0"/>
          </a:p>
          <a:p>
            <a:r>
              <a:rPr lang="es-ES" sz="2500" dirty="0">
                <a:hlinkClick r:id="rId4"/>
              </a:rPr>
              <a:t>http://www.canalfiscal.com</a:t>
            </a:r>
            <a:endParaRPr lang="es-ES" sz="2500" dirty="0"/>
          </a:p>
          <a:p>
            <a:r>
              <a:rPr lang="es-ES" sz="2500" dirty="0">
                <a:hlinkClick r:id="rId5"/>
              </a:rPr>
              <a:t>http://www.canaljuridico.com</a:t>
            </a:r>
            <a:endParaRPr lang="es-ES" sz="2500" dirty="0"/>
          </a:p>
          <a:p>
            <a:r>
              <a:rPr lang="es-ES" sz="2500" dirty="0">
                <a:hlinkClick r:id="rId6"/>
              </a:rPr>
              <a:t>http://www.ceaje.eshttp://www.comadrid.es</a:t>
            </a:r>
            <a:endParaRPr lang="es-ES" sz="2500" dirty="0"/>
          </a:p>
          <a:p>
            <a:r>
              <a:rPr lang="es-ES" sz="2500" dirty="0">
                <a:hlinkClick r:id="rId7"/>
              </a:rPr>
              <a:t>http://www.creaciondempresas.com</a:t>
            </a:r>
            <a:endParaRPr lang="es-ES" sz="2500" dirty="0"/>
          </a:p>
          <a:p>
            <a:r>
              <a:rPr lang="es-ES" sz="2500" dirty="0">
                <a:hlinkClick r:id="rId8"/>
              </a:rPr>
              <a:t>http://www.crear-empresas.com</a:t>
            </a:r>
            <a:endParaRPr lang="es-ES" sz="2500" dirty="0"/>
          </a:p>
          <a:p>
            <a:r>
              <a:rPr lang="es-ES" sz="2500" dirty="0">
                <a:hlinkClick r:id="rId9"/>
              </a:rPr>
              <a:t>http://www.debegesa.com</a:t>
            </a:r>
            <a:endParaRPr lang="es-ES" sz="2500" dirty="0"/>
          </a:p>
          <a:p>
            <a:r>
              <a:rPr lang="es-ES" sz="2500" dirty="0">
                <a:hlinkClick r:id="rId10"/>
              </a:rPr>
              <a:t>http://www.ebn.be</a:t>
            </a:r>
            <a:endParaRPr lang="es-ES" sz="2500" dirty="0"/>
          </a:p>
          <a:p>
            <a:r>
              <a:rPr lang="es-ES" sz="2500" dirty="0">
                <a:hlinkClick r:id="rId11"/>
              </a:rPr>
              <a:t>http://www.emprendedor.com</a:t>
            </a:r>
            <a:endParaRPr lang="es-ES" sz="2500" dirty="0"/>
          </a:p>
          <a:p>
            <a:r>
              <a:rPr lang="es-ES" sz="2500" dirty="0">
                <a:hlinkClick r:id="rId12"/>
              </a:rPr>
              <a:t>http://www.emprendo.com</a:t>
            </a:r>
            <a:endParaRPr lang="es-ES" sz="2500" dirty="0"/>
          </a:p>
          <a:p>
            <a:endParaRPr lang="es-ES" dirty="0"/>
          </a:p>
        </p:txBody>
      </p:sp>
      <p:sp>
        <p:nvSpPr>
          <p:cNvPr id="4" name="Marcador de contenido 3"/>
          <p:cNvSpPr>
            <a:spLocks noGrp="1"/>
          </p:cNvSpPr>
          <p:nvPr>
            <p:ph sz="half" idx="2"/>
          </p:nvPr>
        </p:nvSpPr>
        <p:spPr/>
        <p:txBody>
          <a:bodyPr>
            <a:noAutofit/>
          </a:bodyPr>
          <a:lstStyle/>
          <a:p>
            <a:r>
              <a:rPr lang="es-ES" sz="1400" dirty="0">
                <a:hlinkClick r:id="rId13"/>
              </a:rPr>
              <a:t>http://www.alava.net</a:t>
            </a:r>
            <a:endParaRPr lang="es-ES" sz="1400" dirty="0"/>
          </a:p>
          <a:p>
            <a:r>
              <a:rPr lang="es-ES" sz="1400" dirty="0">
                <a:hlinkClick r:id="rId14"/>
              </a:rPr>
              <a:t>http://www.ances.com</a:t>
            </a:r>
            <a:endParaRPr lang="es-ES" sz="1400" dirty="0"/>
          </a:p>
          <a:p>
            <a:r>
              <a:rPr lang="es-ES" sz="1400" dirty="0">
                <a:hlinkClick r:id="rId15"/>
              </a:rPr>
              <a:t>http://www.apoyopyme.cev.es</a:t>
            </a:r>
            <a:endParaRPr lang="es-ES" sz="1400" dirty="0"/>
          </a:p>
          <a:p>
            <a:r>
              <a:rPr lang="es-ES" sz="1400" dirty="0">
                <a:hlinkClick r:id="rId16"/>
              </a:rPr>
              <a:t>http://www.aprendeaemprender.com</a:t>
            </a:r>
            <a:endParaRPr lang="es-ES" sz="1400" dirty="0"/>
          </a:p>
          <a:p>
            <a:r>
              <a:rPr lang="es-ES" sz="1400" dirty="0">
                <a:hlinkClick r:id="rId17"/>
              </a:rPr>
              <a:t>http://www.apymes.es</a:t>
            </a:r>
            <a:endParaRPr lang="es-ES" sz="1400" dirty="0"/>
          </a:p>
          <a:p>
            <a:r>
              <a:rPr lang="es-ES" sz="1400" dirty="0">
                <a:hlinkClick r:id="rId18"/>
              </a:rPr>
              <a:t>http://www.autoempleomujer.com</a:t>
            </a:r>
            <a:endParaRPr lang="es-ES" sz="1400" dirty="0"/>
          </a:p>
          <a:p>
            <a:r>
              <a:rPr lang="es-ES" sz="1400" dirty="0">
                <a:hlinkClick r:id="rId19"/>
              </a:rPr>
              <a:t>http://www.bidasoa-activa.com</a:t>
            </a:r>
            <a:endParaRPr lang="es-ES" sz="1400" dirty="0"/>
          </a:p>
          <a:p>
            <a:r>
              <a:rPr lang="es-ES" sz="1400" dirty="0">
                <a:hlinkClick r:id="rId20"/>
              </a:rPr>
              <a:t>http://www.bizkaia.net</a:t>
            </a:r>
            <a:endParaRPr lang="es-ES" sz="1400" dirty="0"/>
          </a:p>
          <a:p>
            <a:r>
              <a:rPr lang="pt-BR" sz="1400" dirty="0">
                <a:hlinkClick r:id="rId21"/>
              </a:rPr>
              <a:t>h</a:t>
            </a:r>
            <a:r>
              <a:rPr lang="pt-BR" sz="1400" dirty="0">
                <a:hlinkClick r:id="rId21"/>
              </a:rPr>
              <a:t>ttp://www.camaradealava.com</a:t>
            </a:r>
            <a:endParaRPr lang="pt-BR" sz="1400" dirty="0"/>
          </a:p>
          <a:p>
            <a:r>
              <a:rPr lang="es-ES" sz="1400" dirty="0">
                <a:hlinkClick r:id="rId22"/>
              </a:rPr>
              <a:t>http://www.galdakao.net</a:t>
            </a:r>
            <a:endParaRPr lang="es-ES" sz="1400" dirty="0"/>
          </a:p>
        </p:txBody>
      </p:sp>
    </p:spTree>
    <p:extLst>
      <p:ext uri="{BB962C8B-B14F-4D97-AF65-F5344CB8AC3E}">
        <p14:creationId xmlns:p14="http://schemas.microsoft.com/office/powerpoint/2010/main" val="2366410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700" b="1" dirty="0"/>
              <a:t>4.3.3. Bibliografía de interés</a:t>
            </a:r>
            <a:endParaRPr lang="es-ES" dirty="0"/>
          </a:p>
        </p:txBody>
      </p:sp>
      <p:sp>
        <p:nvSpPr>
          <p:cNvPr id="3" name="Marcador de contenido 2"/>
          <p:cNvSpPr>
            <a:spLocks noGrp="1"/>
          </p:cNvSpPr>
          <p:nvPr>
            <p:ph sz="half" idx="1"/>
          </p:nvPr>
        </p:nvSpPr>
        <p:spPr/>
        <p:txBody>
          <a:bodyPr>
            <a:noAutofit/>
          </a:bodyPr>
          <a:lstStyle/>
          <a:p>
            <a:r>
              <a:rPr lang="es-ES" sz="1400" dirty="0" err="1"/>
              <a:t>Barker</a:t>
            </a:r>
            <a:r>
              <a:rPr lang="es-ES" sz="1400" dirty="0"/>
              <a:t> A., </a:t>
            </a:r>
            <a:r>
              <a:rPr lang="es-ES" sz="1400" i="1" dirty="0"/>
              <a:t>30 minutos para hacer </a:t>
            </a:r>
            <a:r>
              <a:rPr lang="es-ES" sz="1400" i="1" dirty="0" err="1"/>
              <a:t>Brainstorming</a:t>
            </a:r>
            <a:r>
              <a:rPr lang="es-ES" sz="1400" i="1" dirty="0"/>
              <a:t> y generar ideas</a:t>
            </a:r>
            <a:r>
              <a:rPr lang="es-ES" sz="1400" dirty="0"/>
              <a:t>, Ediciones </a:t>
            </a:r>
            <a:r>
              <a:rPr lang="es-ES" sz="1400" dirty="0" err="1"/>
              <a:t>Granica</a:t>
            </a:r>
            <a:r>
              <a:rPr lang="es-ES" sz="1400" dirty="0"/>
              <a:t> S.A. 1998.</a:t>
            </a:r>
          </a:p>
          <a:p>
            <a:r>
              <a:rPr lang="es-ES" sz="1400" dirty="0"/>
              <a:t>CEDEMI, </a:t>
            </a:r>
            <a:r>
              <a:rPr lang="es-ES" sz="1400" i="1" dirty="0" err="1"/>
              <a:t>Zeure</a:t>
            </a:r>
            <a:r>
              <a:rPr lang="es-ES" sz="1400" i="1" dirty="0"/>
              <a:t> empresa: </a:t>
            </a:r>
            <a:r>
              <a:rPr lang="es-ES" sz="1400" i="1" dirty="0" err="1"/>
              <a:t>zeure</a:t>
            </a:r>
            <a:r>
              <a:rPr lang="es-ES" sz="1400" i="1" dirty="0"/>
              <a:t> </a:t>
            </a:r>
            <a:r>
              <a:rPr lang="es-ES" sz="1400" i="1" dirty="0" err="1"/>
              <a:t>erronka</a:t>
            </a:r>
            <a:r>
              <a:rPr lang="es-ES" sz="1400" i="1" dirty="0"/>
              <a:t>/Tu propia empresa: Un reto </a:t>
            </a:r>
            <a:r>
              <a:rPr lang="pt-BR" sz="1400" i="1" dirty="0" err="1"/>
              <a:t>personal</a:t>
            </a:r>
            <a:r>
              <a:rPr lang="pt-BR" sz="1400" dirty="0"/>
              <a:t>, Editado por CEDEMI. 2003.</a:t>
            </a:r>
          </a:p>
          <a:p>
            <a:r>
              <a:rPr lang="es-ES" sz="1400" dirty="0"/>
              <a:t>Donald J. </a:t>
            </a:r>
            <a:r>
              <a:rPr lang="es-ES" sz="1400" dirty="0" err="1"/>
              <a:t>Noone</a:t>
            </a:r>
            <a:r>
              <a:rPr lang="es-ES" sz="1400" dirty="0"/>
              <a:t>, </a:t>
            </a:r>
            <a:r>
              <a:rPr lang="es-ES" sz="1400" i="1" dirty="0"/>
              <a:t>Solucione sus problemas creativamente</a:t>
            </a:r>
            <a:r>
              <a:rPr lang="es-ES" sz="1400" dirty="0"/>
              <a:t>, Editado por Plaza &amp; </a:t>
            </a:r>
            <a:r>
              <a:rPr lang="es-ES" sz="1400" dirty="0" err="1"/>
              <a:t>Janés</a:t>
            </a:r>
            <a:r>
              <a:rPr lang="es-ES" sz="1400" dirty="0"/>
              <a:t>. 1996.</a:t>
            </a:r>
          </a:p>
          <a:p>
            <a:r>
              <a:rPr lang="es-ES" sz="1400" dirty="0"/>
              <a:t>Edward de Bono, </a:t>
            </a:r>
            <a:r>
              <a:rPr lang="es-ES" sz="1400" i="1" dirty="0"/>
              <a:t>Aprender a pensar</a:t>
            </a:r>
            <a:r>
              <a:rPr lang="es-ES" sz="1400" dirty="0"/>
              <a:t>, Editado por Plaza &amp; </a:t>
            </a:r>
            <a:r>
              <a:rPr lang="es-ES" sz="1400" dirty="0" err="1"/>
              <a:t>Janés</a:t>
            </a:r>
            <a:r>
              <a:rPr lang="es-ES" sz="1400" dirty="0"/>
              <a:t>. 1987.</a:t>
            </a:r>
          </a:p>
          <a:p>
            <a:r>
              <a:rPr lang="es-ES" sz="1400" dirty="0"/>
              <a:t>Edward de Bono, </a:t>
            </a:r>
            <a:r>
              <a:rPr lang="es-ES" sz="1400" i="1" dirty="0"/>
              <a:t>Seis sombreros para pensar</a:t>
            </a:r>
            <a:r>
              <a:rPr lang="es-ES" sz="1400" dirty="0"/>
              <a:t>, Editado por </a:t>
            </a:r>
            <a:r>
              <a:rPr lang="es-ES" sz="1400" dirty="0" err="1"/>
              <a:t>Granica</a:t>
            </a:r>
            <a:r>
              <a:rPr lang="es-ES" sz="1400" dirty="0"/>
              <a:t>. 1986.</a:t>
            </a:r>
          </a:p>
        </p:txBody>
      </p:sp>
      <p:sp>
        <p:nvSpPr>
          <p:cNvPr id="4" name="Marcador de contenido 3"/>
          <p:cNvSpPr>
            <a:spLocks noGrp="1"/>
          </p:cNvSpPr>
          <p:nvPr>
            <p:ph sz="half" idx="2"/>
          </p:nvPr>
        </p:nvSpPr>
        <p:spPr/>
        <p:txBody>
          <a:bodyPr>
            <a:normAutofit/>
          </a:bodyPr>
          <a:lstStyle/>
          <a:p>
            <a:r>
              <a:rPr lang="es-ES" sz="1400" dirty="0"/>
              <a:t>Fondo Social Europeo, Departamento de Justicia, Economía, Trabajo, y Seguridad Social del Gobierno Vasco y Fondo Formación</a:t>
            </a:r>
            <a:r>
              <a:rPr lang="es-ES" sz="1400" i="1" dirty="0"/>
              <a:t>, Pon tus ideas a trabajar </a:t>
            </a:r>
            <a:r>
              <a:rPr lang="es-ES" sz="1400" dirty="0"/>
              <a:t>Editado por Fondo Formación. 1998.</a:t>
            </a:r>
          </a:p>
          <a:p>
            <a:r>
              <a:rPr lang="es-ES" sz="1400" dirty="0"/>
              <a:t>Francisco J. </a:t>
            </a:r>
            <a:r>
              <a:rPr lang="es-ES" sz="1400" dirty="0" err="1"/>
              <a:t>Maqueda</a:t>
            </a:r>
            <a:r>
              <a:rPr lang="es-ES" sz="1400" dirty="0"/>
              <a:t> Lafuente, </a:t>
            </a:r>
            <a:r>
              <a:rPr lang="es-ES" sz="1400" i="1" dirty="0"/>
              <a:t>Creación y dirección de empresas, </a:t>
            </a:r>
            <a:r>
              <a:rPr lang="es-ES" sz="1400" dirty="0"/>
              <a:t>Editado por Ariel Economía. 1994.</a:t>
            </a:r>
          </a:p>
          <a:p>
            <a:r>
              <a:rPr lang="es-ES" sz="1400" dirty="0"/>
              <a:t>Francisco J. </a:t>
            </a:r>
            <a:r>
              <a:rPr lang="es-ES" sz="1400" dirty="0" err="1"/>
              <a:t>Maqueda</a:t>
            </a:r>
            <a:r>
              <a:rPr lang="es-ES" sz="1400" dirty="0"/>
              <a:t> Lafuente, </a:t>
            </a:r>
            <a:r>
              <a:rPr lang="es-ES" sz="1400" i="1" dirty="0"/>
              <a:t>Cómo crear y desarrollar una empresa. Planificación y control de actividades, </a:t>
            </a:r>
            <a:r>
              <a:rPr lang="es-ES" sz="1400" dirty="0"/>
              <a:t>Editado por Deusto. 1991.</a:t>
            </a:r>
          </a:p>
          <a:p>
            <a:r>
              <a:rPr lang="es-ES" sz="1400" dirty="0"/>
              <a:t>Etc.</a:t>
            </a:r>
          </a:p>
        </p:txBody>
      </p:sp>
    </p:spTree>
    <p:extLst>
      <p:ext uri="{BB962C8B-B14F-4D97-AF65-F5344CB8AC3E}">
        <p14:creationId xmlns:p14="http://schemas.microsoft.com/office/powerpoint/2010/main" val="2713943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err="1"/>
              <a:t>C’est</a:t>
            </a:r>
            <a:r>
              <a:rPr lang="es-ES" b="1" dirty="0"/>
              <a:t> </a:t>
            </a:r>
            <a:r>
              <a:rPr lang="es-ES" b="1" dirty="0" err="1"/>
              <a:t>fini</a:t>
            </a:r>
            <a:r>
              <a:rPr lang="es-ES" b="1" dirty="0"/>
              <a:t>! ¿Alguna duda?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0" y="2829646"/>
            <a:ext cx="4762500" cy="2676525"/>
          </a:xfrm>
          <a:prstGeom prst="rect">
            <a:avLst/>
          </a:prstGeom>
          <a:effectLst>
            <a:softEdge rad="279400"/>
          </a:effectLst>
        </p:spPr>
      </p:pic>
    </p:spTree>
    <p:extLst>
      <p:ext uri="{BB962C8B-B14F-4D97-AF65-F5344CB8AC3E}">
        <p14:creationId xmlns:p14="http://schemas.microsoft.com/office/powerpoint/2010/main" val="382394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ÍNDICE</a:t>
            </a:r>
            <a:endParaRPr lang="es-ES" dirty="0"/>
          </a:p>
        </p:txBody>
      </p:sp>
      <p:sp>
        <p:nvSpPr>
          <p:cNvPr id="3" name="Marcador de contenido 2"/>
          <p:cNvSpPr>
            <a:spLocks noGrp="1"/>
          </p:cNvSpPr>
          <p:nvPr>
            <p:ph sz="half" idx="1"/>
          </p:nvPr>
        </p:nvSpPr>
        <p:spPr/>
        <p:txBody>
          <a:bodyPr>
            <a:normAutofit/>
          </a:bodyPr>
          <a:lstStyle/>
          <a:p>
            <a:r>
              <a:rPr lang="es-ES" sz="1600" b="1" dirty="0"/>
              <a:t>4.1. PASOS A SEGUIR EN LA CONSTITUCIÓN DE LA EMPRESA</a:t>
            </a:r>
          </a:p>
          <a:p>
            <a:pPr lvl="1"/>
            <a:r>
              <a:rPr lang="es-ES" sz="1600" dirty="0"/>
              <a:t>4.1.1. Trámites generales </a:t>
            </a:r>
          </a:p>
          <a:p>
            <a:r>
              <a:rPr lang="es-ES" sz="1600" b="1" dirty="0"/>
              <a:t>4.2. ELECCIÓN DE LA FORMA JURÍDICA</a:t>
            </a:r>
          </a:p>
          <a:p>
            <a:pPr lvl="1"/>
            <a:r>
              <a:rPr lang="es-ES" sz="1600" dirty="0"/>
              <a:t>4.2.1. La forma jurídica y factores a considerar</a:t>
            </a:r>
          </a:p>
          <a:p>
            <a:pPr lvl="1"/>
            <a:r>
              <a:rPr lang="es-ES" sz="1600" dirty="0"/>
              <a:t>Lapsus - ¡ADVERTENCIA!</a:t>
            </a:r>
          </a:p>
          <a:p>
            <a:pPr lvl="1"/>
            <a:r>
              <a:rPr lang="es-ES" sz="1600" dirty="0"/>
              <a:t>4.2.2. Análisis comparativo de las principales formas jurídicas</a:t>
            </a:r>
          </a:p>
        </p:txBody>
      </p:sp>
      <p:sp>
        <p:nvSpPr>
          <p:cNvPr id="4" name="Marcador de contenido 3"/>
          <p:cNvSpPr>
            <a:spLocks noGrp="1"/>
          </p:cNvSpPr>
          <p:nvPr>
            <p:ph sz="half" idx="2"/>
          </p:nvPr>
        </p:nvSpPr>
        <p:spPr/>
        <p:txBody>
          <a:bodyPr>
            <a:normAutofit/>
          </a:bodyPr>
          <a:lstStyle/>
          <a:p>
            <a:r>
              <a:rPr lang="es-ES" sz="1600" b="1" dirty="0"/>
              <a:t>4.3. ¿DÓNDE CONSEGUIR APOYO?</a:t>
            </a:r>
          </a:p>
          <a:p>
            <a:pPr lvl="1"/>
            <a:r>
              <a:rPr lang="es-ES" sz="1600" dirty="0"/>
              <a:t>4.3.1. Instituciones y/o organismos </a:t>
            </a:r>
          </a:p>
          <a:p>
            <a:pPr lvl="1"/>
            <a:r>
              <a:rPr lang="es-ES" sz="1600" dirty="0"/>
              <a:t>4.3.2. Otros enlaces de interés </a:t>
            </a:r>
          </a:p>
          <a:p>
            <a:pPr lvl="1"/>
            <a:r>
              <a:rPr lang="es-ES" sz="1600" dirty="0"/>
              <a:t>4.3.3. Bibliografía de interés</a:t>
            </a:r>
          </a:p>
          <a:p>
            <a:endParaRPr lang="es-ES" dirty="0"/>
          </a:p>
        </p:txBody>
      </p:sp>
    </p:spTree>
    <p:extLst>
      <p:ext uri="{BB962C8B-B14F-4D97-AF65-F5344CB8AC3E}">
        <p14:creationId xmlns:p14="http://schemas.microsoft.com/office/powerpoint/2010/main" val="2112489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b"/>
          <a:lstStyle/>
          <a:p>
            <a:r>
              <a:rPr lang="es-ES" b="1" dirty="0"/>
              <a:t>4.1.1. Trámites generales (I) </a:t>
            </a:r>
            <a:br>
              <a:rPr lang="es-ES" dirty="0"/>
            </a:br>
            <a:endParaRPr lang="es-ES" dirty="0"/>
          </a:p>
        </p:txBody>
      </p:sp>
      <p:sp>
        <p:nvSpPr>
          <p:cNvPr id="3" name="Marcador de contenido 2"/>
          <p:cNvSpPr>
            <a:spLocks noGrp="1"/>
          </p:cNvSpPr>
          <p:nvPr>
            <p:ph idx="1"/>
          </p:nvPr>
        </p:nvSpPr>
        <p:spPr/>
        <p:txBody>
          <a:bodyPr anchor="t">
            <a:normAutofit fontScale="92500" lnSpcReduction="20000"/>
          </a:bodyPr>
          <a:lstStyle/>
          <a:p>
            <a:r>
              <a:rPr lang="es-ES" dirty="0"/>
              <a:t>Una vez superada toda la parafernalia anterior, entran en juego los peores enemigos de todo futuro empresario: los trámites burocráticos.</a:t>
            </a:r>
          </a:p>
          <a:p>
            <a:r>
              <a:rPr lang="es-ES" dirty="0"/>
              <a:t>La verdad es que normalmente resultan muy engorrosos y complicados, por lo que se recomienda acudir a los Ceis o empresas de servicios especializadas (notarías, gestorías, etc...) que pueden realizar las gestiones “de forma más rápida y eficaz”. </a:t>
            </a:r>
          </a:p>
          <a:p>
            <a:r>
              <a:rPr lang="es-ES" dirty="0"/>
              <a:t>Incluso se han comenzado a crear centros de gestión empresarial (Ventanilla Única) en los que se reúnen a profesionales que ayudan a cumplimentar todos los trámites necesarios para crear una empresa.</a:t>
            </a:r>
          </a:p>
          <a:p>
            <a:endParaRPr lang="es-E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313" y="3131278"/>
            <a:ext cx="3659450" cy="2744588"/>
          </a:xfrm>
          <a:prstGeom prst="rect">
            <a:avLst/>
          </a:prstGeom>
          <a:effectLst>
            <a:outerShdw blurRad="50800" dist="50800" dir="5400000" sx="1000" sy="1000" algn="ctr" rotWithShape="0">
              <a:srgbClr val="000000">
                <a:alpha val="43137"/>
              </a:srgbClr>
            </a:outerShdw>
            <a:softEdge rad="152400"/>
          </a:effectLst>
        </p:spPr>
      </p:pic>
    </p:spTree>
    <p:extLst>
      <p:ext uri="{BB962C8B-B14F-4D97-AF65-F5344CB8AC3E}">
        <p14:creationId xmlns:p14="http://schemas.microsoft.com/office/powerpoint/2010/main" val="4092494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p>
            <a:r>
              <a:rPr lang="es-ES" b="1" dirty="0"/>
              <a:t>4.1.1. Trámites generales (II)</a:t>
            </a:r>
            <a:endParaRPr lang="es-ES" dirty="0"/>
          </a:p>
        </p:txBody>
      </p:sp>
      <p:sp>
        <p:nvSpPr>
          <p:cNvPr id="3" name="Marcador de contenido 2"/>
          <p:cNvSpPr>
            <a:spLocks noGrp="1"/>
          </p:cNvSpPr>
          <p:nvPr>
            <p:ph idx="1"/>
          </p:nvPr>
        </p:nvSpPr>
        <p:spPr/>
        <p:txBody>
          <a:bodyPr anchor="t">
            <a:normAutofit fontScale="85000" lnSpcReduction="10000"/>
          </a:bodyPr>
          <a:lstStyle/>
          <a:p>
            <a:r>
              <a:rPr lang="es-ES" b="1" dirty="0"/>
              <a:t>Trámites de constitución: </a:t>
            </a:r>
            <a:r>
              <a:rPr lang="es-ES" dirty="0"/>
              <a:t>Sirve para que la sociedad adquiera personalidad jurídica propia.</a:t>
            </a:r>
          </a:p>
          <a:p>
            <a:r>
              <a:rPr lang="es-ES" b="1" dirty="0"/>
              <a:t>Trámites laborales: </a:t>
            </a:r>
            <a:r>
              <a:rPr lang="es-ES" dirty="0"/>
              <a:t>Inscripción de la empresa en la Seguridad Social.</a:t>
            </a:r>
          </a:p>
          <a:p>
            <a:r>
              <a:rPr lang="es-ES" b="1" dirty="0"/>
              <a:t>Trámites fiscales: </a:t>
            </a:r>
            <a:r>
              <a:rPr lang="es-ES" dirty="0"/>
              <a:t>En Hacienda tendrás que obtener el número de identificación fiscal y darte de alta en el Impuesto de Actividades Económicas y en el censo.</a:t>
            </a:r>
          </a:p>
          <a:p>
            <a:r>
              <a:rPr lang="es-ES" b="1" dirty="0"/>
              <a:t>Trámites municipales: </a:t>
            </a:r>
            <a:r>
              <a:rPr lang="es-ES" dirty="0"/>
              <a:t>Licencia de apertura y obras.</a:t>
            </a:r>
          </a:p>
          <a:p>
            <a:r>
              <a:rPr lang="es-ES" b="1" dirty="0"/>
              <a:t>Registros: </a:t>
            </a:r>
            <a:r>
              <a:rPr lang="es-ES" dirty="0"/>
              <a:t>Para transmitir bienes de inmueble y registrar patentes comerciales.</a:t>
            </a:r>
          </a:p>
          <a:p>
            <a:r>
              <a:rPr lang="es-ES" b="1" dirty="0"/>
              <a:t>Adquisición y legalización de libros: </a:t>
            </a:r>
            <a:r>
              <a:rPr lang="es-ES" dirty="0"/>
              <a:t>Para legalizar y sellar los libros de Contabilidad y visitas (donde los Inspectores meten sus puyitas).</a:t>
            </a:r>
            <a:endParaRPr lang="es-ES" dirty="0"/>
          </a:p>
        </p:txBody>
      </p:sp>
      <p:sp>
        <p:nvSpPr>
          <p:cNvPr id="4" name="Marcador de texto 3"/>
          <p:cNvSpPr>
            <a:spLocks noGrp="1"/>
          </p:cNvSpPr>
          <p:nvPr>
            <p:ph type="body" sz="half" idx="2"/>
          </p:nvPr>
        </p:nvSpPr>
        <p:spPr/>
        <p:txBody>
          <a:bodyPr anchor="ctr"/>
          <a:lstStyle/>
          <a:p>
            <a:pPr algn="l"/>
            <a:r>
              <a:rPr lang="es-ES" dirty="0"/>
              <a:t>Estos son los principales trámites que se deben realizar. ¡No te desanimes, futuro empresario, la vida es dura! Pero el papeleo aún más.</a:t>
            </a:r>
          </a:p>
        </p:txBody>
      </p:sp>
    </p:spTree>
    <p:extLst>
      <p:ext uri="{BB962C8B-B14F-4D97-AF65-F5344CB8AC3E}">
        <p14:creationId xmlns:p14="http://schemas.microsoft.com/office/powerpoint/2010/main" val="276913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4.2.1. La forma jurídica y factores a considerar </a:t>
            </a:r>
            <a:br>
              <a:rPr lang="es-ES" dirty="0"/>
            </a:br>
            <a:endParaRPr lang="es-ES" dirty="0"/>
          </a:p>
        </p:txBody>
      </p:sp>
      <p:sp>
        <p:nvSpPr>
          <p:cNvPr id="3" name="Marcador de contenido 2"/>
          <p:cNvSpPr>
            <a:spLocks noGrp="1"/>
          </p:cNvSpPr>
          <p:nvPr>
            <p:ph idx="1"/>
          </p:nvPr>
        </p:nvSpPr>
        <p:spPr/>
        <p:txBody>
          <a:bodyPr anchor="t">
            <a:noAutofit/>
          </a:bodyPr>
          <a:lstStyle/>
          <a:p>
            <a:r>
              <a:rPr lang="es-ES" sz="1400" b="1" dirty="0"/>
              <a:t>La actividad de la empresa</a:t>
            </a:r>
            <a:r>
              <a:rPr lang="es-ES" sz="1400" dirty="0"/>
              <a:t>: A ciertas actividades como la banca, seguros, agencias de viaje, etc. se les exige ser constituidas como una sociedad mercantil.</a:t>
            </a:r>
          </a:p>
          <a:p>
            <a:r>
              <a:rPr lang="es-ES" sz="1400" b="1" dirty="0"/>
              <a:t>El número de promotores</a:t>
            </a:r>
            <a:r>
              <a:rPr lang="es-ES" sz="1400" dirty="0"/>
              <a:t>: El número de promotores puede condicionar la elección de la forma jurídica, al poder darse el caso de que, por ley, se exija un mínimo x de socios.</a:t>
            </a:r>
          </a:p>
          <a:p>
            <a:r>
              <a:rPr lang="es-ES" sz="1400" b="1" dirty="0"/>
              <a:t>Responsabilidad de los promotores</a:t>
            </a:r>
            <a:r>
              <a:rPr lang="es-ES" sz="1400" dirty="0"/>
              <a:t>: El grado de responsabilidad que quieran asumir los promotores influirá en la elección de la forma jurídica.</a:t>
            </a:r>
          </a:p>
          <a:p>
            <a:r>
              <a:rPr lang="es-ES" sz="1400" b="1" dirty="0"/>
              <a:t>Dimensión económica del proyecto</a:t>
            </a:r>
            <a:r>
              <a:rPr lang="es-ES" sz="1400" dirty="0"/>
              <a:t>: Las necesidades económicas del proyecto condicionan también la decisión, además de la existencia de un desembolso de capital mínimo dependiendo de la forma jurídica elegida.</a:t>
            </a:r>
          </a:p>
          <a:p>
            <a:r>
              <a:rPr lang="es-ES" sz="1400" b="1" dirty="0"/>
              <a:t>Relación entre los socios</a:t>
            </a:r>
            <a:r>
              <a:rPr lang="es-ES" sz="1400" dirty="0"/>
              <a:t>: Existe la posibilidad de restringir la entrada de nuevos socios o simplemente valorar la aportación económica.</a:t>
            </a:r>
          </a:p>
          <a:p>
            <a:r>
              <a:rPr lang="es-ES" sz="1400" b="1" dirty="0"/>
              <a:t>Aspectos fiscales</a:t>
            </a:r>
            <a:r>
              <a:rPr lang="es-ES" sz="1400" dirty="0"/>
              <a:t>: Dependiendo de la personalidad jurídica de la empresa variará la fiscalidad de la empresa. De esta manera,  </a:t>
            </a:r>
            <a:r>
              <a:rPr lang="es-ES" sz="1400" b="1" dirty="0"/>
              <a:t>las personas físicas </a:t>
            </a:r>
            <a:r>
              <a:rPr lang="es-ES" sz="1400" dirty="0"/>
              <a:t>(empresario individual, Comunidad de Bienes y Sociedad Civil) tributan a través del IRPF, mientras que las </a:t>
            </a:r>
            <a:r>
              <a:rPr lang="es-ES" sz="1400" b="1" dirty="0"/>
              <a:t>personas jurídicas </a:t>
            </a:r>
            <a:r>
              <a:rPr lang="es-ES" sz="1400" dirty="0"/>
              <a:t>(Sociedad de Responsabilidad Limitada, Sociedad Anónima, ...) tributan a través del Impuesto sobre Sociedades.</a:t>
            </a:r>
            <a:endParaRPr lang="es-ES" sz="1400" dirty="0"/>
          </a:p>
        </p:txBody>
      </p:sp>
      <p:sp>
        <p:nvSpPr>
          <p:cNvPr id="4" name="Marcador de texto 3"/>
          <p:cNvSpPr>
            <a:spLocks noGrp="1"/>
          </p:cNvSpPr>
          <p:nvPr>
            <p:ph type="body" sz="half" idx="2"/>
          </p:nvPr>
        </p:nvSpPr>
        <p:spPr/>
        <p:txBody>
          <a:bodyPr anchor="ctr"/>
          <a:lstStyle/>
          <a:p>
            <a:pPr algn="l"/>
            <a:r>
              <a:rPr lang="es-ES" dirty="0"/>
              <a:t>A la hora de crear la empresa, una de las primeras decisiones a tomar es elegir la forma jurídica que más nos pueda favorecer, decisión de gran importancia y que se debe analizar detenidamente. Para ello hay que tener en cuenta diversos factores.</a:t>
            </a:r>
            <a:endParaRPr lang="es-ES" dirty="0"/>
          </a:p>
        </p:txBody>
      </p:sp>
    </p:spTree>
    <p:extLst>
      <p:ext uri="{BB962C8B-B14F-4D97-AF65-F5344CB8AC3E}">
        <p14:creationId xmlns:p14="http://schemas.microsoft.com/office/powerpoint/2010/main" val="2089469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Lapsus - ¡ADVERTENCIA!</a:t>
            </a:r>
            <a:endParaRPr lang="es-ES" dirty="0"/>
          </a:p>
        </p:txBody>
      </p:sp>
      <p:sp>
        <p:nvSpPr>
          <p:cNvPr id="3" name="Marcador de contenido 2"/>
          <p:cNvSpPr>
            <a:spLocks noGrp="1"/>
          </p:cNvSpPr>
          <p:nvPr>
            <p:ph sz="half" idx="1"/>
          </p:nvPr>
        </p:nvSpPr>
        <p:spPr/>
        <p:txBody>
          <a:bodyPr/>
          <a:lstStyle/>
          <a:p>
            <a:r>
              <a:rPr lang="es-ES" dirty="0"/>
              <a:t>Las siguientes 6 diapositivas son un auténtico dolor de cabeza. Por favor, relájense, respiren hondo, bostecen y recréense en una postura de relax para dormirse, porque esto es cremita de la buena.</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8338" y="2814221"/>
            <a:ext cx="4168260" cy="3056227"/>
          </a:xfrm>
          <a:prstGeom prst="rect">
            <a:avLst/>
          </a:prstGeom>
          <a:effectLst>
            <a:softEdge rad="165100"/>
          </a:effectLst>
        </p:spPr>
      </p:pic>
    </p:spTree>
    <p:extLst>
      <p:ext uri="{BB962C8B-B14F-4D97-AF65-F5344CB8AC3E}">
        <p14:creationId xmlns:p14="http://schemas.microsoft.com/office/powerpoint/2010/main" val="2326662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b="1" dirty="0"/>
              <a:t>4.2.2. Análisis comparativo de las principales formas jurídicas (I)</a:t>
            </a:r>
            <a:endParaRPr lang="es-ES" sz="2400" b="1" dirty="0"/>
          </a:p>
        </p:txBody>
      </p:sp>
      <p:sp>
        <p:nvSpPr>
          <p:cNvPr id="3" name="Marcador de texto 2"/>
          <p:cNvSpPr>
            <a:spLocks noGrp="1"/>
          </p:cNvSpPr>
          <p:nvPr>
            <p:ph type="body" idx="1"/>
          </p:nvPr>
        </p:nvSpPr>
        <p:spPr/>
        <p:txBody>
          <a:bodyPr anchor="ctr"/>
          <a:lstStyle/>
          <a:p>
            <a:r>
              <a:rPr lang="es-ES" sz="2000" dirty="0"/>
              <a:t>Empresa individual - Ventajas</a:t>
            </a:r>
          </a:p>
        </p:txBody>
      </p:sp>
      <p:sp>
        <p:nvSpPr>
          <p:cNvPr id="4" name="Marcador de contenido 3"/>
          <p:cNvSpPr>
            <a:spLocks noGrp="1"/>
          </p:cNvSpPr>
          <p:nvPr>
            <p:ph sz="half" idx="2"/>
          </p:nvPr>
        </p:nvSpPr>
        <p:spPr/>
        <p:txBody>
          <a:bodyPr>
            <a:normAutofit/>
          </a:bodyPr>
          <a:lstStyle/>
          <a:p>
            <a:r>
              <a:rPr lang="es-ES" sz="1400" dirty="0"/>
              <a:t>Se adecua muy bien en el caso de empresas de tamaño reducido.</a:t>
            </a:r>
          </a:p>
          <a:p>
            <a:r>
              <a:rPr lang="es-ES" sz="1400" dirty="0"/>
              <a:t>Es la forma que exige menos gestiones y trámites de constitución.</a:t>
            </a:r>
          </a:p>
          <a:p>
            <a:r>
              <a:rPr lang="es-ES" sz="1400" dirty="0"/>
              <a:t>No existe un capital mínimo legal para la constitución de la empresa.</a:t>
            </a:r>
          </a:p>
          <a:p>
            <a:r>
              <a:rPr lang="es-ES" sz="1400" dirty="0"/>
              <a:t>Se tributa a través del IRPF, por lo que cuando se tribute por debajo de lo exigido por el Impuesto de Sociedades (32,5% para la CAPV) se obtienen ventajas fiscales.</a:t>
            </a:r>
            <a:endParaRPr lang="es-ES" sz="1400" dirty="0"/>
          </a:p>
        </p:txBody>
      </p:sp>
      <p:sp>
        <p:nvSpPr>
          <p:cNvPr id="5" name="Marcador de texto 4"/>
          <p:cNvSpPr>
            <a:spLocks noGrp="1"/>
          </p:cNvSpPr>
          <p:nvPr>
            <p:ph type="body" sz="quarter" idx="3"/>
          </p:nvPr>
        </p:nvSpPr>
        <p:spPr/>
        <p:txBody>
          <a:bodyPr anchor="ctr"/>
          <a:lstStyle/>
          <a:p>
            <a:r>
              <a:rPr lang="es-ES" sz="2000" dirty="0"/>
              <a:t>Empresa individual - Desventajas</a:t>
            </a:r>
          </a:p>
        </p:txBody>
      </p:sp>
      <p:sp>
        <p:nvSpPr>
          <p:cNvPr id="6" name="Marcador de contenido 5"/>
          <p:cNvSpPr>
            <a:spLocks noGrp="1"/>
          </p:cNvSpPr>
          <p:nvPr>
            <p:ph sz="quarter" idx="4"/>
          </p:nvPr>
        </p:nvSpPr>
        <p:spPr/>
        <p:txBody>
          <a:bodyPr>
            <a:noAutofit/>
          </a:bodyPr>
          <a:lstStyle/>
          <a:p>
            <a:r>
              <a:rPr lang="es-ES" sz="1400" dirty="0"/>
              <a:t>El empresario responde con su patrimonio a las deudas generadas por la actividad de la empresa.</a:t>
            </a:r>
          </a:p>
          <a:p>
            <a:r>
              <a:rPr lang="es-ES" sz="1400" dirty="0"/>
              <a:t>Las obligaciones del promotor pueden extenderse a su cónyuge en el caso de que no tengan separación de bienes.</a:t>
            </a:r>
          </a:p>
          <a:p>
            <a:r>
              <a:rPr lang="es-ES" sz="1400" dirty="0"/>
              <a:t>Como tributa a través del IRPF, los tipos impositivos aplicables varían en función del beneficio obtenido, por lo que si éste es muy elevado puede tributar por encima de lo exigido por el Impuesto sobre Sociedades.</a:t>
            </a:r>
          </a:p>
          <a:p>
            <a:r>
              <a:rPr lang="es-ES" sz="1400" dirty="0"/>
              <a:t>Recae sobre una sola persona el riesgo de crear la empresa.</a:t>
            </a:r>
            <a:endParaRPr lang="es-ES" sz="1400" dirty="0"/>
          </a:p>
        </p:txBody>
      </p:sp>
    </p:spTree>
    <p:extLst>
      <p:ext uri="{BB962C8B-B14F-4D97-AF65-F5344CB8AC3E}">
        <p14:creationId xmlns:p14="http://schemas.microsoft.com/office/powerpoint/2010/main" val="3234174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b="1" dirty="0"/>
              <a:t>4.2.2. Análisis comparativo de las principales formas jurídicas (II)</a:t>
            </a:r>
            <a:endParaRPr lang="es-ES" sz="2400" b="1" dirty="0"/>
          </a:p>
        </p:txBody>
      </p:sp>
      <p:sp>
        <p:nvSpPr>
          <p:cNvPr id="3" name="Marcador de texto 2"/>
          <p:cNvSpPr>
            <a:spLocks noGrp="1"/>
          </p:cNvSpPr>
          <p:nvPr>
            <p:ph type="body" idx="1"/>
          </p:nvPr>
        </p:nvSpPr>
        <p:spPr/>
        <p:txBody>
          <a:bodyPr anchor="ctr"/>
          <a:lstStyle/>
          <a:p>
            <a:r>
              <a:rPr lang="es-ES" sz="2000" dirty="0"/>
              <a:t>Comunidad de bienes - Ventajas</a:t>
            </a:r>
          </a:p>
        </p:txBody>
      </p:sp>
      <p:sp>
        <p:nvSpPr>
          <p:cNvPr id="4" name="Marcador de contenido 3"/>
          <p:cNvSpPr>
            <a:spLocks noGrp="1"/>
          </p:cNvSpPr>
          <p:nvPr>
            <p:ph sz="half" idx="2"/>
          </p:nvPr>
        </p:nvSpPr>
        <p:spPr/>
        <p:txBody>
          <a:bodyPr>
            <a:normAutofit/>
          </a:bodyPr>
          <a:lstStyle/>
          <a:p>
            <a:r>
              <a:rPr lang="es-ES" sz="1400" dirty="0"/>
              <a:t>La constitución de una comunidad de bienes es relativamente sencilla y no tiene demasiados costes. (se requerirá escritura pública cuando se aporten bienes inmuebles).</a:t>
            </a:r>
          </a:p>
          <a:p>
            <a:r>
              <a:rPr lang="es-ES" sz="1400" dirty="0"/>
              <a:t>No existe un capital mínimo legal para la constitución de la empresa.</a:t>
            </a:r>
          </a:p>
          <a:p>
            <a:r>
              <a:rPr lang="es-ES" sz="1400" dirty="0"/>
              <a:t>Cualquiera de los comuneros puede pedir en cualquier momento la división de la cosa común.</a:t>
            </a:r>
          </a:p>
          <a:p>
            <a:r>
              <a:rPr lang="es-ES" sz="1400" dirty="0"/>
              <a:t>Se tributa a través del IRPF, por lo que cuando se tribute por debajo de lo exigido por el Impuesto de Sociedades (32,5% para la CAPV) se obtienen ventajas fiscales.</a:t>
            </a:r>
            <a:endParaRPr lang="es-ES" sz="1400" dirty="0"/>
          </a:p>
        </p:txBody>
      </p:sp>
      <p:sp>
        <p:nvSpPr>
          <p:cNvPr id="5" name="Marcador de texto 4"/>
          <p:cNvSpPr>
            <a:spLocks noGrp="1"/>
          </p:cNvSpPr>
          <p:nvPr>
            <p:ph type="body" sz="quarter" idx="3"/>
          </p:nvPr>
        </p:nvSpPr>
        <p:spPr/>
        <p:txBody>
          <a:bodyPr anchor="ctr"/>
          <a:lstStyle/>
          <a:p>
            <a:r>
              <a:rPr lang="es-ES" sz="2000" dirty="0"/>
              <a:t>Comunidad de bienes - </a:t>
            </a:r>
            <a:r>
              <a:rPr lang="es-ES" sz="2000" dirty="0"/>
              <a:t>Desventajas</a:t>
            </a:r>
          </a:p>
        </p:txBody>
      </p:sp>
      <p:sp>
        <p:nvSpPr>
          <p:cNvPr id="6" name="Marcador de contenido 5"/>
          <p:cNvSpPr>
            <a:spLocks noGrp="1"/>
          </p:cNvSpPr>
          <p:nvPr>
            <p:ph sz="quarter" idx="4"/>
          </p:nvPr>
        </p:nvSpPr>
        <p:spPr/>
        <p:txBody>
          <a:bodyPr>
            <a:noAutofit/>
          </a:bodyPr>
          <a:lstStyle/>
          <a:p>
            <a:r>
              <a:rPr lang="es-ES" sz="1400" dirty="0"/>
              <a:t>Los comuneros responden con su patrimonio a las deudas con terceros en el caso que los activos de la comunidad de bienes no sean suficientes.</a:t>
            </a:r>
          </a:p>
          <a:p>
            <a:r>
              <a:rPr lang="es-ES" sz="1400" dirty="0"/>
              <a:t>Además los socios responden mancomunadamente y solidariamente a las deudas.</a:t>
            </a:r>
          </a:p>
          <a:p>
            <a:r>
              <a:rPr lang="es-ES" sz="1400" dirty="0"/>
              <a:t>Como tributa a través del IRPF, los tipos impositivos aplicables varían en función del beneficio obtenido, por lo que si éste es muy elevado puede tributar por encima de lo exigido por el Impuesto sobre Sociedades.</a:t>
            </a:r>
          </a:p>
          <a:p>
            <a:r>
              <a:rPr lang="es-ES" sz="1400" dirty="0"/>
              <a:t>Pagan el IAE cada uno de los comuneros.</a:t>
            </a:r>
            <a:endParaRPr lang="es-ES" sz="1400" dirty="0"/>
          </a:p>
        </p:txBody>
      </p:sp>
    </p:spTree>
    <p:extLst>
      <p:ext uri="{BB962C8B-B14F-4D97-AF65-F5344CB8AC3E}">
        <p14:creationId xmlns:p14="http://schemas.microsoft.com/office/powerpoint/2010/main" val="2300486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b="1" dirty="0"/>
              <a:t>4.2.2. Análisis comparativo de las principales formas jurídicas (III)</a:t>
            </a:r>
            <a:endParaRPr lang="es-ES" sz="2400" b="1" dirty="0"/>
          </a:p>
        </p:txBody>
      </p:sp>
      <p:sp>
        <p:nvSpPr>
          <p:cNvPr id="3" name="Marcador de texto 2"/>
          <p:cNvSpPr>
            <a:spLocks noGrp="1"/>
          </p:cNvSpPr>
          <p:nvPr>
            <p:ph type="body" idx="1"/>
          </p:nvPr>
        </p:nvSpPr>
        <p:spPr/>
        <p:txBody>
          <a:bodyPr anchor="ctr"/>
          <a:lstStyle/>
          <a:p>
            <a:r>
              <a:rPr lang="es-ES" sz="2000" dirty="0"/>
              <a:t>Sociedad de responsabilidad limitada - Ventajas</a:t>
            </a:r>
          </a:p>
        </p:txBody>
      </p:sp>
      <p:sp>
        <p:nvSpPr>
          <p:cNvPr id="4" name="Marcador de contenido 3"/>
          <p:cNvSpPr>
            <a:spLocks noGrp="1"/>
          </p:cNvSpPr>
          <p:nvPr>
            <p:ph sz="half" idx="2"/>
          </p:nvPr>
        </p:nvSpPr>
        <p:spPr/>
        <p:txBody>
          <a:bodyPr>
            <a:normAutofit/>
          </a:bodyPr>
          <a:lstStyle/>
          <a:p>
            <a:r>
              <a:rPr lang="es-ES" sz="1400" dirty="0"/>
              <a:t>Limita la responsabilidad de los socios al capital aportado a la sociedad.</a:t>
            </a:r>
          </a:p>
          <a:p>
            <a:r>
              <a:rPr lang="es-ES" sz="1400" dirty="0"/>
              <a:t>Las decisiones se toman democráticamente. Equilibrio entre el riesgo y el poder de decisión.</a:t>
            </a:r>
          </a:p>
          <a:p>
            <a:r>
              <a:rPr lang="es-ES" sz="1400" dirty="0"/>
              <a:t>La sociedad puede ser de carácter unipersonal, es decir puede constituirla una sola persona.</a:t>
            </a:r>
            <a:endParaRPr lang="es-ES" sz="1400" dirty="0"/>
          </a:p>
        </p:txBody>
      </p:sp>
      <p:sp>
        <p:nvSpPr>
          <p:cNvPr id="5" name="Marcador de texto 4"/>
          <p:cNvSpPr>
            <a:spLocks noGrp="1"/>
          </p:cNvSpPr>
          <p:nvPr>
            <p:ph type="body" sz="quarter" idx="3"/>
          </p:nvPr>
        </p:nvSpPr>
        <p:spPr/>
        <p:txBody>
          <a:bodyPr anchor="ctr"/>
          <a:lstStyle/>
          <a:p>
            <a:r>
              <a:rPr lang="es-ES" sz="2000" dirty="0"/>
              <a:t>Sociedad de responsabilidad limitada - </a:t>
            </a:r>
            <a:r>
              <a:rPr lang="es-ES" sz="2000" dirty="0"/>
              <a:t>Desventajas</a:t>
            </a:r>
          </a:p>
        </p:txBody>
      </p:sp>
      <p:sp>
        <p:nvSpPr>
          <p:cNvPr id="6" name="Marcador de contenido 5"/>
          <p:cNvSpPr>
            <a:spLocks noGrp="1"/>
          </p:cNvSpPr>
          <p:nvPr>
            <p:ph sz="quarter" idx="4"/>
          </p:nvPr>
        </p:nvSpPr>
        <p:spPr/>
        <p:txBody>
          <a:bodyPr>
            <a:noAutofit/>
          </a:bodyPr>
          <a:lstStyle/>
          <a:p>
            <a:r>
              <a:rPr lang="es-ES" sz="1400" dirty="0"/>
              <a:t>Exige un capital mínimo de 3.005,06 € que debe darse en el momento de constitución de la sociedad.</a:t>
            </a:r>
          </a:p>
          <a:p>
            <a:r>
              <a:rPr lang="es-ES" sz="1400" dirty="0"/>
              <a:t>Para desvincularte de la sociedad se necesita el consentimiento del resto de socios.</a:t>
            </a:r>
          </a:p>
          <a:p>
            <a:r>
              <a:rPr lang="es-ES" sz="1400" dirty="0"/>
              <a:t>Como tributa a través del Impuesto de Sociedades, se les aplica un tipo impositivo del 30-35%, posiblemente superior al tipo impositivo que se les aplica a las formas jurídicas que tributan a través del IRPF (variable en función de los beneficios).</a:t>
            </a:r>
            <a:endParaRPr lang="es-ES" sz="1400" dirty="0"/>
          </a:p>
        </p:txBody>
      </p:sp>
    </p:spTree>
    <p:extLst>
      <p:ext uri="{BB962C8B-B14F-4D97-AF65-F5344CB8AC3E}">
        <p14:creationId xmlns:p14="http://schemas.microsoft.com/office/powerpoint/2010/main" val="42899528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114</TotalTime>
  <Words>2097</Words>
  <Application>Microsoft Office PowerPoint</Application>
  <PresentationFormat>Panorámica</PresentationFormat>
  <Paragraphs>150</Paragraphs>
  <Slides>16</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Garamond</vt:lpstr>
      <vt:lpstr>Orgánico</vt:lpstr>
      <vt:lpstr>4. APOYOS EN LA PUESTA EN MARCHA</vt:lpstr>
      <vt:lpstr>ÍNDICE</vt:lpstr>
      <vt:lpstr>4.1.1. Trámites generales (I)  </vt:lpstr>
      <vt:lpstr>4.1.1. Trámites generales (II)</vt:lpstr>
      <vt:lpstr>4.2.1. La forma jurídica y factores a considerar  </vt:lpstr>
      <vt:lpstr>Lapsus - ¡ADVERTENCIA!</vt:lpstr>
      <vt:lpstr>4.2.2. Análisis comparativo de las principales formas jurídicas (I)</vt:lpstr>
      <vt:lpstr>4.2.2. Análisis comparativo de las principales formas jurídicas (II)</vt:lpstr>
      <vt:lpstr>4.2.2. Análisis comparativo de las principales formas jurídicas (III)</vt:lpstr>
      <vt:lpstr>4.2.2. Análisis comparativo de las principales formas jurídicas (IV)</vt:lpstr>
      <vt:lpstr>4.2.2. Análisis comparativo de las principales formas jurídicas (V)</vt:lpstr>
      <vt:lpstr>4.2.2. Análisis comparativo de las principales formas jurídicas (VI)</vt:lpstr>
      <vt:lpstr>4.3.1. Instituciones y/o organismos</vt:lpstr>
      <vt:lpstr>4.3.2. Otros enlaces de interés</vt:lpstr>
      <vt:lpstr>4.3.3. Bibliografía de interés</vt:lpstr>
      <vt:lpstr>C’est fini! ¿Alguna duda?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APOYOS EN LA PUESTA EN MARCHA</dc:title>
  <dc:creator>José Manuel Ramírez</dc:creator>
  <cp:lastModifiedBy>José Manuel Ramírez</cp:lastModifiedBy>
  <cp:revision>14</cp:revision>
  <dcterms:created xsi:type="dcterms:W3CDTF">2017-01-17T16:18:53Z</dcterms:created>
  <dcterms:modified xsi:type="dcterms:W3CDTF">2017-01-17T18:13:21Z</dcterms:modified>
</cp:coreProperties>
</file>