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es-ES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0CA8B5A9-E719-4A05-8CE7-E99480636652}" type="datetimeFigureOut">
              <a:t>25/09/2015</a:t>
            </a:fld>
            <a:endParaRPr lang="es-ES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es-ES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A2C53BB4-D124-405B-A639-ABC046943640}" type="slidenum">
              <a:t>‹Nº›</a:t>
            </a:fld>
            <a:endParaRPr lang="es-ES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1329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04040" y="694800"/>
            <a:ext cx="4848840" cy="342828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685799" y="434304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s-ES" sz="1400"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s-ES" sz="1400"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02C615D-AED5-4224-82B6-7AD9084A6D0A}" type="datetimeFigureOut">
              <a:t>25/09/2015</a:t>
            </a:fld>
            <a:endParaRPr lang="es-ES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es-ES" sz="1400"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es-ES" sz="1400"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8781D7F-B8DB-440E-A617-74A3625D51B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2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buNone/>
      <a:tabLst/>
      <a:defRPr lang="es-ES" sz="2000" b="0" i="0" u="none" strike="noStrike">
        <a:ln>
          <a:noFill/>
        </a:ln>
        <a:latin typeface="Arial" pitchFamily="18"/>
        <a:ea typeface="DejaVu Sans" pitchFamily="2"/>
        <a:cs typeface="DejaVu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s-ES" sz="2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A0F8EC-3079-4F49-866D-243F4788FE7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089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1C7949-5B81-4A0F-9D1B-F821494888F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40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1463" y="0"/>
            <a:ext cx="2065337" cy="61309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25450" y="0"/>
            <a:ext cx="6043613" cy="61309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9C602F-1ADE-4E54-8C7A-3F2E3CBDDBE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75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8FECB6-F057-4264-9878-9EEA3E9140D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9431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1B941D-EC9F-4455-A9E0-C94E68054B8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29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B15377-4FE7-4F34-BDE7-254E53EC43C9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53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83322C-F5E3-40CC-B7D4-8F63BDBE6AC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493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398D69-1255-48C8-A3CC-E4E01477003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17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D938B7-4931-4E4C-B35B-643FDE5186E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03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4472E8-BF62-454C-B5F9-87F217A8330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0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7A73AF-488B-431B-A2D7-62021DA12BA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52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424800" y="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/>
            <a:r>
              <a:rPr lang="es-ES"/>
              <a:t>Muokkaa otsikon tekstimuotoa napsauttamalla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309"/>
              </a:buClr>
              <a:buSzPct val="45000"/>
              <a:buFont typeface="StarSymbol"/>
              <a:buNone/>
              <a:defRPr lang="es-ES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s-ES"/>
              <a:t>Muokkaa jäsennyksen tekstimuotoa napsauttamalla</a:t>
            </a:r>
          </a:p>
          <a:p>
            <a:pPr lvl="1"/>
            <a:r>
              <a:rPr lang="es-ES"/>
              <a:t>Toinen jäsennystaso</a:t>
            </a:r>
          </a:p>
          <a:p>
            <a:pPr lvl="2"/>
            <a:r>
              <a:rPr lang="es-ES"/>
              <a:t>Kolmas jäsennystaso</a:t>
            </a:r>
          </a:p>
          <a:p>
            <a:pPr lvl="3"/>
            <a:r>
              <a:rPr lang="es-ES"/>
              <a:t>Neljäs jäsennystaso</a:t>
            </a:r>
          </a:p>
          <a:p>
            <a:pPr lvl="4"/>
            <a:r>
              <a:rPr lang="es-ES"/>
              <a:t>Viides jäsennystaso</a:t>
            </a:r>
          </a:p>
          <a:p>
            <a:pPr lvl="5"/>
            <a:r>
              <a:rPr lang="es-ES"/>
              <a:t>Kuudes jäsennystaso</a:t>
            </a:r>
          </a:p>
          <a:p>
            <a:pPr lvl="6"/>
            <a:r>
              <a:rPr lang="es-ES"/>
              <a:t>Seitsemäs jäsennystaso</a:t>
            </a:r>
          </a:p>
          <a:p>
            <a:pPr lvl="7"/>
            <a:r>
              <a:rPr lang="es-ES"/>
              <a:t>Kahdeksas jäsennystaso</a:t>
            </a:r>
          </a:p>
          <a:p>
            <a:pPr lvl="8"/>
            <a:r>
              <a:rPr lang="es-ES"/>
              <a:t>Yhdeksäs jäsennystaso</a:t>
            </a:r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s-ES" sz="1400"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s-ES" sz="1400"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6555600" y="6247440"/>
            <a:ext cx="2130120" cy="47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s-ES" sz="1400"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CA56A9D-5721-4278-A917-FE8152B85F6C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rtl="0" hangingPunct="0">
        <a:buNone/>
        <a:tabLst/>
        <a:defRPr lang="es-ES" sz="440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432000" marR="0" lvl="0" indent="-324000" rtl="0" hangingPunct="0">
        <a:buClr>
          <a:srgbClr val="FF6309"/>
        </a:buClr>
        <a:buSzPct val="45000"/>
        <a:buFont typeface="StarSymbol"/>
        <a:buChar char=""/>
        <a:tabLst/>
        <a:defRPr lang="es-ES"/>
      </a:lvl1pPr>
      <a:lvl2pPr marL="864000" marR="0" lvl="1" indent="-288000" rtl="0" hangingPunct="0">
        <a:buClr>
          <a:srgbClr val="FF6309"/>
        </a:buClr>
        <a:buSzPct val="45000"/>
        <a:buFont typeface="StarSymbol"/>
        <a:buChar char=""/>
        <a:tabLst/>
        <a:defRPr lang="es-ES"/>
      </a:lvl2pPr>
      <a:lvl3pPr marL="1296000" marR="0" lvl="2" indent="-216000" rtl="0" hangingPunct="0">
        <a:buClr>
          <a:srgbClr val="FF6309"/>
        </a:buClr>
        <a:buSzPct val="45000"/>
        <a:buFont typeface="StarSymbol"/>
        <a:buChar char=""/>
        <a:tabLst/>
        <a:defRPr lang="es-ES"/>
      </a:lvl3pPr>
      <a:lvl4pPr marL="1728000" marR="0" lvl="3" indent="-216000" rtl="0" hangingPunct="0">
        <a:buClr>
          <a:srgbClr val="FF6309"/>
        </a:buClr>
        <a:buSzPct val="45000"/>
        <a:buFont typeface="StarSymbol"/>
        <a:buChar char=""/>
        <a:tabLst/>
        <a:defRPr lang="es-ES"/>
      </a:lvl4pPr>
      <a:lvl5pPr marL="2160000" marR="0" lvl="4" indent="-216000" rtl="0" hangingPunct="0">
        <a:buClr>
          <a:srgbClr val="FF6309"/>
        </a:buClr>
        <a:buSzPct val="45000"/>
        <a:buFont typeface="StarSymbol"/>
        <a:buChar char=""/>
        <a:tabLst/>
        <a:defRPr lang="es-ES"/>
      </a:lvl5pPr>
      <a:lvl6pPr marL="2592000" marR="0" lvl="5" indent="-216000" rtl="0" hangingPunct="0">
        <a:buClr>
          <a:srgbClr val="FF6309"/>
        </a:buClr>
        <a:buSzPct val="45000"/>
        <a:buFont typeface="StarSymbol"/>
        <a:buChar char=""/>
        <a:tabLst/>
        <a:defRPr lang="es-ES"/>
      </a:lvl6pPr>
      <a:lvl7pPr marL="3024000" marR="0" lvl="6" indent="-216000" rtl="0" hangingPunct="0">
        <a:buClr>
          <a:srgbClr val="FF6309"/>
        </a:buClr>
        <a:buSzPct val="45000"/>
        <a:buFont typeface="StarSymbol"/>
        <a:buChar char=""/>
        <a:tabLst/>
        <a:defRPr lang="es-ES"/>
      </a:lvl7pPr>
      <a:lvl8pPr marL="3456000" marR="0" lvl="7" indent="-216000" rtl="0" hangingPunct="0">
        <a:buClr>
          <a:srgbClr val="FF6309"/>
        </a:buClr>
        <a:buSzPct val="45000"/>
        <a:buFont typeface="StarSymbol"/>
        <a:buChar char=""/>
        <a:tabLst/>
        <a:defRPr lang="es-ES"/>
      </a:lvl8pPr>
      <a:lvl9pPr marL="3888000" marR="0" lvl="8" indent="-216000" rtl="0" hangingPunct="0">
        <a:buClr>
          <a:srgbClr val="FF6309"/>
        </a:buClr>
        <a:buSzPct val="45000"/>
        <a:buFont typeface="StarSymbol"/>
        <a:buChar char=""/>
        <a:tabLst/>
        <a:defRPr lang="es-ES"/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115920"/>
            <a:ext cx="6694560" cy="91476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>
                <a:solidFill>
                  <a:srgbClr val="FFB515"/>
                </a:solidFill>
              </a:rPr>
              <a:t>Unidad 5</a:t>
            </a:r>
          </a:p>
        </p:txBody>
      </p:sp>
      <p:sp>
        <p:nvSpPr>
          <p:cNvPr id="3" name="2 Subtítulo"/>
          <p:cNvSpPr txBox="1">
            <a:spLocks noGrp="1"/>
          </p:cNvSpPr>
          <p:nvPr>
            <p:ph type="subTitle" idx="4294967295"/>
          </p:nvPr>
        </p:nvSpPr>
        <p:spPr>
          <a:xfrm>
            <a:off x="457200" y="1557359"/>
            <a:ext cx="8229600" cy="4619880"/>
          </a:xfrm>
        </p:spPr>
        <p:txBody>
          <a:bodyPr wrap="none" lIns="90000" tIns="46800" rIns="90000" bIns="46800" anchor="ctr" anchorCtr="0">
            <a:spAutoFit/>
          </a:bodyPr>
          <a:lstStyle/>
          <a:p>
            <a:pPr marL="0" lvl="0" indent="0" algn="ctr" hangingPunct="1">
              <a:spcBef>
                <a:spcPts val="799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Análisis de necesidades y Estudio de viabilidad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520" y="-131400"/>
            <a:ext cx="8674200" cy="134388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>
                <a:solidFill>
                  <a:srgbClr val="FFB515"/>
                </a:solidFill>
              </a:rPr>
              <a:t>Análisis coste-beneficio: Consideraciones</a:t>
            </a:r>
          </a:p>
        </p:txBody>
      </p:sp>
      <p:sp>
        <p:nvSpPr>
          <p:cNvPr id="3" name="2 Forma libre"/>
          <p:cNvSpPr/>
          <p:nvPr/>
        </p:nvSpPr>
        <p:spPr>
          <a:xfrm>
            <a:off x="539640" y="1620720"/>
            <a:ext cx="3810240" cy="46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333360" marR="0" lvl="0" indent="-333360" algn="l" rtl="0" hangingPunct="1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Los valores son probables, no exactos</a:t>
            </a:r>
          </a:p>
          <a:p>
            <a:pPr marL="333360" marR="0" lvl="0" indent="-333360" algn="l" rtl="0" hangingPunct="1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Deben hacerse previsiones pesimistas (Murphy)</a:t>
            </a:r>
          </a:p>
          <a:p>
            <a:pPr marL="333360" marR="0" lvl="0" indent="-333360" algn="l" rtl="0" hangingPunct="1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Factores macroeconómicos</a:t>
            </a:r>
          </a:p>
          <a:p>
            <a:pPr marL="333360" marR="0" lvl="0" indent="-333360" algn="l" rtl="0" hangingPunct="1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Gestión de riesgos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06840" y="2120760"/>
            <a:ext cx="4038840" cy="333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-22320"/>
            <a:ext cx="6693120" cy="119268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Recogida de información</a:t>
            </a:r>
          </a:p>
        </p:txBody>
      </p:sp>
      <p:sp>
        <p:nvSpPr>
          <p:cNvPr id="3" name="2 Forma libre"/>
          <p:cNvSpPr/>
          <p:nvPr/>
        </p:nvSpPr>
        <p:spPr>
          <a:xfrm>
            <a:off x="687239" y="1720800"/>
            <a:ext cx="7772400" cy="457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Identificar las fuentes de información (usuarios) y planificar la investigación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Realizar las preguntas apropiadas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Analizar las respuestas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Contrastar los resultados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Formalizar los requisitos en un documento (producto)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-40680"/>
            <a:ext cx="8817119" cy="1227959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Técnicas de recogida de información</a:t>
            </a:r>
          </a:p>
        </p:txBody>
      </p:sp>
      <p:sp>
        <p:nvSpPr>
          <p:cNvPr id="3" name="2 Forma libre"/>
          <p:cNvSpPr/>
          <p:nvPr/>
        </p:nvSpPr>
        <p:spPr>
          <a:xfrm>
            <a:off x="687239" y="1746360"/>
            <a:ext cx="7772400" cy="4130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Entrevistas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Desarrollo conjunto de aplicaciones (JAD)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Prototipado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Observación directa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Cuestionarios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Estudio de documentación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Tormentas de ideas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-40680"/>
            <a:ext cx="6693120" cy="1227959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Características del entrevistador</a:t>
            </a:r>
          </a:p>
        </p:txBody>
      </p:sp>
      <p:sp>
        <p:nvSpPr>
          <p:cNvPr id="3" name="2 Forma libre"/>
          <p:cNvSpPr/>
          <p:nvPr/>
        </p:nvSpPr>
        <p:spPr>
          <a:xfrm>
            <a:off x="4648320" y="1728719"/>
            <a:ext cx="3809880" cy="446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Imparcial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Ponderado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Buen escuchante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Habilidad en el trato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Cordialidad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Paciencia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Flexibilidad, adaptabilidad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27079" y="1919160"/>
            <a:ext cx="3152879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0"/>
                            </p:stCondLst>
                            <p:childTnLst>
                              <p:par>
                                <p:cTn 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500"/>
                            </p:stCondLst>
                            <p:childTnLst>
                              <p:par>
                                <p:cTn id="2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000"/>
                            </p:stCondLst>
                            <p:childTnLst>
                              <p:par>
                                <p:cTn id="2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2500"/>
                            </p:stCondLst>
                            <p:childTnLst>
                              <p:par>
                                <p:cTn id="3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3000"/>
                            </p:stCondLst>
                            <p:childTnLst>
                              <p:par>
                                <p:cTn id="3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3500"/>
                            </p:stCondLst>
                            <p:childTnLst>
                              <p:par>
                                <p:cTn id="4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,#ppt_#ppt_#ppt_#ppt_#ppt_#ppt_#ppt_x+(cos(-2*pi*(1-$))*-#ppt_#ppt_#ppt_#ppt_#ppt_#ppt_#ppt_x-sin(-2*pi*(1-$))*(1-#ppt_#ppt_#ppt_#ppt_#ppt_#ppt_#ppt_y))*(1-$)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,#ppt_#ppt_#ppt_#ppt_#ppt_#ppt_#ppt_y+(sin(-2*pi*(1-$))*-#ppt_#ppt_#ppt_#ppt_#ppt_#ppt_#ppt_x+cos(-2*pi*(1-$))*(1-#ppt_#ppt_#ppt_#ppt_#ppt_#ppt_#ppt_y))*(1-$)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-6840"/>
            <a:ext cx="6693120" cy="115920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Entrevista: Fases</a:t>
            </a:r>
          </a:p>
        </p:txBody>
      </p:sp>
      <p:sp>
        <p:nvSpPr>
          <p:cNvPr id="3" name="2 Forma libre"/>
          <p:cNvSpPr/>
          <p:nvPr/>
        </p:nvSpPr>
        <p:spPr>
          <a:xfrm>
            <a:off x="228600" y="1219320"/>
            <a:ext cx="4876920" cy="4932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6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Preparación</a:t>
            </a:r>
          </a:p>
          <a:p>
            <a:pPr marL="430200" marR="0" lvl="1" indent="-2160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430200" algn="l"/>
                <a:tab pos="879119" algn="l"/>
                <a:tab pos="1328399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59" algn="l"/>
                <a:tab pos="4922640" algn="l"/>
                <a:tab pos="5371919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79" algn="l"/>
                <a:tab pos="8966160" algn="l"/>
                <a:tab pos="9415440" algn="l"/>
              </a:tabLst>
            </a:pPr>
            <a:r>
              <a:rPr lang="en-GB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Recoger información previa</a:t>
            </a:r>
          </a:p>
          <a:p>
            <a:pPr marL="430200" marR="0" lvl="1" indent="-2160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430200" algn="l"/>
                <a:tab pos="879119" algn="l"/>
                <a:tab pos="1328399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59" algn="l"/>
                <a:tab pos="4922640" algn="l"/>
                <a:tab pos="5371919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79" algn="l"/>
                <a:tab pos="8966160" algn="l"/>
                <a:tab pos="9415440" algn="l"/>
              </a:tabLst>
            </a:pPr>
            <a:r>
              <a:rPr lang="en-GB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Seleccionar entrevistados</a:t>
            </a:r>
          </a:p>
          <a:p>
            <a:pPr marL="430200" marR="0" lvl="1" indent="-2160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430200" algn="l"/>
                <a:tab pos="879119" algn="l"/>
                <a:tab pos="1328399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59" algn="l"/>
                <a:tab pos="4922640" algn="l"/>
                <a:tab pos="5371919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79" algn="l"/>
                <a:tab pos="8966160" algn="l"/>
                <a:tab pos="9415440" algn="l"/>
              </a:tabLst>
            </a:pPr>
            <a:r>
              <a:rPr lang="en-GB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Preparar objetivos y contenidos. Acordar cita.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6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Realización</a:t>
            </a:r>
          </a:p>
          <a:p>
            <a:pPr marL="430200" marR="0" lvl="1" indent="-2160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430200" algn="l"/>
                <a:tab pos="879119" algn="l"/>
                <a:tab pos="1328399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59" algn="l"/>
                <a:tab pos="4922640" algn="l"/>
                <a:tab pos="5371919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79" algn="l"/>
                <a:tab pos="8966160" algn="l"/>
                <a:tab pos="9415440" algn="l"/>
              </a:tabLst>
            </a:pPr>
            <a:r>
              <a:rPr lang="en-GB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Apertura</a:t>
            </a:r>
          </a:p>
          <a:p>
            <a:pPr marL="430200" marR="0" lvl="1" indent="-2160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430200" algn="l"/>
                <a:tab pos="879119" algn="l"/>
                <a:tab pos="1328399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59" algn="l"/>
                <a:tab pos="4922640" algn="l"/>
                <a:tab pos="5371919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79" algn="l"/>
                <a:tab pos="8966160" algn="l"/>
                <a:tab pos="9415440" algn="l"/>
              </a:tabLst>
            </a:pPr>
            <a:r>
              <a:rPr lang="en-GB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Desarrollo</a:t>
            </a:r>
          </a:p>
          <a:p>
            <a:pPr marL="914400" marR="0" lvl="2" indent="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➔"/>
              <a:tabLst>
                <a:tab pos="914400" algn="l"/>
                <a:tab pos="1363319" algn="l"/>
                <a:tab pos="1812599" algn="l"/>
                <a:tab pos="2261880" algn="l"/>
                <a:tab pos="2711160" algn="l"/>
                <a:tab pos="3160440" algn="l"/>
                <a:tab pos="3609720" algn="l"/>
                <a:tab pos="4059000" algn="l"/>
                <a:tab pos="4508280" algn="l"/>
                <a:tab pos="4957559" algn="l"/>
                <a:tab pos="5406840" algn="l"/>
                <a:tab pos="5856119" algn="l"/>
                <a:tab pos="6305400" algn="l"/>
                <a:tab pos="6754680" algn="l"/>
                <a:tab pos="7203960" algn="l"/>
                <a:tab pos="7653240" algn="l"/>
                <a:tab pos="8102520" algn="l"/>
                <a:tab pos="8551800" algn="l"/>
                <a:tab pos="9001079" algn="l"/>
                <a:tab pos="9450360" algn="l"/>
                <a:tab pos="9899640" algn="l"/>
              </a:tabLst>
            </a:pPr>
            <a:r>
              <a: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 Preguntas abiertas</a:t>
            </a:r>
          </a:p>
          <a:p>
            <a:pPr marL="914400" marR="0" lvl="2" indent="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➔"/>
              <a:tabLst>
                <a:tab pos="914400" algn="l"/>
                <a:tab pos="1363319" algn="l"/>
                <a:tab pos="1812599" algn="l"/>
                <a:tab pos="2261880" algn="l"/>
                <a:tab pos="2711160" algn="l"/>
                <a:tab pos="3160440" algn="l"/>
                <a:tab pos="3609720" algn="l"/>
                <a:tab pos="4059000" algn="l"/>
                <a:tab pos="4508280" algn="l"/>
                <a:tab pos="4957559" algn="l"/>
                <a:tab pos="5406840" algn="l"/>
                <a:tab pos="5856119" algn="l"/>
                <a:tab pos="6305400" algn="l"/>
                <a:tab pos="6754680" algn="l"/>
                <a:tab pos="7203960" algn="l"/>
                <a:tab pos="7653240" algn="l"/>
                <a:tab pos="8102520" algn="l"/>
                <a:tab pos="8551800" algn="l"/>
                <a:tab pos="9001079" algn="l"/>
                <a:tab pos="9450360" algn="l"/>
                <a:tab pos="9899640" algn="l"/>
              </a:tabLst>
            </a:pPr>
            <a:r>
              <a: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Utilizar palabras apropiadas</a:t>
            </a:r>
          </a:p>
          <a:p>
            <a:pPr marL="914400" marR="0" lvl="2" indent="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➔"/>
              <a:tabLst>
                <a:tab pos="914400" algn="l"/>
                <a:tab pos="1363319" algn="l"/>
                <a:tab pos="1812599" algn="l"/>
                <a:tab pos="2261880" algn="l"/>
                <a:tab pos="2711160" algn="l"/>
                <a:tab pos="3160440" algn="l"/>
                <a:tab pos="3609720" algn="l"/>
                <a:tab pos="4059000" algn="l"/>
                <a:tab pos="4508280" algn="l"/>
                <a:tab pos="4957559" algn="l"/>
                <a:tab pos="5406840" algn="l"/>
                <a:tab pos="5856119" algn="l"/>
                <a:tab pos="6305400" algn="l"/>
                <a:tab pos="6754680" algn="l"/>
                <a:tab pos="7203960" algn="l"/>
                <a:tab pos="7653240" algn="l"/>
                <a:tab pos="8102520" algn="l"/>
                <a:tab pos="8551800" algn="l"/>
                <a:tab pos="9001079" algn="l"/>
                <a:tab pos="9450360" algn="l"/>
                <a:tab pos="9899640" algn="l"/>
              </a:tabLst>
            </a:pPr>
            <a:r>
              <a: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Muestras de escucha</a:t>
            </a:r>
          </a:p>
          <a:p>
            <a:pPr marL="914400" marR="0" lvl="2" indent="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➔"/>
              <a:tabLst>
                <a:tab pos="914400" algn="l"/>
                <a:tab pos="1363319" algn="l"/>
                <a:tab pos="1812599" algn="l"/>
                <a:tab pos="2261880" algn="l"/>
                <a:tab pos="2711160" algn="l"/>
                <a:tab pos="3160440" algn="l"/>
                <a:tab pos="3609720" algn="l"/>
                <a:tab pos="4059000" algn="l"/>
                <a:tab pos="4508280" algn="l"/>
                <a:tab pos="4957559" algn="l"/>
                <a:tab pos="5406840" algn="l"/>
                <a:tab pos="5856119" algn="l"/>
                <a:tab pos="6305400" algn="l"/>
                <a:tab pos="6754680" algn="l"/>
                <a:tab pos="7203960" algn="l"/>
                <a:tab pos="7653240" algn="l"/>
                <a:tab pos="8102520" algn="l"/>
                <a:tab pos="8551800" algn="l"/>
                <a:tab pos="9001079" algn="l"/>
                <a:tab pos="9450360" algn="l"/>
                <a:tab pos="9899640" algn="l"/>
              </a:tabLst>
            </a:pPr>
            <a:r>
              <a: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Pausas</a:t>
            </a:r>
          </a:p>
          <a:p>
            <a:pPr marL="430200" marR="0" lvl="1" indent="-2160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430200" algn="l"/>
                <a:tab pos="879119" algn="l"/>
                <a:tab pos="1328399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59" algn="l"/>
                <a:tab pos="4922640" algn="l"/>
                <a:tab pos="5371919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79" algn="l"/>
                <a:tab pos="8966160" algn="l"/>
                <a:tab pos="9415440" algn="l"/>
              </a:tabLst>
            </a:pPr>
            <a:r>
              <a:rPr lang="en-GB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Término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6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Análisis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11560" y="1981080"/>
            <a:ext cx="30816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520" y="-78840"/>
            <a:ext cx="8674200" cy="1227959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JAD: Desarrollo Conjunto de Aplicaciones</a:t>
            </a:r>
          </a:p>
        </p:txBody>
      </p:sp>
      <p:sp>
        <p:nvSpPr>
          <p:cNvPr id="3" name="2 Forma libre"/>
          <p:cNvSpPr/>
          <p:nvPr/>
        </p:nvSpPr>
        <p:spPr>
          <a:xfrm>
            <a:off x="685799" y="1981080"/>
            <a:ext cx="777240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Promueve la cooperación entre analistas y usuarios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Se trabaja en grupo desarrollando talleres de 2 a 4 días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Se utilizan herramientas visuales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-6840"/>
            <a:ext cx="6693120" cy="115920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JAD: Ventajas</a:t>
            </a:r>
          </a:p>
        </p:txBody>
      </p:sp>
      <p:sp>
        <p:nvSpPr>
          <p:cNvPr id="3" name="2 Forma libre"/>
          <p:cNvSpPr/>
          <p:nvPr/>
        </p:nvSpPr>
        <p:spPr>
          <a:xfrm>
            <a:off x="685799" y="1981080"/>
            <a:ext cx="380988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Se ahorra tiempo respecto a las entrevistas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Todo el grupo revisa los requisitos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Los usuarios se implican en el proyecto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48320" y="2513160"/>
            <a:ext cx="3809880" cy="30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-6840"/>
            <a:ext cx="6693120" cy="115920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JAD: Proceso</a:t>
            </a:r>
          </a:p>
        </p:txBody>
      </p:sp>
      <p:sp>
        <p:nvSpPr>
          <p:cNvPr id="3" name="2 Forma libre"/>
          <p:cNvSpPr/>
          <p:nvPr/>
        </p:nvSpPr>
        <p:spPr>
          <a:xfrm>
            <a:off x="685799" y="1981080"/>
            <a:ext cx="777240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Preparación</a:t>
            </a:r>
          </a:p>
          <a:p>
            <a:pPr marL="733320" marR="0" lvl="1" indent="-27612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733320" algn="l"/>
                <a:tab pos="1182239" algn="l"/>
                <a:tab pos="1631519" algn="l"/>
                <a:tab pos="2080800" algn="l"/>
                <a:tab pos="2530080" algn="l"/>
                <a:tab pos="2979360" algn="l"/>
                <a:tab pos="3428640" algn="l"/>
                <a:tab pos="3877920" algn="l"/>
                <a:tab pos="4327200" algn="l"/>
                <a:tab pos="4776479" algn="l"/>
                <a:tab pos="5225760" algn="l"/>
                <a:tab pos="5675039" algn="l"/>
                <a:tab pos="6124320" algn="l"/>
                <a:tab pos="6573600" algn="l"/>
                <a:tab pos="7022880" algn="l"/>
                <a:tab pos="7472160" algn="l"/>
                <a:tab pos="7921440" algn="l"/>
                <a:tab pos="8370720" algn="l"/>
                <a:tab pos="8819999" algn="l"/>
                <a:tab pos="9269280" algn="l"/>
                <a:tab pos="971856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Seleccionar participantes</a:t>
            </a:r>
          </a:p>
          <a:p>
            <a:pPr marL="733320" marR="0" lvl="1" indent="-27612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733320" algn="l"/>
                <a:tab pos="1182239" algn="l"/>
                <a:tab pos="1631519" algn="l"/>
                <a:tab pos="2080800" algn="l"/>
                <a:tab pos="2530080" algn="l"/>
                <a:tab pos="2979360" algn="l"/>
                <a:tab pos="3428640" algn="l"/>
                <a:tab pos="3877920" algn="l"/>
                <a:tab pos="4327200" algn="l"/>
                <a:tab pos="4776479" algn="l"/>
                <a:tab pos="5225760" algn="l"/>
                <a:tab pos="5675039" algn="l"/>
                <a:tab pos="6124320" algn="l"/>
                <a:tab pos="6573600" algn="l"/>
                <a:tab pos="7022880" algn="l"/>
                <a:tab pos="7472160" algn="l"/>
                <a:tab pos="7921440" algn="l"/>
                <a:tab pos="8370720" algn="l"/>
                <a:tab pos="8819999" algn="l"/>
                <a:tab pos="9269280" algn="l"/>
                <a:tab pos="971856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Recabar información previa</a:t>
            </a:r>
          </a:p>
          <a:p>
            <a:pPr marL="733320" marR="0" lvl="1" indent="-27612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733320" algn="l"/>
                <a:tab pos="1182239" algn="l"/>
                <a:tab pos="1631519" algn="l"/>
                <a:tab pos="2080800" algn="l"/>
                <a:tab pos="2530080" algn="l"/>
                <a:tab pos="2979360" algn="l"/>
                <a:tab pos="3428640" algn="l"/>
                <a:tab pos="3877920" algn="l"/>
                <a:tab pos="4327200" algn="l"/>
                <a:tab pos="4776479" algn="l"/>
                <a:tab pos="5225760" algn="l"/>
                <a:tab pos="5675039" algn="l"/>
                <a:tab pos="6124320" algn="l"/>
                <a:tab pos="6573600" algn="l"/>
                <a:tab pos="7022880" algn="l"/>
                <a:tab pos="7472160" algn="l"/>
                <a:tab pos="7921440" algn="l"/>
                <a:tab pos="8370720" algn="l"/>
                <a:tab pos="8819999" algn="l"/>
                <a:tab pos="9269280" algn="l"/>
                <a:tab pos="971856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Organizar la reunión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Sesión JAD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Documentación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-6840"/>
            <a:ext cx="6693120" cy="115920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Prototipado</a:t>
            </a:r>
          </a:p>
        </p:txBody>
      </p:sp>
      <p:sp>
        <p:nvSpPr>
          <p:cNvPr id="3" name="2 Forma libre"/>
          <p:cNvSpPr/>
          <p:nvPr/>
        </p:nvSpPr>
        <p:spPr>
          <a:xfrm>
            <a:off x="720719" y="1382760"/>
            <a:ext cx="4038479" cy="4738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Se elabora un modelo de la aplicación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Útil en los siguientes casos:</a:t>
            </a:r>
          </a:p>
          <a:p>
            <a:pPr marL="430200" marR="0" lvl="1" indent="-2160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430200" algn="l"/>
                <a:tab pos="879119" algn="l"/>
                <a:tab pos="1328399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59" algn="l"/>
                <a:tab pos="4922640" algn="l"/>
                <a:tab pos="5371919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79" algn="l"/>
                <a:tab pos="8966160" algn="l"/>
                <a:tab pos="941544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Área de aplicación poco definida</a:t>
            </a:r>
          </a:p>
          <a:p>
            <a:pPr marL="430200" marR="0" lvl="1" indent="-2160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430200" algn="l"/>
                <a:tab pos="879119" algn="l"/>
                <a:tab pos="1328399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59" algn="l"/>
                <a:tab pos="4922640" algn="l"/>
                <a:tab pos="5371919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79" algn="l"/>
                <a:tab pos="8966160" algn="l"/>
                <a:tab pos="941544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Riesgo de rechazo de la aplicación</a:t>
            </a:r>
          </a:p>
          <a:p>
            <a:pPr marL="430200" marR="0" lvl="1" indent="-2160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430200" algn="l"/>
                <a:tab pos="879119" algn="l"/>
                <a:tab pos="1328399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59" algn="l"/>
                <a:tab pos="4922640" algn="l"/>
                <a:tab pos="5371919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79" algn="l"/>
                <a:tab pos="8966160" algn="l"/>
                <a:tab pos="941544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Evaluación del impacto del sistema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73640" y="1619280"/>
            <a:ext cx="336708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-6840"/>
            <a:ext cx="6693120" cy="115920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Prototipos</a:t>
            </a:r>
          </a:p>
        </p:txBody>
      </p:sp>
      <p:sp>
        <p:nvSpPr>
          <p:cNvPr id="3" name="2 Forma libre"/>
          <p:cNvSpPr/>
          <p:nvPr/>
        </p:nvSpPr>
        <p:spPr>
          <a:xfrm>
            <a:off x="685799" y="1981080"/>
            <a:ext cx="777240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Interfaces de usuario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Modelos de rendimiento: para evaluar el rendimiento de un diseño técnico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Prototipos funcionales (ciclos de vida iterativos)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115920"/>
            <a:ext cx="6694560" cy="91476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>
                <a:solidFill>
                  <a:srgbClr val="FFB515"/>
                </a:solidFill>
              </a:rPr>
              <a:t>Inicio del proyecto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483840" y="2238480"/>
            <a:ext cx="4016520" cy="4619880"/>
          </a:xfrm>
        </p:spPr>
        <p:txBody>
          <a:bodyPr wrap="none" lIns="90000" tIns="46800" rIns="90000" bIns="46800" anchor="t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309"/>
              </a:buClr>
              <a:buSzPct val="45000"/>
              <a:buFont typeface="StarSymbol"/>
              <a:buNone/>
              <a:defRPr lang="es-ES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marL="333360" lvl="0" indent="-333360" algn="ctr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</a:rPr>
              <a:t>Desarrollo interno</a:t>
            </a:r>
          </a:p>
          <a:p>
            <a:pPr marL="333360" lvl="0" indent="-333360" algn="l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-GB" sz="2400">
                <a:solidFill>
                  <a:srgbClr val="000000"/>
                </a:solidFill>
              </a:rPr>
              <a:t>Cambios en los requisitos del software actual</a:t>
            </a:r>
          </a:p>
          <a:p>
            <a:pPr marL="333360" lvl="0" indent="-333360" algn="l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-GB" sz="2400">
                <a:solidFill>
                  <a:srgbClr val="000000"/>
                </a:solidFill>
              </a:rPr>
              <a:t>Dept. Desarrollo</a:t>
            </a:r>
          </a:p>
          <a:p>
            <a:pPr marL="333360" lvl="0" indent="-333360" algn="l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-GB" sz="2400">
                <a:solidFill>
                  <a:srgbClr val="000000"/>
                </a:solidFill>
              </a:rPr>
              <a:t>Dept. Marketing</a:t>
            </a:r>
          </a:p>
          <a:p>
            <a:pPr marL="333360" lvl="0" indent="-333360" algn="l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-GB" sz="2400">
                <a:solidFill>
                  <a:srgbClr val="000000"/>
                </a:solidFill>
              </a:rPr>
              <a:t>Personal de Mantenimiento</a:t>
            </a:r>
          </a:p>
          <a:p>
            <a:pPr marL="333360" lvl="0" indent="-333360" algn="l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-GB" sz="2400">
                <a:solidFill>
                  <a:srgbClr val="000000"/>
                </a:solidFill>
              </a:rPr>
              <a:t>Usuarios (quejas, opiniones, sugerencias...)</a:t>
            </a:r>
          </a:p>
        </p:txBody>
      </p:sp>
      <p:sp>
        <p:nvSpPr>
          <p:cNvPr id="4" name="3 Marcador de texto"/>
          <p:cNvSpPr txBox="1">
            <a:spLocks noGrp="1"/>
          </p:cNvSpPr>
          <p:nvPr>
            <p:ph type="body" idx="4294967295"/>
          </p:nvPr>
        </p:nvSpPr>
        <p:spPr>
          <a:xfrm>
            <a:off x="4680000" y="2200319"/>
            <a:ext cx="4016160" cy="4619880"/>
          </a:xfrm>
        </p:spPr>
        <p:txBody>
          <a:bodyPr wrap="none" lIns="90000" tIns="46800" rIns="90000" bIns="46800" anchor="t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309"/>
              </a:buClr>
              <a:buSzPct val="45000"/>
              <a:buFont typeface="StarSymbol"/>
              <a:buNone/>
              <a:defRPr lang="es-ES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marL="333360" lvl="0" indent="-333360" algn="ctr" hangingPunct="1">
              <a:spcBef>
                <a:spcPts val="697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</a:rPr>
              <a:t>Desarrollo externo</a:t>
            </a:r>
          </a:p>
          <a:p>
            <a:pPr marL="333360" lvl="0" indent="-333360" algn="l" hangingPunct="1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-GB" sz="2400">
                <a:solidFill>
                  <a:srgbClr val="000000"/>
                </a:solidFill>
              </a:rPr>
              <a:t>Contratación directa</a:t>
            </a:r>
          </a:p>
          <a:p>
            <a:pPr marL="333360" lvl="0" indent="-333360" algn="l" hangingPunct="1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-GB" sz="2400">
                <a:solidFill>
                  <a:srgbClr val="000000"/>
                </a:solidFill>
              </a:rPr>
              <a:t>Presentación de ofertas a concurso</a:t>
            </a:r>
          </a:p>
        </p:txBody>
      </p:sp>
      <p:sp>
        <p:nvSpPr>
          <p:cNvPr id="5" name="4 Forma libre"/>
          <p:cNvSpPr/>
          <p:nvPr/>
        </p:nvSpPr>
        <p:spPr>
          <a:xfrm>
            <a:off x="539640" y="1260360"/>
            <a:ext cx="8101080" cy="774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/>
          <a:lstStyle/>
          <a:p>
            <a:pPr marL="0" marR="0" lvl="0" indent="0" algn="l" rtl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DejaVu Sans" pitchFamily="2"/>
                <a:cs typeface="DejaVu Sans" pitchFamily="2"/>
              </a:rPr>
              <a:t>La idea o necesidad inicial puede tener diferentes orígenes.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-6840"/>
            <a:ext cx="6693120" cy="115920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Observación</a:t>
            </a:r>
          </a:p>
        </p:txBody>
      </p:sp>
      <p:graphicFrame>
        <p:nvGraphicFramePr>
          <p:cNvPr id="3" name="2 Objeto"/>
          <p:cNvGraphicFramePr/>
          <p:nvPr/>
        </p:nvGraphicFramePr>
        <p:xfrm>
          <a:off x="2519280" y="1981080"/>
          <a:ext cx="410364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4" imgW="36872214" imgH="10753859" progId="">
                  <p:embed/>
                </p:oleObj>
              </mc:Choice>
              <mc:Fallback>
                <p:oleObj r:id="rId4" imgW="36872214" imgH="10753859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9280" y="1981080"/>
                        <a:ext cx="4103640" cy="41148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0">
                        <a:solidFill>
                          <a:srgbClr val="00000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-39960"/>
            <a:ext cx="6693120" cy="1227959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Estudio de la documentación</a:t>
            </a:r>
          </a:p>
        </p:txBody>
      </p:sp>
      <p:sp>
        <p:nvSpPr>
          <p:cNvPr id="3" name="2 Forma libre"/>
          <p:cNvSpPr/>
          <p:nvPr/>
        </p:nvSpPr>
        <p:spPr>
          <a:xfrm>
            <a:off x="685799" y="1981080"/>
            <a:ext cx="380988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Manuales, informes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Procedimientos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Impresos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Documentos de trabajo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49760" y="2160720"/>
            <a:ext cx="3809880" cy="2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-6840"/>
            <a:ext cx="6693120" cy="115920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Cuestionarios</a:t>
            </a:r>
          </a:p>
        </p:txBody>
      </p:sp>
      <p:sp>
        <p:nvSpPr>
          <p:cNvPr id="3" name="2 Forma libre"/>
          <p:cNvSpPr/>
          <p:nvPr/>
        </p:nvSpPr>
        <p:spPr>
          <a:xfrm>
            <a:off x="685799" y="1981080"/>
            <a:ext cx="380988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Se usa como complemento o sustituto de las entrevistas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Las preguntas deben estar claras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48320" y="2133720"/>
            <a:ext cx="3809880" cy="380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-6840"/>
            <a:ext cx="6693120" cy="115920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Brainstorming</a:t>
            </a:r>
          </a:p>
        </p:txBody>
      </p:sp>
      <p:sp>
        <p:nvSpPr>
          <p:cNvPr id="3" name="2 Forma libre"/>
          <p:cNvSpPr/>
          <p:nvPr/>
        </p:nvSpPr>
        <p:spPr>
          <a:xfrm>
            <a:off x="685799" y="1981080"/>
            <a:ext cx="472428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333360" marR="0" lvl="0" indent="-333360" algn="l" rtl="0" hangingPunct="1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Adecuado en fases iniciales o ante grandes dificultades</a:t>
            </a:r>
          </a:p>
          <a:p>
            <a:pPr marL="333360" marR="0" lvl="0" indent="-333360" algn="l" rtl="0" hangingPunct="1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Reuniones de 4 a 10 personas</a:t>
            </a:r>
          </a:p>
          <a:p>
            <a:pPr marL="333360" marR="0" lvl="0" indent="-333360" algn="l" rtl="0" hangingPunct="1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Se expresan toda clase de ideas</a:t>
            </a:r>
          </a:p>
          <a:p>
            <a:pPr marL="333360" marR="0" lvl="0" indent="-333360" algn="l" rtl="0" hangingPunct="1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Se analiza cada propuesta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875200" y="1981080"/>
            <a:ext cx="1355760" cy="41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-6840"/>
            <a:ext cx="6693120" cy="115920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En resumen...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2040" y="1170000"/>
            <a:ext cx="7772400" cy="563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-23760"/>
            <a:ext cx="8673120" cy="119412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Project leader: Características</a:t>
            </a:r>
          </a:p>
        </p:txBody>
      </p:sp>
      <p:sp>
        <p:nvSpPr>
          <p:cNvPr id="3" name="2 Forma libre"/>
          <p:cNvSpPr/>
          <p:nvPr/>
        </p:nvSpPr>
        <p:spPr>
          <a:xfrm>
            <a:off x="4649760" y="1649520"/>
            <a:ext cx="3809880" cy="4649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Liderazgo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Capacidad de relación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Visión de negocio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Comprensión técnica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Competencia en la gestión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Presteza y decisión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Versatilidad y flexibilidad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Integridad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Previsión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5799" y="2031839"/>
            <a:ext cx="3809880" cy="4011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3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0"/>
                            </p:stCondLst>
                            <p:childTnLst>
                              <p:par>
                                <p:cTn id="3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500"/>
                            </p:stCondLst>
                            <p:childTnLst>
                              <p:par>
                                <p:cTn id="4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0"/>
                            </p:stCondLst>
                            <p:childTnLst>
                              <p:par>
                                <p:cTn id="4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-23760"/>
            <a:ext cx="8817119" cy="119412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Estudios de Viabilidad: Aspectos</a:t>
            </a:r>
          </a:p>
        </p:txBody>
      </p:sp>
      <p:sp>
        <p:nvSpPr>
          <p:cNvPr id="3" name="2 Forma libre"/>
          <p:cNvSpPr/>
          <p:nvPr/>
        </p:nvSpPr>
        <p:spPr>
          <a:xfrm>
            <a:off x="685799" y="1981080"/>
            <a:ext cx="777240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Económico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Técnico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Legal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Operativo (¿se puede implantar de manera efectiva en la empresa?)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Plazos y calendario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-23760"/>
            <a:ext cx="8493120" cy="119412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>
                <a:solidFill>
                  <a:srgbClr val="FFB515"/>
                </a:solidFill>
              </a:rPr>
              <a:t>Estudio de viabilidad: Fases</a:t>
            </a:r>
          </a:p>
        </p:txBody>
      </p:sp>
      <p:sp>
        <p:nvSpPr>
          <p:cNvPr id="3" name="2 Forma libre"/>
          <p:cNvSpPr/>
          <p:nvPr/>
        </p:nvSpPr>
        <p:spPr>
          <a:xfrm>
            <a:off x="685799" y="1676519"/>
            <a:ext cx="7772400" cy="445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Establecer alcance y límites del sistema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Estudiar el sistema actual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Definición preliminar de requisitos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Estudiar alternativas:</a:t>
            </a:r>
          </a:p>
          <a:p>
            <a:pPr marL="428400" marR="0" lvl="1" indent="-216000" algn="l" rtl="0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"/>
              <a:tabLst>
                <a:tab pos="428400" algn="l"/>
                <a:tab pos="877319" algn="l"/>
                <a:tab pos="1326599" algn="l"/>
                <a:tab pos="1775880" algn="l"/>
                <a:tab pos="2225160" algn="l"/>
                <a:tab pos="2674440" algn="l"/>
                <a:tab pos="3123720" algn="l"/>
                <a:tab pos="3573000" algn="l"/>
                <a:tab pos="4022280" algn="l"/>
                <a:tab pos="4471559" algn="l"/>
                <a:tab pos="4920840" algn="l"/>
                <a:tab pos="5370119" algn="l"/>
                <a:tab pos="5819400" algn="l"/>
                <a:tab pos="6268680" algn="l"/>
                <a:tab pos="6717960" algn="l"/>
                <a:tab pos="7167240" algn="l"/>
                <a:tab pos="7616520" algn="l"/>
                <a:tab pos="8065800" algn="l"/>
                <a:tab pos="8515079" algn="l"/>
                <a:tab pos="8964360" algn="l"/>
                <a:tab pos="941364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Comprar producto existente</a:t>
            </a:r>
          </a:p>
          <a:p>
            <a:pPr marL="428400" marR="0" lvl="1" indent="-216000" algn="l" rtl="0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"/>
              <a:tabLst>
                <a:tab pos="428400" algn="l"/>
                <a:tab pos="877319" algn="l"/>
                <a:tab pos="1326599" algn="l"/>
                <a:tab pos="1775880" algn="l"/>
                <a:tab pos="2225160" algn="l"/>
                <a:tab pos="2674440" algn="l"/>
                <a:tab pos="3123720" algn="l"/>
                <a:tab pos="3573000" algn="l"/>
                <a:tab pos="4022280" algn="l"/>
                <a:tab pos="4471559" algn="l"/>
                <a:tab pos="4920840" algn="l"/>
                <a:tab pos="5370119" algn="l"/>
                <a:tab pos="5819400" algn="l"/>
                <a:tab pos="6268680" algn="l"/>
                <a:tab pos="6717960" algn="l"/>
                <a:tab pos="7167240" algn="l"/>
                <a:tab pos="7616520" algn="l"/>
                <a:tab pos="8065800" algn="l"/>
                <a:tab pos="8515079" algn="l"/>
                <a:tab pos="8964360" algn="l"/>
                <a:tab pos="941364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Desarrollo interno</a:t>
            </a:r>
          </a:p>
          <a:p>
            <a:pPr marL="428400" marR="0" lvl="1" indent="-216000" algn="l" rtl="0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"/>
              <a:tabLst>
                <a:tab pos="428400" algn="l"/>
                <a:tab pos="877319" algn="l"/>
                <a:tab pos="1326599" algn="l"/>
                <a:tab pos="1775880" algn="l"/>
                <a:tab pos="2225160" algn="l"/>
                <a:tab pos="2674440" algn="l"/>
                <a:tab pos="3123720" algn="l"/>
                <a:tab pos="3573000" algn="l"/>
                <a:tab pos="4022280" algn="l"/>
                <a:tab pos="4471559" algn="l"/>
                <a:tab pos="4920840" algn="l"/>
                <a:tab pos="5370119" algn="l"/>
                <a:tab pos="5819400" algn="l"/>
                <a:tab pos="6268680" algn="l"/>
                <a:tab pos="6717960" algn="l"/>
                <a:tab pos="7167240" algn="l"/>
                <a:tab pos="7616520" algn="l"/>
                <a:tab pos="8065800" algn="l"/>
                <a:tab pos="8515079" algn="l"/>
                <a:tab pos="8964360" algn="l"/>
                <a:tab pos="941364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Contratar el desarrollo</a:t>
            </a:r>
          </a:p>
          <a:p>
            <a:pPr marL="428400" marR="0" lvl="1" indent="-216000" algn="l" rtl="0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"/>
              <a:tabLst>
                <a:tab pos="428400" algn="l"/>
                <a:tab pos="877319" algn="l"/>
                <a:tab pos="1326599" algn="l"/>
                <a:tab pos="1775880" algn="l"/>
                <a:tab pos="2225160" algn="l"/>
                <a:tab pos="2674440" algn="l"/>
                <a:tab pos="3123720" algn="l"/>
                <a:tab pos="3573000" algn="l"/>
                <a:tab pos="4022280" algn="l"/>
                <a:tab pos="4471559" algn="l"/>
                <a:tab pos="4920840" algn="l"/>
                <a:tab pos="5370119" algn="l"/>
                <a:tab pos="5819400" algn="l"/>
                <a:tab pos="6268680" algn="l"/>
                <a:tab pos="6717960" algn="l"/>
                <a:tab pos="7167240" algn="l"/>
                <a:tab pos="7616520" algn="l"/>
                <a:tab pos="8065800" algn="l"/>
                <a:tab pos="8515079" algn="l"/>
                <a:tab pos="8964360" algn="l"/>
                <a:tab pos="941364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Automatización parcial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Evaluación de alternativas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Seleccionar y planificar la elegida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880" y="-40680"/>
            <a:ext cx="8818560" cy="1227959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Análisis coste-beneficio</a:t>
            </a:r>
            <a:br>
              <a:rPr lang="en-GB" sz="4000">
                <a:solidFill>
                  <a:srgbClr val="FFB515"/>
                </a:solidFill>
              </a:rPr>
            </a:br>
            <a:r>
              <a:rPr lang="en-GB" sz="4000">
                <a:solidFill>
                  <a:srgbClr val="FFB515"/>
                </a:solidFill>
              </a:rPr>
              <a:t>Costes</a:t>
            </a:r>
          </a:p>
        </p:txBody>
      </p:sp>
      <p:sp>
        <p:nvSpPr>
          <p:cNvPr id="3" name="2 Forma libre"/>
          <p:cNvSpPr/>
          <p:nvPr/>
        </p:nvSpPr>
        <p:spPr>
          <a:xfrm>
            <a:off x="179280" y="1773360"/>
            <a:ext cx="381024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Hardware y software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Comunicaciones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Coste de desarrollo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Instalación e infraestructura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Mantenimiento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Consultoría</a:t>
            </a:r>
          </a:p>
        </p:txBody>
      </p:sp>
      <p:sp>
        <p:nvSpPr>
          <p:cNvPr id="4" name="3 Forma libre"/>
          <p:cNvSpPr/>
          <p:nvPr/>
        </p:nvSpPr>
        <p:spPr>
          <a:xfrm>
            <a:off x="5591160" y="1741320"/>
            <a:ext cx="3048120" cy="4559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Formación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Consumibles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Disminución de productividad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Costes financieros, publicitarios, etc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9320" y="3433679"/>
            <a:ext cx="1841399" cy="214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326520" y="-40680"/>
            <a:ext cx="8674200" cy="1227959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Análisis coste-beneficio: Beneficios</a:t>
            </a:r>
          </a:p>
        </p:txBody>
      </p:sp>
      <p:sp>
        <p:nvSpPr>
          <p:cNvPr id="3" name="2 Forma libre"/>
          <p:cNvSpPr/>
          <p:nvPr/>
        </p:nvSpPr>
        <p:spPr>
          <a:xfrm>
            <a:off x="4243320" y="1541520"/>
            <a:ext cx="4876920" cy="4938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333360" marR="0" lvl="0" indent="-33336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Incremento de productividad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Menor mantenimiento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Menor inversión en hardware y/o software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Mejora de cuenta de resultados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Ahorros de material o recursos externos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Beneficios financieros</a:t>
            </a:r>
          </a:p>
          <a:p>
            <a:pPr marL="333360" marR="0" lvl="0" indent="-33336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Intangibles: Calidad, fiabilidad, velocidad,  imagen...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9280" y="2141640"/>
            <a:ext cx="3810240" cy="3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424800" y="-46800"/>
            <a:ext cx="8229240" cy="123876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Coste-Beneficio: Ejercicio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395537" y="1260000"/>
            <a:ext cx="8496944" cy="5183087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309"/>
              </a:buClr>
              <a:buSzPct val="45000"/>
              <a:buFont typeface="StarSymbol"/>
              <a:buNone/>
              <a:defRPr lang="es-ES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309"/>
              </a:buClr>
              <a:buSzPct val="45000"/>
              <a:buFont typeface="StarSymbol"/>
              <a:buChar char=""/>
              <a:defRPr lang="es-E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marL="334800" lvl="0" indent="0" hangingPunct="1">
              <a:spcBef>
                <a:spcPts val="448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rgbClr val="000000"/>
                </a:solidFill>
              </a:rPr>
              <a:t>La empresa </a:t>
            </a:r>
            <a:r>
              <a:rPr lang="es-ES" sz="1800" dirty="0" err="1" smtClean="0">
                <a:solidFill>
                  <a:srgbClr val="000000"/>
                </a:solidFill>
              </a:rPr>
              <a:t>Cutremarket</a:t>
            </a:r>
            <a:r>
              <a:rPr lang="es-ES" sz="1800" dirty="0" smtClean="0">
                <a:solidFill>
                  <a:srgbClr val="000000"/>
                </a:solidFill>
              </a:rPr>
              <a:t>, mayorista de productos para tiendas de “Todo a 1 euro” tiene contratada la gestión de contabilidad y facturación con una gestoría que le cobra 15.000€ anuales. Se está estudiando la instalación de un sistema informático que permita llevarla internamente. Se propone comprar el paquete estándar de gestión </a:t>
            </a:r>
            <a:r>
              <a:rPr lang="es-ES" sz="1800" dirty="0" err="1" smtClean="0">
                <a:solidFill>
                  <a:srgbClr val="000000"/>
                </a:solidFill>
              </a:rPr>
              <a:t>CompuPYME</a:t>
            </a:r>
            <a:r>
              <a:rPr lang="es-ES" sz="1800" dirty="0" smtClean="0">
                <a:solidFill>
                  <a:srgbClr val="000000"/>
                </a:solidFill>
              </a:rPr>
              <a:t> por el que pagará 500 €. Será necesario adquirir un ordenador y una serie de equipos auxiliares (impresora, SAI, </a:t>
            </a:r>
            <a:r>
              <a:rPr lang="es-ES" sz="1800" dirty="0" err="1" smtClean="0">
                <a:solidFill>
                  <a:srgbClr val="000000"/>
                </a:solidFill>
              </a:rPr>
              <a:t>etc</a:t>
            </a:r>
            <a:r>
              <a:rPr lang="es-ES" sz="1800" dirty="0" smtClean="0">
                <a:solidFill>
                  <a:srgbClr val="000000"/>
                </a:solidFill>
              </a:rPr>
              <a:t>) con un coste global de 2.350€.</a:t>
            </a:r>
          </a:p>
          <a:p>
            <a:pPr marL="334800" lvl="0" indent="0" hangingPunct="1">
              <a:spcBef>
                <a:spcPts val="448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rgbClr val="000000"/>
                </a:solidFill>
              </a:rPr>
              <a:t/>
            </a:r>
            <a:br>
              <a:rPr lang="es-ES" sz="1800" dirty="0" smtClean="0">
                <a:solidFill>
                  <a:srgbClr val="000000"/>
                </a:solidFill>
              </a:rPr>
            </a:br>
            <a:r>
              <a:rPr lang="es-ES" sz="1800" dirty="0" smtClean="0">
                <a:solidFill>
                  <a:srgbClr val="000000"/>
                </a:solidFill>
              </a:rPr>
              <a:t>Será necesario impartir un curso de formación al personal que cuesta 2.200 € y contratar un informático que adapte el programa por 850 €. Además se formaliza un contrato de mantenimiento del sistema con una empresa especializada a la que pagaremos 975 € anuales.</a:t>
            </a:r>
            <a:br>
              <a:rPr lang="es-ES" sz="1800" dirty="0" smtClean="0">
                <a:solidFill>
                  <a:srgbClr val="000000"/>
                </a:solidFill>
              </a:rPr>
            </a:br>
            <a:r>
              <a:rPr lang="es-ES" sz="1800" dirty="0" smtClean="0">
                <a:solidFill>
                  <a:srgbClr val="000000"/>
                </a:solidFill>
              </a:rPr>
              <a:t>La operación del sistema requerirá 20 horas semanales de una administrativa, aunque se ahorrarán 8 horas semanales que se invertían en preparar los documentos para la gestoría. La hora de trabajo de esta categoría cuesta a la empresa 10,45 €. El gasto de consumibles se valora en 85 € al mes.</a:t>
            </a:r>
            <a:br>
              <a:rPr lang="es-ES" sz="1800" dirty="0" smtClean="0">
                <a:solidFill>
                  <a:srgbClr val="000000"/>
                </a:solidFill>
              </a:rPr>
            </a:br>
            <a:r>
              <a:rPr lang="es-ES" sz="1800" dirty="0" smtClean="0">
                <a:solidFill>
                  <a:srgbClr val="000000"/>
                </a:solidFill>
              </a:rPr>
              <a:t>La vida útil del sistema se fija en 5 años.</a:t>
            </a:r>
          </a:p>
          <a:p>
            <a:pPr marL="334800" lvl="0" indent="0" hangingPunct="1">
              <a:spcBef>
                <a:spcPts val="448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424800" y="-46800"/>
            <a:ext cx="8229240" cy="1238760"/>
          </a:xfrm>
        </p:spPr>
        <p:txBody>
          <a:bodyPr wrap="none" lIns="90000" tIns="46800" rIns="90000" bIns="46800" anchorCtr="0">
            <a:spAutoFit/>
          </a:bodyPr>
          <a:lstStyle/>
          <a:p>
            <a:pPr lvl="0" hangingPunct="1"/>
            <a:r>
              <a:rPr lang="en-GB" sz="4000">
                <a:solidFill>
                  <a:srgbClr val="FFB515"/>
                </a:solidFill>
              </a:rPr>
              <a:t>Coste-Beneficio: Ejercicio</a:t>
            </a:r>
          </a:p>
        </p:txBody>
      </p:sp>
      <p:sp>
        <p:nvSpPr>
          <p:cNvPr id="3" name="2 Forma libre"/>
          <p:cNvSpPr/>
          <p:nvPr/>
        </p:nvSpPr>
        <p:spPr>
          <a:xfrm>
            <a:off x="685799" y="1981080"/>
            <a:ext cx="777240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/>
          <a:p>
            <a:pPr marL="333360" marR="0" lvl="0" indent="-33336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333360" algn="l"/>
                <a:tab pos="782279" algn="l"/>
                <a:tab pos="1231559" algn="l"/>
                <a:tab pos="1680840" algn="l"/>
                <a:tab pos="2130120" algn="l"/>
                <a:tab pos="2579400" algn="l"/>
                <a:tab pos="3028680" algn="l"/>
                <a:tab pos="3477960" algn="l"/>
                <a:tab pos="3927240" algn="l"/>
                <a:tab pos="4376519" algn="l"/>
                <a:tab pos="4825800" algn="l"/>
                <a:tab pos="5275079" algn="l"/>
                <a:tab pos="5724360" algn="l"/>
                <a:tab pos="6173640" algn="l"/>
                <a:tab pos="6622920" algn="l"/>
                <a:tab pos="7072200" algn="l"/>
                <a:tab pos="7521480" algn="l"/>
                <a:tab pos="7970760" algn="l"/>
                <a:tab pos="8420039" algn="l"/>
                <a:tab pos="8869320" algn="l"/>
                <a:tab pos="9318600" algn="l"/>
              </a:tabLst>
            </a:pPr>
            <a:r>
              <a:rPr lang="en-GB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Sobre el enunciado anterior:</a:t>
            </a:r>
          </a:p>
          <a:p>
            <a:pPr marL="733320" marR="0" lvl="1" indent="-27612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733320" algn="l"/>
                <a:tab pos="1182239" algn="l"/>
                <a:tab pos="1631519" algn="l"/>
                <a:tab pos="2080800" algn="l"/>
                <a:tab pos="2530080" algn="l"/>
                <a:tab pos="2979360" algn="l"/>
                <a:tab pos="3428640" algn="l"/>
                <a:tab pos="3877920" algn="l"/>
                <a:tab pos="4327200" algn="l"/>
                <a:tab pos="4776479" algn="l"/>
                <a:tab pos="5225760" algn="l"/>
                <a:tab pos="5675039" algn="l"/>
                <a:tab pos="6124320" algn="l"/>
                <a:tab pos="6573600" algn="l"/>
                <a:tab pos="7022880" algn="l"/>
                <a:tab pos="7472160" algn="l"/>
                <a:tab pos="7921440" algn="l"/>
                <a:tab pos="8370720" algn="l"/>
                <a:tab pos="8819999" algn="l"/>
                <a:tab pos="9269280" algn="l"/>
                <a:tab pos="971856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Recalcularlo con una inflación del 5%</a:t>
            </a:r>
          </a:p>
          <a:p>
            <a:pPr marL="733320" marR="0" lvl="1" indent="-27612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733320" algn="l"/>
                <a:tab pos="1182239" algn="l"/>
                <a:tab pos="1631519" algn="l"/>
                <a:tab pos="2080800" algn="l"/>
                <a:tab pos="2530080" algn="l"/>
                <a:tab pos="2979360" algn="l"/>
                <a:tab pos="3428640" algn="l"/>
                <a:tab pos="3877920" algn="l"/>
                <a:tab pos="4327200" algn="l"/>
                <a:tab pos="4776479" algn="l"/>
                <a:tab pos="5225760" algn="l"/>
                <a:tab pos="5675039" algn="l"/>
                <a:tab pos="6124320" algn="l"/>
                <a:tab pos="6573600" algn="l"/>
                <a:tab pos="7022880" algn="l"/>
                <a:tab pos="7472160" algn="l"/>
                <a:tab pos="7921440" algn="l"/>
                <a:tab pos="8370720" algn="l"/>
                <a:tab pos="8819999" algn="l"/>
                <a:tab pos="9269280" algn="l"/>
                <a:tab pos="9718560" algn="l"/>
              </a:tabLst>
            </a:pPr>
            <a:r>
              <a:rPr lang="en-GB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Bitstream Vera Sans" pitchFamily="18"/>
                <a:cs typeface="Bitstream Vera Sans" pitchFamily="18"/>
              </a:rPr>
              <a:t>Proponer intangibles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ss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622</Words>
  <Application>Microsoft Office PowerPoint</Application>
  <PresentationFormat>Presentación en pantalla (4:3)</PresentationFormat>
  <Paragraphs>147</Paragraphs>
  <Slides>24</Slides>
  <Notes>24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Glossy</vt:lpstr>
      <vt:lpstr>Unidad 5</vt:lpstr>
      <vt:lpstr>Inicio del proyecto</vt:lpstr>
      <vt:lpstr>Project leader: Características</vt:lpstr>
      <vt:lpstr>Estudios de Viabilidad: Aspectos</vt:lpstr>
      <vt:lpstr>Estudio de viabilidad: Fases</vt:lpstr>
      <vt:lpstr>Análisis coste-beneficio Costes</vt:lpstr>
      <vt:lpstr>Análisis coste-beneficio: Beneficios</vt:lpstr>
      <vt:lpstr>Coste-Beneficio: Ejercicio</vt:lpstr>
      <vt:lpstr>Coste-Beneficio: Ejercicio</vt:lpstr>
      <vt:lpstr>Análisis coste-beneficio: Consideraciones</vt:lpstr>
      <vt:lpstr>Recogida de información</vt:lpstr>
      <vt:lpstr>Técnicas de recogida de información</vt:lpstr>
      <vt:lpstr>Características del entrevistador</vt:lpstr>
      <vt:lpstr>Entrevista: Fases</vt:lpstr>
      <vt:lpstr>JAD: Desarrollo Conjunto de Aplicaciones</vt:lpstr>
      <vt:lpstr>JAD: Ventajas</vt:lpstr>
      <vt:lpstr>JAD: Proceso</vt:lpstr>
      <vt:lpstr>Prototipado</vt:lpstr>
      <vt:lpstr>Prototipos</vt:lpstr>
      <vt:lpstr>Observación</vt:lpstr>
      <vt:lpstr>Estudio de la documentación</vt:lpstr>
      <vt:lpstr>Cuestionarios</vt:lpstr>
      <vt:lpstr>Brainstorming</vt:lpstr>
      <vt:lpstr>En resumen...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5</dc:title>
  <dc:creator>Leo</dc:creator>
  <cp:lastModifiedBy>leo</cp:lastModifiedBy>
  <cp:revision>9</cp:revision>
  <dcterms:created xsi:type="dcterms:W3CDTF">2008-11-03T08:55:28Z</dcterms:created>
  <dcterms:modified xsi:type="dcterms:W3CDTF">2015-09-25T09:14:36Z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rmación 1">
    <vt:lpwstr/>
  </property>
  <property fmtid="{D5CDD505-2E9C-101B-9397-08002B2CF9AE}" pid="3" name="Información 2">
    <vt:lpwstr/>
  </property>
  <property fmtid="{D5CDD505-2E9C-101B-9397-08002B2CF9AE}" pid="4" name="Información 3">
    <vt:lpwstr/>
  </property>
  <property fmtid="{D5CDD505-2E9C-101B-9397-08002B2CF9AE}" pid="5" name="Información 4">
    <vt:lpwstr/>
  </property>
</Properties>
</file>