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0" r:id="rId5"/>
    <p:sldId id="260" r:id="rId6"/>
    <p:sldId id="263" r:id="rId7"/>
    <p:sldId id="262" r:id="rId8"/>
    <p:sldId id="265" r:id="rId9"/>
    <p:sldId id="272" r:id="rId10"/>
    <p:sldId id="274" r:id="rId11"/>
    <p:sldId id="273" r:id="rId12"/>
    <p:sldId id="266" r:id="rId13"/>
    <p:sldId id="267" r:id="rId14"/>
    <p:sldId id="268" r:id="rId15"/>
    <p:sldId id="275" r:id="rId16"/>
    <p:sldId id="26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02/10/2017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UNIDAD 8: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sz="4800" dirty="0" smtClean="0"/>
              <a:t>LAYOUTS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BorderBrush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="Gray"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BorderThickness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="1"&gt;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="44"/&gt;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="88"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RelativePanel.RightOf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/&gt;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 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x:Name="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GreenRect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="Green"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="44"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RelativePanel.Below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RelativePanel.AlignLeftWith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RedRect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RelativePanel.AlignRightWith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"/&gt; 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&lt;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RelativePanel.Below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GreenRect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RelativePanel.AlignLeftWith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BlueRect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RelativePanel.AlignRightWithPanel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="True" 	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RelativePanel.AlignBottomWithPanel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="True"/&gt;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RelativePanel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Panel relativ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797152"/>
            <a:ext cx="202882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Un panel </a:t>
            </a:r>
            <a:r>
              <a:rPr lang="es-ES" sz="2400" b="1" dirty="0" smtClean="0"/>
              <a:t>Canvas</a:t>
            </a:r>
            <a:r>
              <a:rPr lang="es-ES" sz="2400" dirty="0" smtClean="0"/>
              <a:t> posiciona sus elementos secundarios con puntos de coordenadas fijos.</a:t>
            </a:r>
          </a:p>
          <a:p>
            <a:r>
              <a:rPr lang="es-ES" sz="2400" b="1" dirty="0" smtClean="0"/>
              <a:t>Usaremos Canvas.Left</a:t>
            </a:r>
            <a:r>
              <a:rPr lang="es-ES" sz="2400" dirty="0" smtClean="0"/>
              <a:t> y </a:t>
            </a:r>
            <a:r>
              <a:rPr lang="es-ES" sz="2400" b="1" dirty="0" smtClean="0"/>
              <a:t>Canvas.Top</a:t>
            </a:r>
            <a:r>
              <a:rPr lang="es-ES" sz="2400" dirty="0" smtClean="0"/>
              <a:t> de cada elemento. </a:t>
            </a:r>
          </a:p>
          <a:p>
            <a:r>
              <a:rPr lang="es-ES" sz="2400" dirty="0" smtClean="0"/>
              <a:t>Usamos </a:t>
            </a:r>
            <a:r>
              <a:rPr lang="es-ES" sz="2400" b="1" dirty="0" smtClean="0"/>
              <a:t>Canvas.ZIndex</a:t>
            </a:r>
            <a:r>
              <a:rPr lang="es-ES" sz="2400" dirty="0" smtClean="0"/>
              <a:t> para definir el orden de superposición de los elementos</a:t>
            </a:r>
          </a:p>
          <a:p>
            <a:r>
              <a:rPr lang="es-ES" sz="2400" dirty="0" smtClean="0"/>
              <a:t>El Canvas no ajusta el tamaño de sus elementos. Cada elemento debe especificar su tamaño.</a:t>
            </a:r>
          </a:p>
          <a:p>
            <a:endParaRPr lang="es-E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&lt;Canvas&gt;            </a:t>
            </a:r>
            <a:b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   &lt;Rectangle Fill="Red" Height="100" Width="100" /&gt;  </a:t>
            </a:r>
            <a:b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&lt;/Canvas&gt;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Es el </a:t>
            </a:r>
            <a:r>
              <a:rPr lang="es-ES" sz="2000" dirty="0" err="1" smtClean="0"/>
              <a:t>layout</a:t>
            </a:r>
            <a:r>
              <a:rPr lang="es-ES" sz="2000" dirty="0" smtClean="0"/>
              <a:t> más potente.</a:t>
            </a:r>
          </a:p>
          <a:p>
            <a:r>
              <a:rPr lang="es-ES" sz="2000" dirty="0" smtClean="0"/>
              <a:t>Forma una tabla con filas y columnas.</a:t>
            </a:r>
          </a:p>
          <a:p>
            <a:r>
              <a:rPr lang="es-ES" sz="2000" dirty="0" smtClean="0"/>
              <a:t>En una celda pude haber muchos elementos, pero lo normal es colocar sólo uno. Sin embargo, ese elemento puede ser otro contenedor que contenga otros elementos (por ejemplo un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en una celda).</a:t>
            </a:r>
          </a:p>
          <a:p>
            <a:r>
              <a:rPr lang="es-ES" sz="2000" dirty="0" smtClean="0"/>
              <a:t>Podemos usar </a:t>
            </a:r>
            <a:r>
              <a:rPr lang="es-ES" sz="2000" b="1" dirty="0" err="1" smtClean="0"/>
              <a:t>Grid.RowSpan</a:t>
            </a:r>
            <a:r>
              <a:rPr lang="es-ES" sz="2000" b="1" dirty="0" smtClean="0"/>
              <a:t> </a:t>
            </a:r>
            <a:r>
              <a:rPr lang="es-ES" sz="2000" dirty="0" smtClean="0"/>
              <a:t>y </a:t>
            </a:r>
            <a:r>
              <a:rPr lang="es-ES" sz="2000" b="1" dirty="0" err="1" smtClean="0"/>
              <a:t>Grid.ColumnSpan</a:t>
            </a:r>
            <a:r>
              <a:rPr lang="es-ES" sz="2000" b="1" dirty="0" smtClean="0"/>
              <a:t> </a:t>
            </a:r>
            <a:r>
              <a:rPr lang="es-ES" sz="2000" dirty="0" smtClean="0"/>
              <a:t>para combinar filas o columnas.</a:t>
            </a:r>
          </a:p>
          <a:p>
            <a:pPr>
              <a:buNone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Grid: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filas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columnas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Un </a:t>
            </a:r>
            <a:r>
              <a:rPr lang="es-ES" sz="2000" dirty="0" err="1" smtClean="0"/>
              <a:t>Grid</a:t>
            </a:r>
            <a:r>
              <a:rPr lang="es-ES" sz="2000" dirty="0" smtClean="0"/>
              <a:t> tiene una fila y una columna por defecto. Para crear más filas tenemos que usar 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 y 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. </a:t>
            </a:r>
          </a:p>
          <a:p>
            <a:r>
              <a:rPr lang="es-ES" sz="2000" dirty="0" smtClean="0"/>
              <a:t>El tamaño se puede definir de las siguientes formas: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Por defecto: 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si no especificamos nada, se dividirá la anchura o altura de forma equitativa.</a:t>
            </a:r>
            <a:endParaRPr lang="es-ES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Fija: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podemos fijar un tamaño usando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=“50”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tomará el espacio que se necesite dependiendo del contenido.</a:t>
            </a:r>
          </a:p>
          <a:p>
            <a:pPr>
              <a:buFont typeface="Wingdings" pitchFamily="2" charset="2"/>
              <a:buChar char="§"/>
            </a:pPr>
            <a:r>
              <a:rPr lang="es-E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Star</a:t>
            </a:r>
            <a:r>
              <a:rPr lang="es-E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(*):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tomará el espacio restante si sólo es una fila o columna, si son varias hará lo siguiente:  por ejemplo, una fila con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=“*” y otra con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=“5*” indica que la primera tomará  1/6 y la segunda 5/6 de la anchura restante. 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Grid: Rows and Columns</a:t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</a:t>
            </a:r>
            <a:r>
              <a:rPr lang="es-ES" sz="2000" dirty="0" smtClean="0"/>
              <a:t>&gt; </a:t>
            </a:r>
          </a:p>
          <a:p>
            <a:pPr lvl="1"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&gt; 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="Auto"&gt;&lt;/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="Auto"&gt;&lt;/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="*”&gt;&lt;/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Height</a:t>
            </a:r>
            <a:r>
              <a:rPr lang="es-ES" sz="2000" dirty="0" smtClean="0"/>
              <a:t>="28”&gt;&lt;/</a:t>
            </a:r>
            <a:r>
              <a:rPr lang="es-ES" sz="2000" dirty="0" err="1" smtClean="0"/>
              <a:t>RowDefinition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Grid.RowDefinitions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Width</a:t>
            </a:r>
            <a:r>
              <a:rPr lang="es-ES" sz="2000" dirty="0" smtClean="0"/>
              <a:t>="Auto”&gt;&lt;/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	&lt;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 </a:t>
            </a:r>
            <a:r>
              <a:rPr lang="es-ES" sz="2000" dirty="0" err="1" smtClean="0"/>
              <a:t>Width</a:t>
            </a:r>
            <a:r>
              <a:rPr lang="es-ES" sz="2000" dirty="0" smtClean="0"/>
              <a:t>="200”&gt;&lt;/</a:t>
            </a:r>
            <a:r>
              <a:rPr lang="es-ES" sz="2000" dirty="0" err="1" smtClean="0"/>
              <a:t>ColumnDefinition</a:t>
            </a:r>
            <a:r>
              <a:rPr lang="es-ES" sz="2000" dirty="0" smtClean="0"/>
              <a:t>&gt;</a:t>
            </a:r>
          </a:p>
          <a:p>
            <a:pPr lvl="1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Grid.ColumnDefinitions</a:t>
            </a:r>
            <a:r>
              <a:rPr lang="es-ES" sz="2000" dirty="0" smtClean="0"/>
              <a:t>&gt;</a:t>
            </a:r>
          </a:p>
          <a:p>
            <a:pPr marL="354013" lvl="1" indent="-273050">
              <a:buNone/>
            </a:pPr>
            <a:r>
              <a:rPr lang="es-ES" sz="2000" dirty="0" smtClean="0"/>
              <a:t>&lt;/</a:t>
            </a:r>
            <a:r>
              <a:rPr lang="es-ES" sz="2000" dirty="0" err="1" smtClean="0"/>
              <a:t>Grid</a:t>
            </a:r>
            <a:r>
              <a:rPr lang="es-ES" sz="2000" dirty="0" smtClean="0"/>
              <a:t>&gt;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Hacer la DEMO de </a:t>
            </a:r>
            <a:r>
              <a:rPr lang="es-E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r>
              <a:rPr lang="es-E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(validar formulario)</a:t>
            </a: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s-E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Practice activity supporting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7704856" cy="515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Layouts son 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Con WPF se introdujo un nuevo sistema de </a:t>
            </a:r>
            <a:r>
              <a:rPr lang="es-ES" sz="2400" dirty="0" err="1" smtClean="0"/>
              <a:t>layouts</a:t>
            </a:r>
            <a:r>
              <a:rPr lang="es-ES" sz="2400" dirty="0" smtClean="0"/>
              <a:t> para hacer más fluidas las interfaces de usuario: los </a:t>
            </a:r>
            <a:r>
              <a:rPr lang="es-ES" sz="2400" dirty="0" err="1" smtClean="0"/>
              <a:t>layouts</a:t>
            </a:r>
            <a:r>
              <a:rPr lang="es-ES" sz="2400" dirty="0" smtClean="0"/>
              <a:t> que no sean estáticos pueden adaptar su tamaño espacio disponible.</a:t>
            </a:r>
          </a:p>
          <a:p>
            <a:r>
              <a:rPr lang="es-ES" sz="2400" dirty="0" smtClean="0"/>
              <a:t>UWP sigue usando este mismo sistema.</a:t>
            </a:r>
          </a:p>
          <a:p>
            <a:r>
              <a:rPr lang="es-ES" sz="2400" dirty="0" smtClean="0"/>
              <a:t>Las aplicaciones ya no dependen de la resolución.</a:t>
            </a:r>
          </a:p>
          <a:p>
            <a:r>
              <a:rPr lang="es-ES" sz="2400" dirty="0" smtClean="0"/>
              <a:t>Las interfaces se escalan para ajustarse a diferentes tamaños de pantalla.</a:t>
            </a:r>
          </a:p>
          <a:p>
            <a:pPr>
              <a:buFont typeface="Arial" pitchFamily="34" charset="0"/>
              <a:buChar char="•"/>
            </a:pP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Layouts son </a:t>
            </a:r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Problema real de un programador preguntando en </a:t>
            </a:r>
            <a:r>
              <a:rPr lang="es-ES" sz="2400" dirty="0" err="1" smtClean="0"/>
              <a:t>Stackoverflow</a:t>
            </a:r>
            <a:r>
              <a:rPr lang="es-ES" sz="2400" dirty="0" smtClean="0"/>
              <a:t> cómo puede arreglar esto. Formularios hechos en Windows </a:t>
            </a:r>
            <a:r>
              <a:rPr lang="es-ES" sz="2400" dirty="0" err="1" smtClean="0"/>
              <a:t>form</a:t>
            </a: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Normal scre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924944"/>
            <a:ext cx="3881313" cy="2952328"/>
          </a:xfrm>
          <a:prstGeom prst="rect">
            <a:avLst/>
          </a:prstGeom>
          <a:noFill/>
        </p:spPr>
      </p:pic>
      <p:pic>
        <p:nvPicPr>
          <p:cNvPr id="25602" name="Picture 2" descr="Bad sc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24944"/>
            <a:ext cx="3613432" cy="295232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547664" y="602128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1920x1080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228184" y="59492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1024x768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Tipos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Layouts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En UWP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tipos</a:t>
            </a:r>
            <a:r>
              <a:rPr lang="en-US" sz="2400" dirty="0" smtClean="0"/>
              <a:t> de </a:t>
            </a:r>
            <a:r>
              <a:rPr lang="en-US" sz="2400" dirty="0" err="1" smtClean="0"/>
              <a:t>paneles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Grid Panel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Stack Panel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Relative Panel</a:t>
            </a:r>
          </a:p>
          <a:p>
            <a:pPr lvl="1"/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VariableSizedWrapGrid</a:t>
            </a: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Panel</a:t>
            </a:r>
          </a:p>
          <a:p>
            <a:pPr>
              <a:buFont typeface="Arial" pitchFamily="34" charset="0"/>
              <a:buChar char="•"/>
            </a:pPr>
            <a:endParaRPr lang="es-ES" sz="24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Buenas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prácticas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Evitar posiciones fijas: usar alineaciones y márgenes para posicionar elementos.</a:t>
            </a:r>
          </a:p>
          <a:p>
            <a:r>
              <a:rPr lang="es-ES" sz="2000" dirty="0" smtClean="0"/>
              <a:t>Evitar tamaños fijos: darle a las propiedades </a:t>
            </a:r>
            <a:r>
              <a:rPr lang="es-ES" sz="2000" dirty="0" err="1" smtClean="0"/>
              <a:t>Width</a:t>
            </a:r>
            <a:r>
              <a:rPr lang="es-ES" sz="2000" dirty="0" smtClean="0"/>
              <a:t> y </a:t>
            </a:r>
            <a:r>
              <a:rPr lang="es-ES" sz="2000" dirty="0" err="1" smtClean="0"/>
              <a:t>Height</a:t>
            </a:r>
            <a:r>
              <a:rPr lang="es-ES" sz="2000" dirty="0" smtClean="0"/>
              <a:t> un valor “Auto” siempre que sea posible.</a:t>
            </a:r>
          </a:p>
          <a:p>
            <a:r>
              <a:rPr lang="es-ES" sz="2000" dirty="0" smtClean="0"/>
              <a:t>Limitar el tamaño de los controles dándoles un tamaño máximo y/o mínimo.</a:t>
            </a:r>
          </a:p>
          <a:p>
            <a:r>
              <a:rPr lang="es-ES" sz="2000" dirty="0" smtClean="0"/>
              <a:t>Los </a:t>
            </a:r>
            <a:r>
              <a:rPr lang="es-ES" sz="2000" dirty="0" err="1" smtClean="0"/>
              <a:t>layouts</a:t>
            </a:r>
            <a:r>
              <a:rPr lang="es-ES" sz="2000" dirty="0" smtClean="0"/>
              <a:t> contenedores pueden y deben estar anidados.</a:t>
            </a:r>
          </a:p>
          <a:p>
            <a:r>
              <a:rPr lang="es-ES" sz="2000" dirty="0" smtClean="0"/>
              <a:t>No abusar del Canvas, usarlo sólo para fotos, gráficos…</a:t>
            </a:r>
          </a:p>
          <a:p>
            <a:pPr>
              <a:buNone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StackPanel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Organiza los elementos en una única línea que se puede orientar horizontal o verticalmente.</a:t>
            </a:r>
          </a:p>
          <a:p>
            <a:r>
              <a:rPr lang="es-ES" sz="2000" dirty="0" smtClean="0"/>
              <a:t>Todos los </a:t>
            </a:r>
            <a:r>
              <a:rPr lang="es-ES" sz="2000" dirty="0" err="1" smtClean="0"/>
              <a:t>ItemControls</a:t>
            </a:r>
            <a:r>
              <a:rPr lang="es-ES" sz="2000" dirty="0" smtClean="0"/>
              <a:t> como </a:t>
            </a:r>
            <a:r>
              <a:rPr lang="es-ES" sz="2000" dirty="0" err="1" smtClean="0"/>
              <a:t>ComboBox</a:t>
            </a:r>
            <a:r>
              <a:rPr lang="es-ES" sz="2000" dirty="0" smtClean="0"/>
              <a:t>, </a:t>
            </a:r>
            <a:r>
              <a:rPr lang="es-ES" sz="2000" dirty="0" err="1" smtClean="0"/>
              <a:t>ListBox</a:t>
            </a:r>
            <a:r>
              <a:rPr lang="es-ES" sz="2000" dirty="0" smtClean="0"/>
              <a:t> o </a:t>
            </a:r>
            <a:r>
              <a:rPr lang="es-ES" sz="2000" dirty="0" err="1" smtClean="0"/>
              <a:t>MenuFlyout</a:t>
            </a:r>
            <a:r>
              <a:rPr lang="es-ES" sz="2000" dirty="0" smtClean="0"/>
              <a:t> usan internamente un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s-ES" sz="2000" dirty="0" smtClean="0"/>
              <a:t>Hacer la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DEMO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1" t="7090" r="13569" b="46455"/>
          <a:stretch/>
        </p:blipFill>
        <p:spPr bwMode="auto">
          <a:xfrm>
            <a:off x="1259632" y="3565326"/>
            <a:ext cx="7128792" cy="31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VariableSizedGrapGrid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Es parecido al </a:t>
            </a:r>
            <a:r>
              <a:rPr lang="es-ES" sz="2000" dirty="0" err="1" smtClean="0"/>
              <a:t>StackPanel</a:t>
            </a:r>
            <a:r>
              <a:rPr lang="es-ES" sz="2000" dirty="0" smtClean="0"/>
              <a:t> pero los elementos se ajustan automáticamente a una nueva fila o columna cuando no les queda espacio.</a:t>
            </a:r>
            <a:endParaRPr lang="en-U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Hacer la </a:t>
            </a:r>
            <a:r>
              <a:rPr lang="es-ES" sz="2000" dirty="0" err="1" smtClean="0"/>
              <a:t>VariableSizedGrapGrid</a:t>
            </a:r>
            <a:r>
              <a:rPr lang="es-ES" sz="2000" dirty="0" smtClean="0"/>
              <a:t> DEMO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Permite posicionar los elementos de la interfaz de usuario indicando su posición en relación con otros elementos y en relación con el panel.</a:t>
            </a:r>
          </a:p>
          <a:p>
            <a:r>
              <a:rPr lang="es-ES" sz="2000" dirty="0" smtClean="0"/>
              <a:t>De manera predeterminada, un elemento se coloca en la esquina superior izquierda del panel.</a:t>
            </a:r>
          </a:p>
          <a:p>
            <a:r>
              <a:rPr lang="es-ES" sz="2000" dirty="0" smtClean="0"/>
              <a:t>Puedes usar </a:t>
            </a:r>
            <a:r>
              <a:rPr lang="es-ES" sz="2000" dirty="0" err="1" smtClean="0"/>
              <a:t>RelativePanel</a:t>
            </a:r>
            <a:r>
              <a:rPr lang="es-ES" sz="2000" dirty="0" smtClean="0"/>
              <a:t> con un elemento </a:t>
            </a:r>
            <a:r>
              <a:rPr lang="es-ES" sz="2000" dirty="0" err="1" smtClean="0"/>
              <a:t>VisualStateManager</a:t>
            </a:r>
            <a:r>
              <a:rPr lang="es-ES" sz="2000" dirty="0" smtClean="0"/>
              <a:t> y elementos </a:t>
            </a:r>
            <a:r>
              <a:rPr lang="es-ES" sz="2000" dirty="0" err="1" smtClean="0"/>
              <a:t>AdaptiveTrigger</a:t>
            </a:r>
            <a:r>
              <a:rPr lang="es-ES" sz="2000" dirty="0" smtClean="0"/>
              <a:t> para reorganizar la interfaz de usuario dependiendo del tamaño de la ventana.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RelativePanel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Hay </a:t>
            </a:r>
            <a:r>
              <a:rPr lang="en-US" sz="2400" dirty="0" err="1" smtClean="0"/>
              <a:t>tres</a:t>
            </a:r>
            <a:r>
              <a:rPr lang="en-US" sz="2400" dirty="0" smtClean="0"/>
              <a:t> </a:t>
            </a:r>
            <a:r>
              <a:rPr lang="en-US" sz="2400" dirty="0" err="1" smtClean="0"/>
              <a:t>categorías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propiedades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permiten</a:t>
            </a:r>
            <a:r>
              <a:rPr lang="en-US" sz="2400" dirty="0" smtClean="0"/>
              <a:t> </a:t>
            </a:r>
            <a:r>
              <a:rPr lang="en-US" sz="2400" dirty="0" err="1" smtClean="0"/>
              <a:t>posicionar</a:t>
            </a:r>
            <a:r>
              <a:rPr lang="en-US" sz="2400" dirty="0" smtClean="0"/>
              <a:t> un control en un </a:t>
            </a:r>
            <a:r>
              <a:rPr lang="en-US" sz="2400" dirty="0" err="1" smtClean="0"/>
              <a:t>RelativePanel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Alineaciones</a:t>
            </a:r>
            <a:r>
              <a:rPr lang="en-US" sz="2000" dirty="0" smtClean="0">
                <a:solidFill>
                  <a:srgbClr val="FFC000"/>
                </a:solidFill>
              </a:rPr>
              <a:t> con el panel</a:t>
            </a:r>
            <a:r>
              <a:rPr lang="en-US" sz="2000" dirty="0" smtClean="0"/>
              <a:t>: </a:t>
            </a:r>
            <a:r>
              <a:rPr lang="en-US" sz="2000" dirty="0" err="1" smtClean="0"/>
              <a:t>AlignTopWithPanel</a:t>
            </a:r>
            <a:r>
              <a:rPr lang="en-US" sz="2000" dirty="0" smtClean="0"/>
              <a:t>, </a:t>
            </a:r>
            <a:r>
              <a:rPr lang="en-US" sz="2000" dirty="0" err="1" smtClean="0"/>
              <a:t>AlignLeftWithPanel</a:t>
            </a:r>
            <a:r>
              <a:rPr lang="en-US" sz="2000" dirty="0" smtClean="0"/>
              <a:t>, etc. 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Alineaciones</a:t>
            </a:r>
            <a:r>
              <a:rPr lang="en-US" sz="2000" dirty="0" smtClean="0">
                <a:solidFill>
                  <a:srgbClr val="FFC000"/>
                </a:solidFill>
              </a:rPr>
              <a:t> con </a:t>
            </a:r>
            <a:r>
              <a:rPr lang="en-US" sz="2000" dirty="0" err="1" smtClean="0">
                <a:solidFill>
                  <a:srgbClr val="FFC000"/>
                </a:solidFill>
              </a:rPr>
              <a:t>otros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controles</a:t>
            </a:r>
            <a:r>
              <a:rPr lang="en-US" sz="2000" dirty="0" smtClean="0"/>
              <a:t>: </a:t>
            </a:r>
            <a:r>
              <a:rPr lang="en-US" sz="2000" dirty="0" err="1" smtClean="0"/>
              <a:t>AlignTopWith</a:t>
            </a:r>
            <a:r>
              <a:rPr lang="en-US" sz="2000" dirty="0" smtClean="0"/>
              <a:t> = “</a:t>
            </a:r>
            <a:r>
              <a:rPr lang="en-US" sz="2000" dirty="0" err="1" smtClean="0"/>
              <a:t>nombreDelControl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err="1" smtClean="0">
                <a:solidFill>
                  <a:srgbClr val="FFC000"/>
                </a:solidFill>
              </a:rPr>
              <a:t>Relaciones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posicionales</a:t>
            </a:r>
            <a:r>
              <a:rPr lang="en-US" sz="2000" dirty="0" smtClean="0">
                <a:solidFill>
                  <a:srgbClr val="FFC000"/>
                </a:solidFill>
              </a:rPr>
              <a:t> con </a:t>
            </a:r>
            <a:r>
              <a:rPr lang="en-US" sz="2000" dirty="0" err="1" smtClean="0">
                <a:solidFill>
                  <a:srgbClr val="FFC000"/>
                </a:solidFill>
              </a:rPr>
              <a:t>otros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controles</a:t>
            </a:r>
            <a:r>
              <a:rPr lang="en-US" sz="2000" dirty="0" smtClean="0"/>
              <a:t>: </a:t>
            </a:r>
            <a:r>
              <a:rPr lang="en-US" sz="2000" dirty="0" err="1" smtClean="0"/>
              <a:t>LeftOf</a:t>
            </a:r>
            <a:r>
              <a:rPr lang="en-US" sz="2000" dirty="0" smtClean="0"/>
              <a:t>=“</a:t>
            </a:r>
            <a:r>
              <a:rPr lang="en-US" sz="2000" dirty="0" err="1" smtClean="0"/>
              <a:t>nombreDelControl</a:t>
            </a:r>
            <a:r>
              <a:rPr lang="en-US" sz="2000" dirty="0" smtClean="0"/>
              <a:t>”</a:t>
            </a:r>
          </a:p>
          <a:p>
            <a:r>
              <a:rPr lang="es-ES" sz="2000" dirty="0" smtClean="0"/>
              <a:t>Si existe algún conflicto, el orden de prioridad es el mismo en el que están enumeradas.</a:t>
            </a:r>
          </a:p>
          <a:p>
            <a:endParaRPr lang="es-E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869</Words>
  <Application>Microsoft Office PowerPoint</Application>
  <PresentationFormat>Presentación en pantalla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Wingdings</vt:lpstr>
      <vt:lpstr>Wingdings 2</vt:lpstr>
      <vt:lpstr>Técnico</vt:lpstr>
      <vt:lpstr>UNIDAD 8:   LAYOUTS</vt:lpstr>
      <vt:lpstr>Layouts son importantes</vt:lpstr>
      <vt:lpstr>Layouts son importantes</vt:lpstr>
      <vt:lpstr>Tipos de Layouts</vt:lpstr>
      <vt:lpstr>Buenas prácticas</vt:lpstr>
      <vt:lpstr>StackPanel</vt:lpstr>
      <vt:lpstr>VariableSizedGrapGrid</vt:lpstr>
      <vt:lpstr>RelativePanel</vt:lpstr>
      <vt:lpstr>RelativePanel</vt:lpstr>
      <vt:lpstr>RelativePanel</vt:lpstr>
      <vt:lpstr>Canvas</vt:lpstr>
      <vt:lpstr>Grid</vt:lpstr>
      <vt:lpstr>Grid: filas y columnas </vt:lpstr>
      <vt:lpstr>Grid: Rows and Columns </vt:lpstr>
      <vt:lpstr>Ejercicios </vt:lpstr>
      <vt:lpstr>Ejercicios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210</cp:revision>
  <dcterms:created xsi:type="dcterms:W3CDTF">2013-09-11T16:12:50Z</dcterms:created>
  <dcterms:modified xsi:type="dcterms:W3CDTF">2017-10-02T11:47:07Z</dcterms:modified>
</cp:coreProperties>
</file>