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3" roundtripDataSignature="AMtx7mhIJ349o9I772iw92DnKSsDHdfnf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09C5E-0F4B-A074-11E5-554E42360FFC}" v="16" dt="2025-04-29T12:14:57.049"/>
    <p1510:client id="{C5199D00-D6FB-5AAC-E697-D7B67FE07EE9}" v="22" dt="2025-04-29T13:18:47.830"/>
  </p1510:revLst>
</p1510:revInfo>
</file>

<file path=ppt/tableStyles.xml><?xml version="1.0" encoding="utf-8"?>
<a:tblStyleLst xmlns:a="http://schemas.openxmlformats.org/drawingml/2006/main" def="{82E6FA91-0638-43C6-8CF5-FA5BDB944E9C}">
  <a:tblStyle styleId="{82E6FA91-0638-43C6-8CF5-FA5BDB944E9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customschemas.google.com/relationships/presentationmetadata" Target="metadata"/><Relationship Id="rId98"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20000" y="4680000"/>
            <a:ext cx="6120000" cy="50400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80320" cy="53424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 name="Google Shape;6;n"/>
          <p:cNvSpPr txBox="1">
            <a:spLocks noGrp="1"/>
          </p:cNvSpPr>
          <p:nvPr>
            <p:ph type="dt" idx="10"/>
          </p:nvPr>
        </p:nvSpPr>
        <p:spPr>
          <a:xfrm>
            <a:off x="4279320" y="0"/>
            <a:ext cx="3280320" cy="534240"/>
          </a:xfrm>
          <a:prstGeom prst="rect">
            <a:avLst/>
          </a:prstGeom>
          <a:noFill/>
          <a:ln>
            <a:noFill/>
          </a:ln>
        </p:spPr>
        <p:txBody>
          <a:bodyPr spcFirstLastPara="1" wrap="square" lIns="0" tIns="0" rIns="0" bIns="0" anchor="t" anchorCtr="0">
            <a:noAutofit/>
          </a:bodyPr>
          <a:lstStyle>
            <a:lvl1pPr marR="0" lvl="0" algn="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10157400"/>
            <a:ext cx="3280320" cy="53424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4279320" y="10157400"/>
            <a:ext cx="3280320" cy="53424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SzPts val="1400"/>
              <a:buFont typeface="Times New Roman"/>
              <a:buNone/>
            </a:pPr>
            <a:fld id="{00000000-1234-1234-1234-123412341234}" type="slidenum">
              <a:rPr lang="es-AR" sz="1400" b="0" i="0" u="none" strike="noStrike" cap="none">
                <a:latin typeface="Times New Roman"/>
                <a:ea typeface="Times New Roman"/>
                <a:cs typeface="Times New Roman"/>
                <a:sym typeface="Times New Roman"/>
              </a:rPr>
              <a:t>‹Nº›</a:t>
            </a:fld>
            <a:endParaRPr sz="14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2" name="Google Shape;102;p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66" name="Google Shape;166;p1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80" name="Google Shape;180;p12:notes"/>
          <p:cNvSpPr>
            <a:spLocks noGrp="1" noRot="1" noChangeAspect="1"/>
          </p:cNvSpPr>
          <p:nvPr>
            <p:ph type="sldImg" idx="2"/>
          </p:nvPr>
        </p:nvSpPr>
        <p:spPr>
          <a:xfrm>
            <a:off x="1485900" y="900113"/>
            <a:ext cx="4587875" cy="3441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3: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99" name="Google Shape;199;p1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4: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06" name="Google Shape;206;p1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5: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14" name="Google Shape;214;p15: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6: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21" name="Google Shape;221;p1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45" name="Google Shape;245;p18: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9: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3" name="Google Shape;253;p19: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09" name="Google Shape;109;p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69" name="Google Shape;269;p2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s-AR"/>
              <a:t>Las uniones proporcionan una forma de manipular diferentes clases de datos dentro de una sola área de almacenamiento, sin incluir en el programa ninguna información dependiente de la máquina</a:t>
            </a:r>
            <a:endParaRPr/>
          </a:p>
          <a:p>
            <a:pPr marL="0" lvl="0" indent="0" algn="l" rtl="0">
              <a:spcBef>
                <a:spcPts val="0"/>
              </a:spcBef>
              <a:spcAft>
                <a:spcPts val="0"/>
              </a:spcAft>
              <a:buNone/>
            </a:pPr>
            <a:r>
              <a:rPr lang="es-AR"/>
              <a:t>La unión será suficientemente grande como para mantener al mayor de los tipos: el tamaño específico depende de la implantación</a:t>
            </a:r>
            <a:endParaRPr/>
          </a:p>
          <a:p>
            <a:pPr marL="0" marR="139700" lvl="0" indent="0" algn="l" rtl="0">
              <a:lnSpc>
                <a:spcPct val="150000"/>
              </a:lnSpc>
              <a:spcBef>
                <a:spcPts val="0"/>
              </a:spcBef>
              <a:spcAft>
                <a:spcPts val="0"/>
              </a:spcAft>
              <a:buNone/>
            </a:pPr>
            <a:r>
              <a:rPr lang="es-AR"/>
              <a:t>La característica fundamental es que se reserva el mismo espacio de memoria para los atributos x, letra y cadena[5].</a:t>
            </a:r>
            <a:endParaRPr/>
          </a:p>
          <a:p>
            <a:pPr marL="139700" marR="139700" lvl="0" indent="0" algn="l" rtl="0">
              <a:lnSpc>
                <a:spcPct val="150000"/>
              </a:lnSpc>
              <a:spcBef>
                <a:spcPts val="0"/>
              </a:spcBef>
              <a:spcAft>
                <a:spcPts val="0"/>
              </a:spcAft>
              <a:buNone/>
            </a:pPr>
            <a:endParaRPr/>
          </a:p>
          <a:p>
            <a:pPr marL="0" marR="139700" lvl="0" indent="0" algn="l" rtl="0">
              <a:lnSpc>
                <a:spcPct val="150000"/>
              </a:lnSpc>
              <a:spcBef>
                <a:spcPts val="0"/>
              </a:spcBef>
              <a:spcAft>
                <a:spcPts val="0"/>
              </a:spcAft>
              <a:buNone/>
            </a:pPr>
            <a:r>
              <a:rPr lang="es-AR"/>
              <a:t>En una variable de tipo struct cada campo reserva un espacio distinto de memoria en cambio en una unión todas comparten el mismo espacio. Se reserva para el tipo de dato mayor contenida en la unión, si tenemos que x es un int y ocupa 4 bytes, letra es de tipo char y ocupa 1 byte y el vector cadena ocupa 5 bytes luego significa que cuando defino la variable d de tipo union dato se estará reservando 5 bytes de memoria.</a:t>
            </a:r>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union dato {</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int x;</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char letra;</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float z;</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int main()</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union dato d;</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d.x=10;</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printf("Impresion del entero:%i\n",d.x);</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d.letra='A';</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printf("Impresion del caracter:%c\n",d.letra);</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printf("Impresion del entero:%i\n",d.x); //El dato se ha modificado</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d.z=5.25;</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printf("Impresion del float:%0.2f\n",d.z);</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printf("Impresion del entero:%i\n",d.x); //El dato se ha modificado nuevamente</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getch();</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    return 0;</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sz="1000">
                <a:latin typeface="Consolas"/>
                <a:ea typeface="Consolas"/>
                <a:cs typeface="Consolas"/>
                <a:sym typeface="Consolas"/>
              </a:rPr>
              <a:t>}</a:t>
            </a:r>
            <a:endParaRPr sz="1000">
              <a:latin typeface="Consolas"/>
              <a:ea typeface="Consolas"/>
              <a:cs typeface="Consolas"/>
              <a:sym typeface="Consolas"/>
            </a:endParaRPr>
          </a:p>
          <a:p>
            <a:pPr marL="0" marR="139700" lvl="0" indent="0" algn="l" rtl="0">
              <a:lnSpc>
                <a:spcPct val="150000"/>
              </a:lnSpc>
              <a:spcBef>
                <a:spcPts val="0"/>
              </a:spcBef>
              <a:spcAft>
                <a:spcPts val="0"/>
              </a:spcAft>
              <a:buNone/>
            </a:pPr>
            <a:r>
              <a:rPr lang="es-AR"/>
              <a:t>Impresion del entero:10</a:t>
            </a:r>
            <a:endParaRPr/>
          </a:p>
          <a:p>
            <a:pPr marL="0" marR="139700" lvl="0" indent="0" algn="l" rtl="0">
              <a:lnSpc>
                <a:spcPct val="150000"/>
              </a:lnSpc>
              <a:spcBef>
                <a:spcPts val="0"/>
              </a:spcBef>
              <a:spcAft>
                <a:spcPts val="0"/>
              </a:spcAft>
              <a:buNone/>
            </a:pPr>
            <a:r>
              <a:rPr lang="es-AR"/>
              <a:t>Impresion del caracter:A</a:t>
            </a:r>
            <a:endParaRPr/>
          </a:p>
          <a:p>
            <a:pPr marL="0" marR="139700" lvl="0" indent="0" algn="l" rtl="0">
              <a:lnSpc>
                <a:spcPct val="150000"/>
              </a:lnSpc>
              <a:spcBef>
                <a:spcPts val="0"/>
              </a:spcBef>
              <a:spcAft>
                <a:spcPts val="0"/>
              </a:spcAft>
              <a:buNone/>
            </a:pPr>
            <a:r>
              <a:rPr lang="es-AR"/>
              <a:t>Impresion del entero:65</a:t>
            </a:r>
            <a:endParaRPr/>
          </a:p>
          <a:p>
            <a:pPr marL="0" marR="139700" lvl="0" indent="0" algn="l" rtl="0">
              <a:lnSpc>
                <a:spcPct val="150000"/>
              </a:lnSpc>
              <a:spcBef>
                <a:spcPts val="0"/>
              </a:spcBef>
              <a:spcAft>
                <a:spcPts val="0"/>
              </a:spcAft>
              <a:buNone/>
            </a:pPr>
            <a:r>
              <a:rPr lang="es-AR"/>
              <a:t>Impresion del float:5.25</a:t>
            </a:r>
            <a:endParaRPr/>
          </a:p>
          <a:p>
            <a:pPr marL="0" marR="139700" lvl="0" indent="0" algn="l" rtl="0">
              <a:lnSpc>
                <a:spcPct val="150000"/>
              </a:lnSpc>
              <a:spcBef>
                <a:spcPts val="0"/>
              </a:spcBef>
              <a:spcAft>
                <a:spcPts val="0"/>
              </a:spcAft>
              <a:buNone/>
            </a:pPr>
            <a:r>
              <a:rPr lang="es-AR"/>
              <a:t>Impresion del entero:1084751872</a:t>
            </a:r>
            <a:endParaRPr/>
          </a:p>
          <a:p>
            <a:pPr marL="0" marR="139700" lvl="0" indent="0" algn="l" rtl="0">
              <a:lnSpc>
                <a:spcPct val="150000"/>
              </a:lnSpc>
              <a:spcBef>
                <a:spcPts val="0"/>
              </a:spcBef>
              <a:spcAft>
                <a:spcPts val="0"/>
              </a:spcAft>
              <a:buNone/>
            </a:pPr>
            <a:endParaRPr/>
          </a:p>
          <a:p>
            <a:pPr marL="0" marR="139700" lvl="0" indent="0" algn="l" rtl="0">
              <a:lnSpc>
                <a:spcPct val="150000"/>
              </a:lnSpc>
              <a:spcBef>
                <a:spcPts val="0"/>
              </a:spcBef>
              <a:spcAft>
                <a:spcPts val="0"/>
              </a:spcAft>
              <a:buNone/>
            </a:pPr>
            <a:r>
              <a:rPr lang="es-AR"/>
              <a:t>https://www.youtube.com/watch?v=yfcTo4_TAAQ</a:t>
            </a:r>
            <a:endParaRPr/>
          </a:p>
          <a:p>
            <a:pPr marL="139700" marR="139700" lvl="0" indent="0" algn="l" rtl="0">
              <a:lnSpc>
                <a:spcPct val="150000"/>
              </a:lnSpc>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76" name="Google Shape;276;p2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83" name="Google Shape;283;p2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3: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91" name="Google Shape;291;p2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4: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0" name="Google Shape;300;p2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5: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07" name="Google Shape;307;p25: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15" name="Google Shape;315;p2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2" name="Google Shape;322;p2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29" name="Google Shape;329;p28: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9: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37" name="Google Shape;337;p29: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45" name="Google Shape;345;p3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2" name="Google Shape;352;p3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59" name="Google Shape;359;p3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67" name="Google Shape;367;p3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34: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74" name="Google Shape;374;p3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5: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1" name="Google Shape;381;p35: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6: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88" name="Google Shape;388;p3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396" name="Google Shape;396;p37:notes"/>
          <p:cNvSpPr>
            <a:spLocks noGrp="1" noRot="1" noChangeAspect="1"/>
          </p:cNvSpPr>
          <p:nvPr>
            <p:ph type="sldImg" idx="2"/>
          </p:nvPr>
        </p:nvSpPr>
        <p:spPr>
          <a:xfrm>
            <a:off x="1485900" y="900113"/>
            <a:ext cx="4587875" cy="3441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3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03" name="Google Shape;403;p38: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39: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0" name="Google Shape;410;p39: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4: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23" name="Google Shape;123;p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18" name="Google Shape;418;p4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4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25" name="Google Shape;425;p4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4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33" name="Google Shape;433;p4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43: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0" name="Google Shape;440;p4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44: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49" name="Google Shape;449;p4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3442f221b27_0_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56" name="Google Shape;456;g3442f221b27_0_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3442f221b27_0_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3" name="Google Shape;463;g3442f221b27_0_8: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3442f221b27_1_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0" name="Google Shape;470;g3442f221b27_1_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3442f221b27_2_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7" name="Google Shape;477;g3442f221b27_2_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442f221b27_2_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54" name="Google Shape;554;g3442f221b27_2_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0" name="Google Shape;130;p5: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3443cac0eb1_1_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61" name="Google Shape;561;g3443cac0eb1_1_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3443cac0eb1_1_2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6" name="Google Shape;586;g3443cac0eb1_1_28: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45: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93" name="Google Shape;593;p45:notes"/>
          <p:cNvSpPr>
            <a:spLocks noGrp="1" noRot="1" noChangeAspect="1"/>
          </p:cNvSpPr>
          <p:nvPr>
            <p:ph type="sldImg" idx="2"/>
          </p:nvPr>
        </p:nvSpPr>
        <p:spPr>
          <a:xfrm>
            <a:off x="1485900" y="900113"/>
            <a:ext cx="4587875" cy="3441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3444df9b20a_0_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1" name="Google Shape;601;g3444df9b20a_0_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3444e76cec8_0_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08" name="Google Shape;608;g3444e76cec8_0_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p46: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15" name="Google Shape;615;p4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4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2" name="Google Shape;622;p4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4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29" name="Google Shape;629;p48: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p49: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36" name="Google Shape;636;p49: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5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43" name="Google Shape;643;p5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5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0" name="Google Shape;650;p5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p5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57" name="Google Shape;657;p5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53: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64" name="Google Shape;664;p5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p54: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72" name="Google Shape;672;p5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p55: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0" name="Google Shape;680;p55: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56: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87" name="Google Shape;687;p5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5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694" name="Google Shape;694;p5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p5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1" name="Google Shape;701;p58:notes"/>
          <p:cNvSpPr>
            <a:spLocks noGrp="1" noRot="1" noChangeAspect="1"/>
          </p:cNvSpPr>
          <p:nvPr>
            <p:ph type="sldImg" idx="2"/>
          </p:nvPr>
        </p:nvSpPr>
        <p:spPr>
          <a:xfrm>
            <a:off x="1485900" y="900113"/>
            <a:ext cx="4587875" cy="3441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p59: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08" name="Google Shape;708;p59: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6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15" name="Google Shape;715;p6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6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22" name="Google Shape;722;p6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6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30" name="Google Shape;730;p6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p63: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0" name="Google Shape;740;p6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64: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47" name="Google Shape;747;p6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65: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54" name="Google Shape;754;p65: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p:cNvGrpSpPr/>
        <p:nvPr/>
      </p:nvGrpSpPr>
      <p:grpSpPr>
        <a:xfrm>
          <a:off x="0" y="0"/>
          <a:ext cx="0" cy="0"/>
          <a:chOff x="0" y="0"/>
          <a:chExt cx="0" cy="0"/>
        </a:xfrm>
      </p:grpSpPr>
      <p:sp>
        <p:nvSpPr>
          <p:cNvPr id="760" name="Google Shape;760;p66: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1" name="Google Shape;761;p6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p67: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68" name="Google Shape;768;p6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6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77" name="Google Shape;777;p68: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69: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84" name="Google Shape;784;p69: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70: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2" name="Google Shape;792;p70: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1" name="Google Shape;151;p8:notes"/>
          <p:cNvSpPr>
            <a:spLocks noGrp="1" noRot="1" noChangeAspect="1"/>
          </p:cNvSpPr>
          <p:nvPr>
            <p:ph type="sldImg" idx="2"/>
          </p:nvPr>
        </p:nvSpPr>
        <p:spPr>
          <a:xfrm>
            <a:off x="1485900" y="900113"/>
            <a:ext cx="4587875" cy="34417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p71: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799" name="Google Shape;799;p71: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p72: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06" name="Google Shape;806;p72: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p73: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3" name="Google Shape;813;p73:notes"/>
          <p:cNvSpPr txBox="1">
            <a:spLocks noGrp="1"/>
          </p:cNvSpPr>
          <p:nvPr>
            <p:ph type="body" idx="1"/>
          </p:nvPr>
        </p:nvSpPr>
        <p:spPr>
          <a:xfrm>
            <a:off x="720000" y="4680000"/>
            <a:ext cx="6120000" cy="7327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s-AR" sz="800" b="0" strike="noStrike">
                <a:latin typeface="Arial"/>
                <a:ea typeface="Arial"/>
                <a:cs typeface="Arial"/>
                <a:sym typeface="Arial"/>
              </a:rPr>
              <a:t>Una primera distinción es entre polimorfismo universal y polimorfismo ad-hoc. El polimorfismo ad-hoc realmente no se suma a la semántica de un lenguaje monomórfico. Las funciones polimórficas ad-hoc funcionan de forma finita y a menudo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pequeño conjunto de tipos y puede comportarse de manera diferente para cada tipo.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universal caracteriza funciones que funcionan de manera uniforme para un conjunto infinito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todos los cuales tienen alguna estructura común. Mientras que una función polimórfica ad-hoc se puede ver como una abreviatura sintáctica para un pequeño conjunto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diferentes funciones monomórficas, se ejecuta una función polimórfica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mismo código para argumentos de todos los tipos admisibles.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dos tipos principales de polimorfismo ad-hoc son la sobrecarga y la coerción.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En sobrecarga, se puede usar el mismo nombre de función en diferentes contextos para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denotan diferentes funciones, y en cada contexto la función en realidad denota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por un nombre determinado se determina de manera única. Una coerción es una operación que convierte el argumento de una función al tipo esperado por la función. De tal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solo es aparente: la función en realidad funciona para su tipo prescrito, aunque se le puede pasar el argumento de un tipo diferente, pero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transforma automáticamente al tipo requerido antes de la evaluación de la función. Las coacciones se pueden proporcionar estáticamente mediante el código insertado por el compilador en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caso de lenguajes estáticamente escritos,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 están determinados dinámicamente por</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pruebas de tiempo de ejecución en descriptores de tipo, en el caso de lenguajes escritos dinámicamente.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sobrecarga y la coerción se pueden ilustrar con el ejemplo C de la expresión aritmética a + b. En C, + es una función polimórfica ad-hoc, cuya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comportamiento es diferente si se aplica a valores flotantes o números int. En los dos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casos, las dos instrucciones de máquina diferentes flotan + (para una suma real) o int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sería necesario. Si los dos operandos son del mismo tipo, digamos, float, el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operador está obligado a flotar +; si ambos están vinculados a int, + está vinculado a int +. El hecho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that + es un operador sobrecargado es un fenómeno puramente sintáctico. Desde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de operandos son conocidos estáticamente, uno podría eliminar la sobrecarga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estáticamente sustituyendo el operador + sobrecargado con float + o int +, respectivamente. Si los tipos de los dos operandos son diferentes (es decir, entero más real 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real más entero), sin embargo, el operador float + se invoca después de convertir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operando entero a real.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Figura 40 define dos tipos de polimorfismo universal: paramétrico y</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de inclusión. El subtipo, discutido en la Sección 3.3.5, es un ejemplo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polimorfismo de inclusión. Una función es de hecho aplicable a cualquier tipo que sea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subtipo de un tipo dado. Este concepto es aplicable no solo al caso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subtipo de la Sección 3.3.5,</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pero también el concepto más general que se discutirá en el contexto de los lenguajes orientados a objetos en el Capítulo 6.</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paramétrico es quizás la forma más genuina de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En este caso, la función polimórfica funciona de manera uniforme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rango de tipos que se especifican como parámetros. Rutinas genéricas, como en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 de funciones ML, son ejemplos de funciones polimórficas paramétricas.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lenguaje como Ada para el cual,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como se anticipó en la Sección 3.3.6, rutinas genéricas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instancian en tiempo de compilación, con la unión completa de los parámetros de tipo a tipos específicos, la genéricos es solo un tipo aparente de polimorfismo; es decir, puede ser visto como un caso de polimorfismo ad-hoc.</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término polimorfismo dinámico también se usa con frecuencia para denotar el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donde el enlace entre las entidades del lenguaje y la forma que pueden tomar varía dinámicamente. Los lenguajes que admiten formas irrestrictas de polimorfismo dinámico no pueden proporcionar un sistema de tipo fuerte. Al proporcionar formas adecuadas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inclusión y / o polimorfismo paramétrico, sin embargo,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idiomas pueden preservar un sistema de tipo fuerte. Discutiremos esto en el Capítulo 6 para lenguajes orientados a objetos, que pueden soportar el polimorfismo de inclusión, y en el Capítulo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7 para el lenguaje funcional ML, que admite polimorfismo paramétrico. </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por inclusión es otra forma de polimorfismo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universal que permite modelar subtipos y herencia</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p74: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1" name="Google Shape;821;p74:notes"/>
          <p:cNvSpPr txBox="1">
            <a:spLocks noGrp="1"/>
          </p:cNvSpPr>
          <p:nvPr>
            <p:ph type="body" idx="1"/>
          </p:nvPr>
        </p:nvSpPr>
        <p:spPr>
          <a:xfrm>
            <a:off x="720000" y="4680000"/>
            <a:ext cx="6120000" cy="7327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s-AR" sz="800" b="0" strike="noStrike">
                <a:latin typeface="Arial"/>
                <a:ea typeface="Arial"/>
                <a:cs typeface="Arial"/>
                <a:sym typeface="Arial"/>
              </a:rPr>
              <a:t>Una primera distinción es entre polimorfismo universal y polimorfismo ad-hoc. El polimorfismo ad-hoc realmente no se suma a la semántica de un lenguaje monomórfico. Las funciones polimórficas ad-hoc funcionan de forma finita y a menudo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pequeño conjunto de tipos y puede comportarse de manera diferente para cada tipo.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universal caracteriza funciones que funcionan de manera uniforme para un conjunto infinito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todos los cuales tienen alguna estructura común. Mientras que una función polimórfica ad-hoc se puede ver como una abreviatura sintáctica para un pequeño conjunto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diferentes funciones monomórficas, se ejecuta una función polimórfica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mismo código para argumentos de todos los tipos admisibles.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dos tipos principales de polimorfismo ad-hoc son la sobrecarga y la coerción.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En sobrecarga, se puede usar el mismo nombre de función en diferentes contextos para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denotan diferentes funciones, y en cada contexto la función en realidad denota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por un nombre determinado se determina de manera única. Una coerción es una operación que convierte el argumento de una función al tipo esperado por la función. De tal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solo es aparente: la función en realidad funciona para su tipo prescrito, aunque se le puede pasar el argumento de un tipo diferente, pero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transforma automáticamente al tipo requerido antes de la evaluación de la función. Las coacciones se pueden proporcionar estáticamente mediante el código insertado por el compilador en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caso de lenguajes estáticamente escritos,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 están determinados dinámicamente por</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pruebas de tiempo de ejecución en descriptores de tipo, en el caso de lenguajes escritos dinámicamente.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sobrecarga y la coerción se pueden ilustrar con el ejemplo C de la expresión aritmética a + b. En C, + es una función polimórfica ad-hoc, cuya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comportamiento es diferente si se aplica a valores flotantes o números int. En los dos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casos, las dos instrucciones de máquina diferentes flotan + (para una suma real) o int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sería necesario. Si los dos operandos son del mismo tipo, digamos, float, el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operador está obligado a flotar +; si ambos están vinculados a int, + está vinculado a int +. El hecho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that + es un operador sobrecargado es un fenómeno puramente sintáctico. Desde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de operandos son conocidos estáticamente, uno podría eliminar la sobrecarga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estáticamente sustituyendo el operador + sobrecargado con float + o int +, respectivamente. Si los tipos de los dos operandos son diferentes (es decir, entero más real 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real más entero), sin embargo, el operador float + se invoca después de convertir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operando entero a real.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Figura 40 define dos tipos de polimorfismo universal: paramétrico y</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de inclusión. El subtipo, discutido en la Sección 3.3.5, es un ejemplo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polimorfismo de inclusión. Una función es de hecho aplicable a cualquier tipo que sea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subtipo de un tipo dado. Este concepto es aplicable no solo al caso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subtipo de la Sección 3.3.5,</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pero también el concepto más general que se discutirá en el contexto de los lenguajes orientados a objetos en el Capítulo 6.</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paramétrico es quizás la forma más genuina de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En este caso, la función polimórfica funciona de manera uniforme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rango de tipos que se especifican como parámetros. Rutinas genéricas, como en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 de funciones ML, son ejemplos de funciones polimórficas paramétricas.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lenguaje como Ada para el cual,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como se anticipó en la Sección 3.3.6, rutinas genéricas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instancian en tiempo de compilación, con la unión completa de los parámetros de tipo a tipos específicos, la genéricos es solo un tipo aparente de polimorfismo; es decir, puede ser visto como un caso de polimorfismo ad-hoc.</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término polimorfismo dinámico también se usa con frecuencia para denotar el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donde el enlace entre las entidades del lenguaje y la forma que pueden tomar varía dinámicamente. Los lenguajes que admiten formas irrestrictas de polimorfismo dinámico no pueden proporcionar un sistema de tipo fuerte. Al proporcionar formas adecuadas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inclusión y / o polimorfismo paramétrico, sin embargo,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idiomas pueden preservar un sistema de tipo fuerte. Discutiremos esto en el Capítulo 6 para lenguajes orientados a objetos, que pueden soportar el polimorfismo de inclusión, y en el Capítulo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7 para el lenguaje funcional ML, que admite polimorfismo paramétrico. </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por inclusión es otra forma de polimorfismo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universal que permite modelar subtipos y herencia</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p75: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9" name="Google Shape;829;p75:notes"/>
          <p:cNvSpPr txBox="1">
            <a:spLocks noGrp="1"/>
          </p:cNvSpPr>
          <p:nvPr>
            <p:ph type="body" idx="1"/>
          </p:nvPr>
        </p:nvSpPr>
        <p:spPr>
          <a:xfrm>
            <a:off x="720000" y="4680000"/>
            <a:ext cx="6120000" cy="7327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s-AR" sz="800" b="0" strike="noStrike">
                <a:latin typeface="Arial"/>
                <a:ea typeface="Arial"/>
                <a:cs typeface="Arial"/>
                <a:sym typeface="Arial"/>
              </a:rPr>
              <a:t>Una primera distinción es entre polimorfismo universal y polimorfismo ad-hoc. El polimorfismo ad-hoc realmente no se suma a la semántica de un lenguaje monomórfico. Las funciones polimórficas ad-hoc funcionan de forma finita y a menudo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pequeño conjunto de tipos y puede comportarse de manera diferente para cada tipo.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universal caracteriza funciones que funcionan de manera uniforme para un conjunto infinito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todos los cuales tienen alguna estructura común. Mientras que una función polimórfica ad-hoc se puede ver como una abreviatura sintáctica para un pequeño conjunto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diferentes funciones monomórficas, se ejecuta una función polimórfica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mismo código para argumentos de todos los tipos admisibles.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dos tipos principales de polimorfismo ad-hoc son la sobrecarga y la coerción.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En sobrecarga, se puede usar el mismo nombre de función en diferentes contextos para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denotan diferentes funciones, y en cada contexto la función en realidad denota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por un nombre determinado se determina de manera única. Una coerción es una operación que convierte el argumento de una función al tipo esperado por la función. De tal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solo es aparente: la función en realidad funciona para su tipo prescrito, aunque se le puede pasar el argumento de un tipo diferente, pero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transforma automáticamente al tipo requerido antes de la evaluación de la función. Las coacciones se pueden proporcionar estáticamente mediante el código insertado por el compilador en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caso de lenguajes estáticamente escritos,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 están determinados dinámicamente por</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pruebas de tiempo de ejecución en descriptores de tipo, en el caso de lenguajes escritos dinámicamente.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sobrecarga y la coerción se pueden ilustrar con el ejemplo C de la expresión aritmética a + b. En C, + es una función polimórfica ad-hoc, cuya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comportamiento es diferente si se aplica a valores flotantes o números int. En los dos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casos, las dos instrucciones de máquina diferentes flotan + (para una suma real) o int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sería necesario. Si los dos operandos son del mismo tipo, digamos, float, el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operador está obligado a flotar +; si ambos están vinculados a int, + está vinculado a int +. El hecho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that + es un operador sobrecargado es un fenómeno puramente sintáctico. Desde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de operandos son conocidos estáticamente, uno podría eliminar la sobrecarga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estáticamente sustituyendo el operador + sobrecargado con float + o int +, respectivamente. Si los tipos de los dos operandos son diferentes (es decir, entero más real 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real más entero), sin embargo, el operador float + se invoca después de convertir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operando entero a real.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Figura 40 define dos tipos de polimorfismo universal: paramétrico y</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de inclusión. El subtipo, discutido en la Sección 3.3.5, es un ejemplo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polimorfismo de inclusión. Una función es de hecho aplicable a cualquier tipo que sea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subtipo de un tipo dado. Este concepto es aplicable no solo al caso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subtipo de la Sección 3.3.5,</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pero también el concepto más general que se discutirá en el contexto de los lenguajes orientados a objetos en el Capítulo 6.</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paramétrico es quizás la forma más genuina de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En este caso, la función polimórfica funciona de manera uniforme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rango de tipos que se especifican como parámetros. Rutinas genéricas, como en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 de funciones ML, son ejemplos de funciones polimórficas paramétricas.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lenguaje como Ada para el cual,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como se anticipó en la Sección 3.3.6, rutinas genéricas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instancian en tiempo de compilación, con la unión completa de los parámetros de tipo a tipos específicos, la genéricos es solo un tipo aparente de polimorfismo; es decir, puede ser visto como un caso de polimorfismo ad-hoc.</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término polimorfismo dinámico también se usa con frecuencia para denotar el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donde el enlace entre las entidades del lenguaje y la forma que pueden tomar varía dinámicamente. Los lenguajes que admiten formas irrestrictas de polimorfismo dinámico no pueden proporcionar un sistema de tipo fuerte. Al proporcionar formas adecuadas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inclusión y / o polimorfismo paramétrico, sin embargo,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idiomas pueden preservar un sistema de tipo fuerte. Discutiremos esto en el Capítulo 6 para lenguajes orientados a objetos, que pueden soportar el polimorfismo de inclusión, y en el Capítulo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7 para el lenguaje funcional ML, que admite polimorfismo paramétrico. </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por inclusión es otra forma de polimorfismo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universal que permite modelar subtipos y herencia</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p76: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6" name="Google Shape;836;p76:notes"/>
          <p:cNvSpPr txBox="1">
            <a:spLocks noGrp="1"/>
          </p:cNvSpPr>
          <p:nvPr>
            <p:ph type="body" idx="1"/>
          </p:nvPr>
        </p:nvSpPr>
        <p:spPr>
          <a:xfrm>
            <a:off x="720000" y="4680000"/>
            <a:ext cx="6120000" cy="7327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s-AR" sz="800" b="0" strike="noStrike">
                <a:latin typeface="Arial"/>
                <a:ea typeface="Arial"/>
                <a:cs typeface="Arial"/>
                <a:sym typeface="Arial"/>
              </a:rPr>
              <a:t>Una primera distinción es entre polimorfismo universal y polimorfismo ad-hoc. El polimorfismo ad-hoc realmente no se suma a la semántica de un lenguaje monomórfico. Las funciones polimórficas ad-hoc funcionan de forma finita y a menudo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pequeño conjunto de tipos y puede comportarse de manera diferente para cada tipo.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universal caracteriza funciones que funcionan de manera uniforme para un conjunto infinito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todos los cuales tienen alguna estructura común. Mientras que una función polimórfica ad-hoc se puede ver como una abreviatura sintáctica para un pequeño conjunto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diferentes funciones monomórficas, se ejecuta una función polimórfica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mismo código para argumentos de todos los tipos admisibles.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dos tipos principales de polimorfismo ad-hoc son la sobrecarga y la coerción.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En sobrecarga, se puede usar el mismo nombre de función en diferentes contextos para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denotan diferentes funciones, y en cada contexto la función en realidad denota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por un nombre determinado se determina de manera única. Una coerción es una operación que convierte el argumento de una función al tipo esperado por la función. De tal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solo es aparente: la función en realidad funciona para su tipo prescrito, aunque se le puede pasar el argumento de un tipo diferente, pero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transforma automáticamente al tipo requerido antes de la evaluación de la función. Las coacciones se pueden proporcionar estáticamente mediante el código insertado por el compilador en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caso de lenguajes estáticamente escritos,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 están determinados dinámicamente por</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pruebas de tiempo de ejecución en descriptores de tipo, en el caso de lenguajes escritos dinámicamente.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sobrecarga y la coerción se pueden ilustrar con el ejemplo C de la expresión aritmética a + b. En C, + es una función polimórfica ad-hoc, cuya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comportamiento es diferente si se aplica a valores flotantes o números int. En los dos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casos, las dos instrucciones de máquina diferentes flotan + (para una suma real) o int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sería necesario. Si los dos operandos son del mismo tipo, digamos, float, el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operador está obligado a flotar +; si ambos están vinculados a int, + está vinculado a int +. El hecho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that + es un operador sobrecargado es un fenómeno puramente sintáctico. Desde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de operandos son conocidos estáticamente, uno podría eliminar la sobrecarga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estáticamente sustituyendo el operador + sobrecargado con float + o int +, respectivamente. Si los tipos de los dos operandos son diferentes (es decir, entero más real 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real más entero), sin embargo, el operador float + se invoca después de convertir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operando entero a real.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Figura 40 define dos tipos de polimorfismo universal: paramétrico y</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de inclusión. El subtipo, discutido en la Sección 3.3.5, es un ejemplo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polimorfismo de inclusión. Una función es de hecho aplicable a cualquier tipo que sea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subtipo de un tipo dado. Este concepto es aplicable no solo al caso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subtipo de la Sección 3.3.5,</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pero también el concepto más general que se discutirá en el contexto de los lenguajes orientados a objetos en el Capítulo 6.</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paramétrico es quizás la forma más genuina de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En este caso, la función polimórfica funciona de manera uniforme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rango de tipos que se especifican como parámetros. Rutinas genéricas, como en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 de funciones ML, son ejemplos de funciones polimórficas paramétricas.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lenguaje como Ada para el cual,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como se anticipó en la Sección 3.3.6, rutinas genéricas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instancian en tiempo de compilación, con la unión completa de los parámetros de tipo a tipos específicos, la genéricos es solo un tipo aparente de polimorfismo; es decir, puede ser visto como un caso de polimorfismo ad-hoc.</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término polimorfismo dinámico también se usa con frecuencia para denotar el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donde el enlace entre las entidades del lenguaje y la forma que pueden tomar varía dinámicamente. Los lenguajes que admiten formas irrestrictas de polimorfismo dinámico no pueden proporcionar un sistema de tipo fuerte. Al proporcionar formas adecuadas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inclusión y / o polimorfismo paramétrico, sin embargo,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idiomas pueden preservar un sistema de tipo fuerte. Discutiremos esto en el Capítulo 6 para lenguajes orientados a objetos, que pueden soportar el polimorfismo de inclusión, y en el Capítulo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7 para el lenguaje funcional ML, que admite polimorfismo paramétrico. </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por inclusión es otra forma de polimorfismo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universal que permite modelar subtipos y herencia</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p77: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5" name="Google Shape;845;p77:notes"/>
          <p:cNvSpPr txBox="1">
            <a:spLocks noGrp="1"/>
          </p:cNvSpPr>
          <p:nvPr>
            <p:ph type="body" idx="1"/>
          </p:nvPr>
        </p:nvSpPr>
        <p:spPr>
          <a:xfrm>
            <a:off x="720000" y="4680000"/>
            <a:ext cx="6120000" cy="7327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s-AR" sz="800" b="0" strike="noStrike">
                <a:latin typeface="Arial"/>
                <a:ea typeface="Arial"/>
                <a:cs typeface="Arial"/>
                <a:sym typeface="Arial"/>
              </a:rPr>
              <a:t>Una primera distinción es entre polimorfismo universal y polimorfismo ad-hoc. El polimorfismo ad-hoc realmente no se suma a la semántica de un lenguaje monomórfico. Las funciones polimórficas ad-hoc funcionan de forma finita y a menudo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pequeño conjunto de tipos y puede comportarse de manera diferente para cada tipo.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universal caracteriza funciones que funcionan de manera uniforme para un conjunto infinito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todos los cuales tienen alguna estructura común. Mientras que una función polimórfica ad-hoc se puede ver como una abreviatura sintáctica para un pequeño conjunto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diferentes funciones monomórficas, se ejecuta una función polimórfica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mismo código para argumentos de todos los tipos admisibles.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dos tipos principales de polimorfismo ad-hoc son la sobrecarga y la coerción.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En sobrecarga, se puede usar el mismo nombre de función en diferentes contextos para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denotan diferentes funciones, y en cada contexto la función en realidad denota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por un nombre determinado se determina de manera única. Una coerción es una operación que convierte el argumento de una función al tipo esperado por la función. De tal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solo es aparente: la función en realidad funciona para su tipo prescrito, aunque se le puede pasar el argumento de un tipo diferente, pero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transforma automáticamente al tipo requerido antes de la evaluación de la función. Las coacciones se pueden proporcionar estáticamente mediante el código insertado por el compilador en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caso de lenguajes estáticamente escritos,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 están determinados dinámicamente por</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pruebas de tiempo de ejecución en descriptores de tipo, en el caso de lenguajes escritos dinámicamente.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sobrecarga y la coerción se pueden ilustrar con el ejemplo C de la expresión aritmética a + b. En C, + es una función polimórfica ad-hoc, cuya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comportamiento es diferente si se aplica a valores flotantes o números int. En los dos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casos, las dos instrucciones de máquina diferentes flotan + (para una suma real) o int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sería necesario. Si los dos operandos son del mismo tipo, digamos, float, el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operador está obligado a flotar +; si ambos están vinculados a int, + está vinculado a int +. El hecho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that + es un operador sobrecargado es un fenómeno puramente sintáctico. Desde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de operandos son conocidos estáticamente, uno podría eliminar la sobrecarga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estáticamente sustituyendo el operador + sobrecargado con float + o int +, respectivamente. Si los tipos de los dos operandos son diferentes (es decir, entero más real 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real más entero), sin embargo, el operador float + se invoca después de convertir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operando entero a real.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Figura 40 define dos tipos de polimorfismo universal: paramétrico y</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de inclusión. El subtipo, discutido en la Sección 3.3.5, es un ejemplo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polimorfismo de inclusión. Una función es de hecho aplicable a cualquier tipo que sea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subtipo de un tipo dado. Este concepto es aplicable no solo al caso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subtipo de la Sección 3.3.5,</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pero también el concepto más general que se discutirá en el contexto de los lenguajes orientados a objetos en el Capítulo 6.</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paramétrico es quizás la forma más genuina de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En este caso, la función polimórfica funciona de manera uniforme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rango de tipos que se especifican como parámetros. Rutinas genéricas, como en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 de funciones ML, son ejemplos de funciones polimórficas paramétricas.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lenguaje como Ada para el cual,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como se anticipó en la Sección 3.3.6, rutinas genéricas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instancian en tiempo de compilación, con la unión completa de los parámetros de tipo a tipos específicos, la genéricos es solo un tipo aparente de polimorfismo; es decir, puede ser visto como un caso de polimorfismo ad-hoc.</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término polimorfismo dinámico también se usa con frecuencia para denotar el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donde el enlace entre las entidades del lenguaje y la forma que pueden tomar varía dinámicamente. Los lenguajes que admiten formas irrestrictas de polimorfismo dinámico no pueden proporcionar un sistema de tipo fuerte. Al proporcionar formas adecuadas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inclusión y / o polimorfismo paramétrico, sin embargo,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idiomas pueden preservar un sistema de tipo fuerte. Discutiremos esto en el Capítulo 6 para lenguajes orientados a objetos, que pueden soportar el polimorfismo de inclusión, y en el Capítulo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7 para el lenguaje funcional ML, que admite polimorfismo paramétrico. </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por inclusión es otra forma de polimorfismo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universal que permite modelar subtipos y herencia</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78:notes"/>
          <p:cNvSpPr>
            <a:spLocks noGrp="1" noRot="1" noChangeAspect="1"/>
          </p:cNvSpPr>
          <p:nvPr>
            <p:ph type="sldImg" idx="2"/>
          </p:nvPr>
        </p:nvSpPr>
        <p:spPr>
          <a:xfrm>
            <a:off x="1485900" y="900113"/>
            <a:ext cx="4587875" cy="34417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2" name="Google Shape;852;p78:notes"/>
          <p:cNvSpPr txBox="1">
            <a:spLocks noGrp="1"/>
          </p:cNvSpPr>
          <p:nvPr>
            <p:ph type="body" idx="1"/>
          </p:nvPr>
        </p:nvSpPr>
        <p:spPr>
          <a:xfrm>
            <a:off x="720000" y="4680000"/>
            <a:ext cx="6120000" cy="732708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s-AR" sz="800" b="0" strike="noStrike">
                <a:latin typeface="Arial"/>
                <a:ea typeface="Arial"/>
                <a:cs typeface="Arial"/>
                <a:sym typeface="Arial"/>
              </a:rPr>
              <a:t>Una primera distinción es entre polimorfismo universal y polimorfismo ad-hoc. El polimorfismo ad-hoc realmente no se suma a la semántica de un lenguaje monomórfico. Las funciones polimórficas ad-hoc funcionan de forma finita y a menudo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pequeño conjunto de tipos y puede comportarse de manera diferente para cada tipo.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universal caracteriza funciones que funcionan de manera uniforme para un conjunto infinito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todos los cuales tienen alguna estructura común. Mientras que una función polimórfica ad-hoc se puede ver como una abreviatura sintáctica para un pequeño conjunto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diferentes funciones monomórficas, se ejecuta una función polimórfica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mismo código para argumentos de todos los tipos admisibles.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dos tipos principales de polimorfismo ad-hoc son la sobrecarga y la coerción.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En sobrecarga, se puede usar el mismo nombre de función en diferentes contextos para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denotan diferentes funciones, y en cada contexto la función en realidad denota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por un nombre determinado se determina de manera única. Una coerción es una operación que convierte el argumento de una función al tipo esperado por la función. De tal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solo es aparente: la función en realidad funciona para su tipo prescrito, aunque se le puede pasar el argumento de un tipo diferente, pero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transforma automáticamente al tipo requerido antes de la evaluación de la función. Las coacciones se pueden proporcionar estáticamente mediante el código insertado por el compilador en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caso de lenguajes estáticamente escritos,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 están determinados dinámicamente por</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pruebas de tiempo de ejecución en descriptores de tipo, en el caso de lenguajes escritos dinámicamente.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sobrecarga y la coerción se pueden ilustrar con el ejemplo C de la expresión aritmética a + b. En C, + es una función polimórfica ad-hoc, cuya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comportamiento es diferente si se aplica a valores flotantes o números int. En los dos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casos, las dos instrucciones de máquina diferentes flotan + (para una suma real) o int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sería necesario. Si los dos operandos son del mismo tipo, digamos, float, el +</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operador está obligado a flotar +; si ambos están vinculados a int, + está vinculado a int +. El hecho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that + es un operador sobrecargado es un fenómeno puramente sintáctico. Desde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tipos de operandos son conocidos estáticamente, uno podría eliminar la sobrecarga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estáticamente sustituyendo el operador + sobrecargado con float + o int +, respectivamente. Si los tipos de los dos operandos son diferentes (es decir, entero más real 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real más entero), sin embargo, el operador float + se invoca después de convertir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operando entero a real.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La Figura 40 define dos tipos de polimorfismo universal: paramétrico y</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de inclusión. El subtipo, discutido en la Sección 3.3.5, es un ejemplo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polimorfismo de inclusión. Una función es de hecho aplicable a cualquier tipo que sea</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 subtipo de un tipo dado. Este concepto es aplicable no solo al caso de</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subtipo de la Sección 3.3.5,</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pero también el concepto más general que se discutirá en el contexto de los lenguajes orientados a objetos en el Capítulo 6.</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paramétrico es quizás la forma más genuina de universal.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polimorfismo. En este caso, la función polimórfica funciona de manera uniforme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rango de tipos que se especifican como parámetros. Rutinas genéricas, como en el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caso de funciones ML, son ejemplos de funciones polimórficas paramétricas. en un</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lenguaje como Ada para el cual,</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como se anticipó en la Sección 3.3.6, rutinas genéricas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se instancian en tiempo de compilación, con la unión completa de los parámetros de tipo a tipos específicos, la genéricos es solo un tipo aparente de polimorfismo; es decir, puede ser visto como un caso de polimorfismo ad-hoc.</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término polimorfismo dinámico también se usa con frecuencia para denotar el caso.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donde el enlace entre las entidades del lenguaje y la forma que pueden tomar varía dinámicamente. Los lenguajes que admiten formas irrestrictas de polimorfismo dinámico no pueden proporcionar un sistema de tipo fuerte. Al proporcionar formas adecuadas</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de inclusión y / o polimorfismo paramétrico, sin embargo,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los idiomas pueden preservar un sistema de tipo fuerte. Discutiremos esto en el Capítulo 6 para lenguajes orientados a objetos, que pueden soportar el polimorfismo de inclusión, y en el Capítulo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7 para el lenguaje funcional ML, que admite polimorfismo paramétrico. </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El polimorfismo por inclusión es otra forma de polimorfismo</a:t>
            </a:r>
            <a:endParaRPr sz="800" b="0" strike="noStrike">
              <a:latin typeface="Arial"/>
              <a:ea typeface="Arial"/>
              <a:cs typeface="Arial"/>
              <a:sym typeface="Arial"/>
            </a:endParaRPr>
          </a:p>
          <a:p>
            <a:pPr marL="0" lvl="0" indent="0" algn="l" rtl="0">
              <a:spcBef>
                <a:spcPts val="0"/>
              </a:spcBef>
              <a:spcAft>
                <a:spcPts val="0"/>
              </a:spcAft>
              <a:buNone/>
            </a:pPr>
            <a:r>
              <a:rPr lang="es-AR" sz="800" b="0" strike="noStrike">
                <a:latin typeface="Arial"/>
                <a:ea typeface="Arial"/>
                <a:cs typeface="Arial"/>
                <a:sym typeface="Arial"/>
              </a:rPr>
              <a:t>universal que permite modelar subtipos y herencia</a:t>
            </a: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a:p>
            <a:pPr marL="0" lvl="0" indent="0" algn="l" rtl="0">
              <a:spcBef>
                <a:spcPts val="0"/>
              </a:spcBef>
              <a:spcAft>
                <a:spcPts val="0"/>
              </a:spcAft>
              <a:buNone/>
            </a:pPr>
            <a:endParaRPr sz="800" b="0" strike="noStrike">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9:notes"/>
          <p:cNvSpPr txBox="1">
            <a:spLocks noGrp="1"/>
          </p:cNvSpPr>
          <p:nvPr>
            <p:ph type="body" idx="1"/>
          </p:nvPr>
        </p:nvSpPr>
        <p:spPr>
          <a:xfrm>
            <a:off x="720000" y="4680000"/>
            <a:ext cx="6120000" cy="50400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159" name="Google Shape;159;p9:notes"/>
          <p:cNvSpPr>
            <a:spLocks noGrp="1" noRot="1" noChangeAspect="1"/>
          </p:cNvSpPr>
          <p:nvPr>
            <p:ph type="sldImg" idx="2"/>
          </p:nvPr>
        </p:nvSpPr>
        <p:spPr>
          <a:xfrm>
            <a:off x="1485000" y="900000"/>
            <a:ext cx="4590000" cy="34416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6"/>
        <p:cNvGrpSpPr/>
        <p:nvPr/>
      </p:nvGrpSpPr>
      <p:grpSpPr>
        <a:xfrm>
          <a:off x="0" y="0"/>
          <a:ext cx="0" cy="0"/>
          <a:chOff x="0" y="0"/>
          <a:chExt cx="0" cy="0"/>
        </a:xfrm>
      </p:grpSpPr>
      <p:sp>
        <p:nvSpPr>
          <p:cNvPr id="17" name="Google Shape;17;p80"/>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80"/>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0"/>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21" name="Google Shape;21;p80"/>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3"/>
        <p:cNvGrpSpPr/>
        <p:nvPr/>
      </p:nvGrpSpPr>
      <p:grpSpPr>
        <a:xfrm>
          <a:off x="0" y="0"/>
          <a:ext cx="0" cy="0"/>
          <a:chOff x="0" y="0"/>
          <a:chExt cx="0" cy="0"/>
        </a:xfrm>
      </p:grpSpPr>
      <p:sp>
        <p:nvSpPr>
          <p:cNvPr id="74" name="Google Shape;74;p89"/>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9"/>
          <p:cNvSpPr txBox="1">
            <a:spLocks noGrp="1"/>
          </p:cNvSpPr>
          <p:nvPr>
            <p:ph type="body" idx="1"/>
          </p:nvPr>
        </p:nvSpPr>
        <p:spPr>
          <a:xfrm>
            <a:off x="504000" y="1800000"/>
            <a:ext cx="907200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89"/>
          <p:cNvSpPr txBox="1">
            <a:spLocks noGrp="1"/>
          </p:cNvSpPr>
          <p:nvPr>
            <p:ph type="body" idx="2"/>
          </p:nvPr>
        </p:nvSpPr>
        <p:spPr>
          <a:xfrm>
            <a:off x="504000" y="4090320"/>
            <a:ext cx="907200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7" name="Google Shape;77;p89"/>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8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79" name="Google Shape;79;p89"/>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80"/>
        <p:cNvGrpSpPr/>
        <p:nvPr/>
      </p:nvGrpSpPr>
      <p:grpSpPr>
        <a:xfrm>
          <a:off x="0" y="0"/>
          <a:ext cx="0" cy="0"/>
          <a:chOff x="0" y="0"/>
          <a:chExt cx="0" cy="0"/>
        </a:xfrm>
      </p:grpSpPr>
      <p:sp>
        <p:nvSpPr>
          <p:cNvPr id="81" name="Google Shape;81;p90"/>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0"/>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3" name="Google Shape;83;p90"/>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90"/>
          <p:cNvSpPr txBox="1">
            <a:spLocks noGrp="1"/>
          </p:cNvSpPr>
          <p:nvPr>
            <p:ph type="body" idx="3"/>
          </p:nvPr>
        </p:nvSpPr>
        <p:spPr>
          <a:xfrm>
            <a:off x="504000" y="409032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90"/>
          <p:cNvSpPr txBox="1">
            <a:spLocks noGrp="1"/>
          </p:cNvSpPr>
          <p:nvPr>
            <p:ph type="body" idx="4"/>
          </p:nvPr>
        </p:nvSpPr>
        <p:spPr>
          <a:xfrm>
            <a:off x="5152680" y="409032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6" name="Google Shape;86;p90"/>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9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88" name="Google Shape;88;p90"/>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89"/>
        <p:cNvGrpSpPr/>
        <p:nvPr/>
      </p:nvGrpSpPr>
      <p:grpSpPr>
        <a:xfrm>
          <a:off x="0" y="0"/>
          <a:ext cx="0" cy="0"/>
          <a:chOff x="0" y="0"/>
          <a:chExt cx="0" cy="0"/>
        </a:xfrm>
      </p:grpSpPr>
      <p:sp>
        <p:nvSpPr>
          <p:cNvPr id="90" name="Google Shape;90;p91"/>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91"/>
          <p:cNvSpPr txBox="1">
            <a:spLocks noGrp="1"/>
          </p:cNvSpPr>
          <p:nvPr>
            <p:ph type="body" idx="1"/>
          </p:nvPr>
        </p:nvSpPr>
        <p:spPr>
          <a:xfrm>
            <a:off x="504000" y="1800000"/>
            <a:ext cx="29210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2" name="Google Shape;92;p91"/>
          <p:cNvSpPr txBox="1">
            <a:spLocks noGrp="1"/>
          </p:cNvSpPr>
          <p:nvPr>
            <p:ph type="body" idx="2"/>
          </p:nvPr>
        </p:nvSpPr>
        <p:spPr>
          <a:xfrm>
            <a:off x="3571560" y="1800000"/>
            <a:ext cx="29210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3" name="Google Shape;93;p91"/>
          <p:cNvSpPr txBox="1">
            <a:spLocks noGrp="1"/>
          </p:cNvSpPr>
          <p:nvPr>
            <p:ph type="body" idx="3"/>
          </p:nvPr>
        </p:nvSpPr>
        <p:spPr>
          <a:xfrm>
            <a:off x="6639120" y="1800000"/>
            <a:ext cx="29210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91"/>
          <p:cNvSpPr txBox="1">
            <a:spLocks noGrp="1"/>
          </p:cNvSpPr>
          <p:nvPr>
            <p:ph type="body" idx="4"/>
          </p:nvPr>
        </p:nvSpPr>
        <p:spPr>
          <a:xfrm>
            <a:off x="504000" y="4090320"/>
            <a:ext cx="29210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91"/>
          <p:cNvSpPr txBox="1">
            <a:spLocks noGrp="1"/>
          </p:cNvSpPr>
          <p:nvPr>
            <p:ph type="body" idx="5"/>
          </p:nvPr>
        </p:nvSpPr>
        <p:spPr>
          <a:xfrm>
            <a:off x="3571560" y="4090320"/>
            <a:ext cx="29210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6" name="Google Shape;96;p91"/>
          <p:cNvSpPr txBox="1">
            <a:spLocks noGrp="1"/>
          </p:cNvSpPr>
          <p:nvPr>
            <p:ph type="body" idx="6"/>
          </p:nvPr>
        </p:nvSpPr>
        <p:spPr>
          <a:xfrm>
            <a:off x="6639120" y="4090320"/>
            <a:ext cx="292104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7" name="Google Shape;97;p91"/>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9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99" name="Google Shape;99;p91"/>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2"/>
        <p:cNvGrpSpPr/>
        <p:nvPr/>
      </p:nvGrpSpPr>
      <p:grpSpPr>
        <a:xfrm>
          <a:off x="0" y="0"/>
          <a:ext cx="0" cy="0"/>
          <a:chOff x="0" y="0"/>
          <a:chExt cx="0" cy="0"/>
        </a:xfrm>
      </p:grpSpPr>
      <p:sp>
        <p:nvSpPr>
          <p:cNvPr id="23" name="Google Shape;23;p81"/>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81"/>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5" name="Google Shape;25;p81"/>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27" name="Google Shape;27;p81"/>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
        <p:cNvGrpSpPr/>
        <p:nvPr/>
      </p:nvGrpSpPr>
      <p:grpSpPr>
        <a:xfrm>
          <a:off x="0" y="0"/>
          <a:ext cx="0" cy="0"/>
          <a:chOff x="0" y="0"/>
          <a:chExt cx="0" cy="0"/>
        </a:xfrm>
      </p:grpSpPr>
      <p:sp>
        <p:nvSpPr>
          <p:cNvPr id="29" name="Google Shape;29;p82"/>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31" name="Google Shape;31;p82"/>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32"/>
        <p:cNvGrpSpPr/>
        <p:nvPr/>
      </p:nvGrpSpPr>
      <p:grpSpPr>
        <a:xfrm>
          <a:off x="0" y="0"/>
          <a:ext cx="0" cy="0"/>
          <a:chOff x="0" y="0"/>
          <a:chExt cx="0" cy="0"/>
        </a:xfrm>
      </p:grpSpPr>
      <p:sp>
        <p:nvSpPr>
          <p:cNvPr id="33" name="Google Shape;33;p8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3"/>
          <p:cNvSpPr txBox="1">
            <a:spLocks noGrp="1"/>
          </p:cNvSpPr>
          <p:nvPr>
            <p:ph type="body" idx="1"/>
          </p:nvPr>
        </p:nvSpPr>
        <p:spPr>
          <a:xfrm>
            <a:off x="504000" y="180000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83"/>
          <p:cNvSpPr txBox="1">
            <a:spLocks noGrp="1"/>
          </p:cNvSpPr>
          <p:nvPr>
            <p:ph type="body" idx="2"/>
          </p:nvPr>
        </p:nvSpPr>
        <p:spPr>
          <a:xfrm>
            <a:off x="5152680" y="180000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83"/>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38" name="Google Shape;38;p83"/>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84"/>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4"/>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43" name="Google Shape;43;p84"/>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4"/>
        <p:cNvGrpSpPr/>
        <p:nvPr/>
      </p:nvGrpSpPr>
      <p:grpSpPr>
        <a:xfrm>
          <a:off x="0" y="0"/>
          <a:ext cx="0" cy="0"/>
          <a:chOff x="0" y="0"/>
          <a:chExt cx="0" cy="0"/>
        </a:xfrm>
      </p:grpSpPr>
      <p:sp>
        <p:nvSpPr>
          <p:cNvPr id="45" name="Google Shape;45;p85"/>
          <p:cNvSpPr txBox="1">
            <a:spLocks noGrp="1"/>
          </p:cNvSpPr>
          <p:nvPr>
            <p:ph type="subTitle" idx="1"/>
          </p:nvPr>
        </p:nvSpPr>
        <p:spPr>
          <a:xfrm>
            <a:off x="504000" y="576000"/>
            <a:ext cx="7200000" cy="33386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5"/>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48" name="Google Shape;48;p85"/>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86"/>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6"/>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86"/>
          <p:cNvSpPr txBox="1">
            <a:spLocks noGrp="1"/>
          </p:cNvSpPr>
          <p:nvPr>
            <p:ph type="body" idx="2"/>
          </p:nvPr>
        </p:nvSpPr>
        <p:spPr>
          <a:xfrm>
            <a:off x="5152680" y="180000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86"/>
          <p:cNvSpPr txBox="1">
            <a:spLocks noGrp="1"/>
          </p:cNvSpPr>
          <p:nvPr>
            <p:ph type="body" idx="3"/>
          </p:nvPr>
        </p:nvSpPr>
        <p:spPr>
          <a:xfrm>
            <a:off x="504000" y="409032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4" name="Google Shape;54;p86"/>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56" name="Google Shape;56;p86"/>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7"/>
        <p:cNvGrpSpPr/>
        <p:nvPr/>
      </p:nvGrpSpPr>
      <p:grpSpPr>
        <a:xfrm>
          <a:off x="0" y="0"/>
          <a:ext cx="0" cy="0"/>
          <a:chOff x="0" y="0"/>
          <a:chExt cx="0" cy="0"/>
        </a:xfrm>
      </p:grpSpPr>
      <p:sp>
        <p:nvSpPr>
          <p:cNvPr id="58" name="Google Shape;58;p87"/>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7"/>
          <p:cNvSpPr txBox="1">
            <a:spLocks noGrp="1"/>
          </p:cNvSpPr>
          <p:nvPr>
            <p:ph type="body" idx="1"/>
          </p:nvPr>
        </p:nvSpPr>
        <p:spPr>
          <a:xfrm>
            <a:off x="504000" y="1800000"/>
            <a:ext cx="4426920" cy="43844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87"/>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1" name="Google Shape;61;p87"/>
          <p:cNvSpPr txBox="1">
            <a:spLocks noGrp="1"/>
          </p:cNvSpPr>
          <p:nvPr>
            <p:ph type="body" idx="3"/>
          </p:nvPr>
        </p:nvSpPr>
        <p:spPr>
          <a:xfrm>
            <a:off x="5152680" y="409032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87"/>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64" name="Google Shape;64;p87"/>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5"/>
        <p:cNvGrpSpPr/>
        <p:nvPr/>
      </p:nvGrpSpPr>
      <p:grpSpPr>
        <a:xfrm>
          <a:off x="0" y="0"/>
          <a:ext cx="0" cy="0"/>
          <a:chOff x="0" y="0"/>
          <a:chExt cx="0" cy="0"/>
        </a:xfrm>
      </p:grpSpPr>
      <p:sp>
        <p:nvSpPr>
          <p:cNvPr id="66" name="Google Shape;66;p88"/>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88"/>
          <p:cNvSpPr txBox="1">
            <a:spLocks noGrp="1"/>
          </p:cNvSpPr>
          <p:nvPr>
            <p:ph type="body" idx="1"/>
          </p:nvPr>
        </p:nvSpPr>
        <p:spPr>
          <a:xfrm>
            <a:off x="504000" y="180000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8" name="Google Shape;68;p88"/>
          <p:cNvSpPr txBox="1">
            <a:spLocks noGrp="1"/>
          </p:cNvSpPr>
          <p:nvPr>
            <p:ph type="body" idx="2"/>
          </p:nvPr>
        </p:nvSpPr>
        <p:spPr>
          <a:xfrm>
            <a:off x="5152680" y="1800000"/>
            <a:ext cx="442692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88"/>
          <p:cNvSpPr txBox="1">
            <a:spLocks noGrp="1"/>
          </p:cNvSpPr>
          <p:nvPr>
            <p:ph type="body" idx="3"/>
          </p:nvPr>
        </p:nvSpPr>
        <p:spPr>
          <a:xfrm>
            <a:off x="504000" y="4090320"/>
            <a:ext cx="9072000" cy="20912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88"/>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lvl="0" algn="ctr">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lvl="0" indent="0" algn="r">
              <a:spcBef>
                <a:spcPts val="0"/>
              </a:spcBef>
              <a:buSzPts val="1400"/>
              <a:buFont typeface="Times New Roman"/>
              <a:buNone/>
              <a:defRPr sz="1400" b="0" strike="noStrike">
                <a:latin typeface="Times New Roman"/>
                <a:ea typeface="Times New Roman"/>
                <a:cs typeface="Times New Roman"/>
                <a:sym typeface="Times New Roman"/>
              </a:defRPr>
            </a:lvl1pPr>
            <a:lvl2pPr marL="0" lvl="1" indent="0" algn="r">
              <a:spcBef>
                <a:spcPts val="0"/>
              </a:spcBef>
              <a:buSzPts val="1400"/>
              <a:buFont typeface="Times New Roman"/>
              <a:buNone/>
              <a:defRPr sz="1400" b="0" strike="noStrike">
                <a:latin typeface="Times New Roman"/>
                <a:ea typeface="Times New Roman"/>
                <a:cs typeface="Times New Roman"/>
                <a:sym typeface="Times New Roman"/>
              </a:defRPr>
            </a:lvl2pPr>
            <a:lvl3pPr marL="0" lvl="2" indent="0" algn="r">
              <a:spcBef>
                <a:spcPts val="0"/>
              </a:spcBef>
              <a:buSzPts val="1400"/>
              <a:buFont typeface="Times New Roman"/>
              <a:buNone/>
              <a:defRPr sz="1400" b="0" strike="noStrike">
                <a:latin typeface="Times New Roman"/>
                <a:ea typeface="Times New Roman"/>
                <a:cs typeface="Times New Roman"/>
                <a:sym typeface="Times New Roman"/>
              </a:defRPr>
            </a:lvl3pPr>
            <a:lvl4pPr marL="0" lvl="3" indent="0" algn="r">
              <a:spcBef>
                <a:spcPts val="0"/>
              </a:spcBef>
              <a:buSzPts val="1400"/>
              <a:buFont typeface="Times New Roman"/>
              <a:buNone/>
              <a:defRPr sz="1400" b="0" strike="noStrike">
                <a:latin typeface="Times New Roman"/>
                <a:ea typeface="Times New Roman"/>
                <a:cs typeface="Times New Roman"/>
                <a:sym typeface="Times New Roman"/>
              </a:defRPr>
            </a:lvl4pPr>
            <a:lvl5pPr marL="0" lvl="4" indent="0" algn="r">
              <a:spcBef>
                <a:spcPts val="0"/>
              </a:spcBef>
              <a:buSzPts val="1400"/>
              <a:buFont typeface="Times New Roman"/>
              <a:buNone/>
              <a:defRPr sz="1400" b="0" strike="noStrike">
                <a:latin typeface="Times New Roman"/>
                <a:ea typeface="Times New Roman"/>
                <a:cs typeface="Times New Roman"/>
                <a:sym typeface="Times New Roman"/>
              </a:defRPr>
            </a:lvl5pPr>
            <a:lvl6pPr marL="0" lvl="5" indent="0" algn="r">
              <a:spcBef>
                <a:spcPts val="0"/>
              </a:spcBef>
              <a:buSzPts val="1400"/>
              <a:buFont typeface="Times New Roman"/>
              <a:buNone/>
              <a:defRPr sz="1400" b="0" strike="noStrike">
                <a:latin typeface="Times New Roman"/>
                <a:ea typeface="Times New Roman"/>
                <a:cs typeface="Times New Roman"/>
                <a:sym typeface="Times New Roman"/>
              </a:defRPr>
            </a:lvl6pPr>
            <a:lvl7pPr marL="0" lvl="6" indent="0" algn="r">
              <a:spcBef>
                <a:spcPts val="0"/>
              </a:spcBef>
              <a:buSzPts val="1400"/>
              <a:buFont typeface="Times New Roman"/>
              <a:buNone/>
              <a:defRPr sz="1400" b="0" strike="noStrike">
                <a:latin typeface="Times New Roman"/>
                <a:ea typeface="Times New Roman"/>
                <a:cs typeface="Times New Roman"/>
                <a:sym typeface="Times New Roman"/>
              </a:defRPr>
            </a:lvl7pPr>
            <a:lvl8pPr marL="0" lvl="7" indent="0" algn="r">
              <a:spcBef>
                <a:spcPts val="0"/>
              </a:spcBef>
              <a:buSzPts val="1400"/>
              <a:buFont typeface="Times New Roman"/>
              <a:buNone/>
              <a:defRPr sz="1400" b="0" strike="noStrike">
                <a:latin typeface="Times New Roman"/>
                <a:ea typeface="Times New Roman"/>
                <a:cs typeface="Times New Roman"/>
                <a:sym typeface="Times New Roman"/>
              </a:defRPr>
            </a:lvl8pPr>
            <a:lvl9pPr marL="0" lvl="8" indent="0" algn="r">
              <a:spcBef>
                <a:spcPts val="0"/>
              </a:spcBef>
              <a:buSzPts val="1400"/>
              <a:buFont typeface="Times New Roman"/>
              <a:buNone/>
              <a:defRPr sz="1400" b="0" strike="noStrik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
        <p:nvSpPr>
          <p:cNvPr id="72" name="Google Shape;72;p88"/>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pic>
        <p:nvPicPr>
          <p:cNvPr id="10" name="Google Shape;10;p79"/>
          <p:cNvPicPr preferRelativeResize="0"/>
          <p:nvPr/>
        </p:nvPicPr>
        <p:blipFill rotWithShape="1">
          <a:blip r:embed="rId14">
            <a:alphaModFix/>
          </a:blip>
          <a:srcRect/>
          <a:stretch/>
        </p:blipFill>
        <p:spPr>
          <a:xfrm>
            <a:off x="720" y="720"/>
            <a:ext cx="10079640" cy="7559640"/>
          </a:xfrm>
          <a:prstGeom prst="rect">
            <a:avLst/>
          </a:prstGeom>
          <a:noFill/>
          <a:ln>
            <a:noFill/>
          </a:ln>
        </p:spPr>
      </p:pic>
      <p:sp>
        <p:nvSpPr>
          <p:cNvPr id="11" name="Google Shape;11;p79"/>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79"/>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3" name="Google Shape;13;p79"/>
          <p:cNvSpPr txBox="1">
            <a:spLocks noGrp="1"/>
          </p:cNvSpPr>
          <p:nvPr>
            <p:ph type="dt" idx="10"/>
          </p:nvPr>
        </p:nvSpPr>
        <p:spPr>
          <a:xfrm>
            <a:off x="504000" y="6887160"/>
            <a:ext cx="2348280" cy="52128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4" name="Google Shape;14;p79"/>
          <p:cNvSpPr txBox="1">
            <a:spLocks noGrp="1"/>
          </p:cNvSpPr>
          <p:nvPr>
            <p:ph type="ftr" idx="11"/>
          </p:nvPr>
        </p:nvSpPr>
        <p:spPr>
          <a:xfrm>
            <a:off x="3447360" y="6887160"/>
            <a:ext cx="3195000" cy="521280"/>
          </a:xfrm>
          <a:prstGeom prst="rect">
            <a:avLst/>
          </a:prstGeom>
          <a:noFill/>
          <a:ln>
            <a:noFill/>
          </a:ln>
        </p:spPr>
        <p:txBody>
          <a:bodyPr spcFirstLastPara="1" wrap="square" lIns="0" tIns="0" rIns="0" bIns="0" anchor="t" anchorCtr="0">
            <a:noAutofit/>
          </a:bodyPr>
          <a:lstStyle>
            <a:lvl1pPr marR="0" lvl="0" algn="ctr" rtl="0">
              <a:spcBef>
                <a:spcPts val="0"/>
              </a:spcBef>
              <a:spcAft>
                <a:spcPts val="0"/>
              </a:spcAft>
              <a:buSzPts val="1400"/>
              <a:buFont typeface="Times New Roman"/>
              <a:buNone/>
              <a:defRPr sz="1400" b="0" i="0" u="none" strike="noStrike" cap="none">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5" name="Google Shape;15;p7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lvl1pPr marL="0" marR="0" lvl="0"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1pPr>
            <a:lvl2pPr marL="0" marR="0" lvl="1"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2pPr>
            <a:lvl3pPr marL="0" marR="0" lvl="2"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3pPr>
            <a:lvl4pPr marL="0" marR="0" lvl="3"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4pPr>
            <a:lvl5pPr marL="0" marR="0" lvl="4"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5pPr>
            <a:lvl6pPr marL="0" marR="0" lvl="5"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6pPr>
            <a:lvl7pPr marL="0" marR="0" lvl="6"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7pPr>
            <a:lvl8pPr marL="0" marR="0" lvl="7"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8pPr>
            <a:lvl9pPr marL="0" marR="0" lvl="8" indent="0" algn="r" rtl="0">
              <a:spcBef>
                <a:spcPts val="0"/>
              </a:spcBef>
              <a:buSzPts val="1400"/>
              <a:buFont typeface="Times New Roman"/>
              <a:buNone/>
              <a:defRPr sz="1400" b="0" i="0" u="none" strike="noStrike" cap="none">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s-AR"/>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105" name="Google Shape;105;p1"/>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1" i="0" u="none" strike="noStrike" cap="none">
                <a:latin typeface="Arial"/>
                <a:ea typeface="Arial"/>
                <a:cs typeface="Arial"/>
                <a:sym typeface="Arial"/>
              </a:rPr>
              <a:t>CONCEPTOS Y PARADIGMAS DE LENGUAJES DE PROGRAMACIÓN</a:t>
            </a:r>
            <a:endParaRPr sz="3200" b="0" i="0" u="none" strike="noStrike" cap="none">
              <a:latin typeface="Arial"/>
              <a:ea typeface="Arial"/>
              <a:cs typeface="Arial"/>
              <a:sym typeface="Arial"/>
            </a:endParaRPr>
          </a:p>
          <a:p>
            <a:pPr marL="0" marR="0" lvl="0" indent="0" algn="ctr" rtl="0">
              <a:spcBef>
                <a:spcPts val="0"/>
              </a:spcBef>
              <a:spcAft>
                <a:spcPts val="0"/>
              </a:spcAft>
              <a:buSzPts val="3200"/>
              <a:buFont typeface="Arial"/>
              <a:buNone/>
            </a:pPr>
            <a:endParaRPr sz="3200" b="0" i="0" u="none" strike="noStrike" cap="none">
              <a:latin typeface="Arial"/>
              <a:ea typeface="Arial"/>
              <a:cs typeface="Arial"/>
              <a:sym typeface="Arial"/>
            </a:endParaRPr>
          </a:p>
          <a:p>
            <a:pPr marL="0" marR="0" lvl="0" indent="0" algn="ctr" rtl="0">
              <a:spcBef>
                <a:spcPts val="0"/>
              </a:spcBef>
              <a:spcAft>
                <a:spcPts val="0"/>
              </a:spcAft>
              <a:buSzPts val="3200"/>
              <a:buFont typeface="Arial"/>
              <a:buNone/>
            </a:pPr>
            <a:r>
              <a:rPr lang="es-AR" sz="3200" b="1" i="0" u="none" strike="noStrike" cap="none">
                <a:latin typeface="Arial"/>
                <a:ea typeface="Arial"/>
                <a:cs typeface="Arial"/>
                <a:sym typeface="Arial"/>
              </a:rPr>
              <a:t>TIPOS DE DATOS</a:t>
            </a:r>
            <a:endParaRPr sz="3200" b="0" i="0" u="none" strike="noStrike" cap="none">
              <a:latin typeface="Arial"/>
              <a:ea typeface="Arial"/>
              <a:cs typeface="Arial"/>
              <a:sym typeface="Arial"/>
            </a:endParaRPr>
          </a:p>
        </p:txBody>
      </p:sp>
      <p:sp>
        <p:nvSpPr>
          <p:cNvPr id="106" name="Google Shape;106;p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0"/>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169" name="Google Shape;169;p10"/>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TIPOS PREDEFINIDOS</a:t>
            </a:r>
            <a:endParaRPr sz="3200" b="0" i="0" u="none" strike="noStrike" cap="none">
              <a:latin typeface="Arial"/>
              <a:ea typeface="Arial"/>
              <a:cs typeface="Arial"/>
              <a:sym typeface="Arial"/>
            </a:endParaRPr>
          </a:p>
        </p:txBody>
      </p:sp>
      <p:sp>
        <p:nvSpPr>
          <p:cNvPr id="170" name="Google Shape;170;p1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xfrm>
            <a:off x="504000" y="576000"/>
            <a:ext cx="9144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800" b="0" strike="noStrike">
                <a:latin typeface="Arial"/>
                <a:ea typeface="Arial"/>
                <a:cs typeface="Arial"/>
                <a:sym typeface="Arial"/>
              </a:rPr>
              <a:t>TIPOS PREDEFINIDOS</a:t>
            </a:r>
            <a:endParaRPr sz="2800" b="0" strike="noStrike">
              <a:latin typeface="Arial"/>
              <a:ea typeface="Arial"/>
              <a:cs typeface="Arial"/>
              <a:sym typeface="Arial"/>
            </a:endParaRPr>
          </a:p>
        </p:txBody>
      </p:sp>
      <p:sp>
        <p:nvSpPr>
          <p:cNvPr id="176" name="Google Shape;176;p11"/>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5000"/>
          </a:bodyPr>
          <a:lstStyle/>
          <a:p>
            <a:pPr marL="0" marR="0" lvl="0" indent="0" algn="l" rtl="0">
              <a:spcBef>
                <a:spcPts val="0"/>
              </a:spcBef>
              <a:spcAft>
                <a:spcPts val="0"/>
              </a:spcAft>
              <a:buNone/>
            </a:pPr>
            <a:r>
              <a:rPr lang="es-AR" sz="3200" b="0" i="0" u="none" strike="noStrike" cap="none">
                <a:latin typeface="Arial"/>
                <a:ea typeface="Arial"/>
                <a:cs typeface="Arial"/>
                <a:sym typeface="Arial"/>
              </a:rPr>
              <a:t>TIPOS PREDEFINIDOS</a:t>
            </a:r>
            <a:endParaRPr sz="3200" b="0" i="0" u="none" strike="noStrike" cap="none">
              <a:latin typeface="Arial"/>
              <a:ea typeface="Arial"/>
              <a:cs typeface="Arial"/>
              <a:sym typeface="Arial"/>
            </a:endParaRPr>
          </a:p>
          <a:p>
            <a:pPr marL="432000" marR="0" lvl="0" indent="-324000" algn="just" rtl="0">
              <a:spcBef>
                <a:spcPts val="0"/>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Reflejan el comportamiento del hardware subyacente y son una abstracción de él.</a:t>
            </a:r>
            <a:endParaRPr sz="3200" b="0" i="0" u="none" strike="noStrike" cap="none">
              <a:latin typeface="Arial"/>
              <a:ea typeface="Arial"/>
              <a:cs typeface="Arial"/>
              <a:sym typeface="Arial"/>
            </a:endParaRPr>
          </a:p>
          <a:p>
            <a:pPr marL="432000" marR="0" lvl="0" indent="-324000" algn="l"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Las ventajas de los tipos predefinidos son:</a:t>
            </a:r>
            <a:endParaRPr sz="3200" b="0" i="0" u="none" strike="noStrike" cap="none">
              <a:latin typeface="Arial"/>
              <a:ea typeface="Arial"/>
              <a:cs typeface="Arial"/>
              <a:sym typeface="Arial"/>
            </a:endParaRPr>
          </a:p>
          <a:p>
            <a:pPr marL="864000" marR="0" lvl="1" indent="-324000" algn="l" rtl="0">
              <a:spcBef>
                <a:spcPts val="1417"/>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Invisibilidad de la representación</a:t>
            </a:r>
            <a:endParaRPr sz="3200" b="0" i="0" u="none" strike="noStrike" cap="none">
              <a:latin typeface="Arial"/>
              <a:ea typeface="Arial"/>
              <a:cs typeface="Arial"/>
              <a:sym typeface="Arial"/>
            </a:endParaRPr>
          </a:p>
          <a:p>
            <a:pPr marL="864000" marR="0" lvl="1" indent="-324000" algn="l"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Verificación estática</a:t>
            </a:r>
            <a:endParaRPr sz="3200" b="0" i="0" u="none" strike="noStrike" cap="none">
              <a:latin typeface="Arial"/>
              <a:ea typeface="Arial"/>
              <a:cs typeface="Arial"/>
              <a:sym typeface="Arial"/>
            </a:endParaRPr>
          </a:p>
          <a:p>
            <a:pPr marL="864000" marR="0" lvl="1" indent="-324000" algn="l"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Desambiaguar operadores</a:t>
            </a:r>
            <a:endParaRPr sz="3200" b="0" i="0" u="none" strike="noStrike" cap="none">
              <a:latin typeface="Arial"/>
              <a:ea typeface="Arial"/>
              <a:cs typeface="Arial"/>
              <a:sym typeface="Arial"/>
            </a:endParaRPr>
          </a:p>
          <a:p>
            <a:pPr marL="864000" marR="0" lvl="1" indent="-324000" algn="l"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Control de precisión</a:t>
            </a:r>
            <a:endParaRPr sz="3200" b="0" i="0" u="none" strike="noStrike" cap="none">
              <a:latin typeface="Arial"/>
              <a:ea typeface="Arial"/>
              <a:cs typeface="Arial"/>
              <a:sym typeface="Arial"/>
            </a:endParaRPr>
          </a:p>
          <a:p>
            <a:pPr marL="0" marR="0" lvl="0" indent="0" algn="l" rtl="0">
              <a:spcBef>
                <a:spcPts val="1134"/>
              </a:spcBef>
              <a:spcAft>
                <a:spcPts val="0"/>
              </a:spcAft>
              <a:buNone/>
            </a:pPr>
            <a:endParaRPr sz="3200" b="0" i="0" u="none" strike="noStrike" cap="none">
              <a:latin typeface="Arial"/>
              <a:ea typeface="Arial"/>
              <a:cs typeface="Arial"/>
              <a:sym typeface="Arial"/>
            </a:endParaRPr>
          </a:p>
        </p:txBody>
      </p:sp>
      <p:sp>
        <p:nvSpPr>
          <p:cNvPr id="177" name="Google Shape;177;p1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2"/>
          <p:cNvSpPr txBox="1">
            <a:spLocks noGrp="1"/>
          </p:cNvSpPr>
          <p:nvPr>
            <p:ph type="title"/>
          </p:nvPr>
        </p:nvSpPr>
        <p:spPr>
          <a:xfrm>
            <a:off x="504000" y="576000"/>
            <a:ext cx="9144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800" b="0" strike="noStrike">
                <a:latin typeface="Arial"/>
                <a:ea typeface="Arial"/>
                <a:cs typeface="Arial"/>
                <a:sym typeface="Arial"/>
              </a:rPr>
              <a:t>TIPOS PREDEFINIDOS</a:t>
            </a:r>
            <a:endParaRPr sz="2800" b="0" strike="noStrike">
              <a:latin typeface="Arial"/>
              <a:ea typeface="Arial"/>
              <a:cs typeface="Arial"/>
              <a:sym typeface="Arial"/>
            </a:endParaRPr>
          </a:p>
        </p:txBody>
      </p:sp>
      <p:sp>
        <p:nvSpPr>
          <p:cNvPr id="183" name="Google Shape;183;p12"/>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3200" b="0" i="0" u="none" strike="noStrike" cap="none">
                <a:latin typeface="Arial"/>
                <a:ea typeface="Arial"/>
                <a:cs typeface="Arial"/>
                <a:sym typeface="Arial"/>
              </a:rPr>
              <a:t>TIPOS PREDEFINIDOS</a:t>
            </a:r>
            <a:endParaRPr sz="3200" b="0" i="0" u="none" strike="noStrike" cap="none">
              <a:latin typeface="Arial"/>
              <a:ea typeface="Arial"/>
              <a:cs typeface="Arial"/>
              <a:sym typeface="Arial"/>
            </a:endParaRPr>
          </a:p>
          <a:p>
            <a:pPr marL="0" marR="0" lvl="0" indent="0" algn="l" rtl="0">
              <a:spcBef>
                <a:spcPts val="0"/>
              </a:spcBef>
              <a:spcAft>
                <a:spcPts val="0"/>
              </a:spcAft>
              <a:buNone/>
            </a:pPr>
            <a:endParaRPr sz="3200" b="0" i="0" u="none" strike="noStrike" cap="none">
              <a:latin typeface="Arial"/>
              <a:ea typeface="Arial"/>
              <a:cs typeface="Arial"/>
              <a:sym typeface="Arial"/>
            </a:endParaRPr>
          </a:p>
        </p:txBody>
      </p:sp>
      <p:sp>
        <p:nvSpPr>
          <p:cNvPr id="184" name="Google Shape;184;p12"/>
          <p:cNvSpPr txBox="1"/>
          <p:nvPr/>
        </p:nvSpPr>
        <p:spPr>
          <a:xfrm>
            <a:off x="648000" y="3039840"/>
            <a:ext cx="1623960" cy="4881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2800" b="0" i="0" u="none" strike="noStrike" cap="none">
                <a:latin typeface="Arial"/>
                <a:ea typeface="Arial"/>
                <a:cs typeface="Arial"/>
                <a:sym typeface="Arial"/>
              </a:rPr>
              <a:t>Números</a:t>
            </a:r>
            <a:endParaRPr sz="2800" b="0" strike="noStrike">
              <a:latin typeface="Arial"/>
              <a:ea typeface="Arial"/>
              <a:cs typeface="Arial"/>
              <a:sym typeface="Arial"/>
            </a:endParaRPr>
          </a:p>
        </p:txBody>
      </p:sp>
      <p:sp>
        <p:nvSpPr>
          <p:cNvPr id="185" name="Google Shape;185;p12"/>
          <p:cNvSpPr txBox="1"/>
          <p:nvPr/>
        </p:nvSpPr>
        <p:spPr>
          <a:xfrm>
            <a:off x="3057714" y="2592004"/>
            <a:ext cx="1508743" cy="454461"/>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2800" b="0" strike="noStrike">
                <a:latin typeface="Arial"/>
                <a:ea typeface="Arial"/>
                <a:cs typeface="Arial"/>
                <a:sym typeface="Arial"/>
              </a:rPr>
              <a:t>Enteros</a:t>
            </a:r>
            <a:endParaRPr sz="2800" b="0" strike="noStrike">
              <a:latin typeface="Arial"/>
              <a:ea typeface="Arial"/>
              <a:cs typeface="Arial"/>
              <a:sym typeface="Arial"/>
            </a:endParaRPr>
          </a:p>
        </p:txBody>
      </p:sp>
      <p:sp>
        <p:nvSpPr>
          <p:cNvPr id="186" name="Google Shape;186;p12"/>
          <p:cNvSpPr txBox="1"/>
          <p:nvPr/>
        </p:nvSpPr>
        <p:spPr>
          <a:xfrm>
            <a:off x="3103200" y="3687840"/>
            <a:ext cx="1288800" cy="4881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2800" b="0" strike="noStrike">
                <a:latin typeface="Arial"/>
                <a:ea typeface="Arial"/>
                <a:cs typeface="Arial"/>
                <a:sym typeface="Arial"/>
              </a:rPr>
              <a:t>Reales</a:t>
            </a:r>
            <a:endParaRPr sz="2800" b="0" strike="noStrike">
              <a:latin typeface="Arial"/>
              <a:ea typeface="Arial"/>
              <a:cs typeface="Arial"/>
              <a:sym typeface="Arial"/>
            </a:endParaRPr>
          </a:p>
        </p:txBody>
      </p:sp>
      <p:sp>
        <p:nvSpPr>
          <p:cNvPr id="187" name="Google Shape;187;p12"/>
          <p:cNvSpPr txBox="1"/>
          <p:nvPr/>
        </p:nvSpPr>
        <p:spPr>
          <a:xfrm>
            <a:off x="691200" y="5760000"/>
            <a:ext cx="1684800" cy="4881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2800" b="0" strike="noStrike">
                <a:latin typeface="Arial"/>
                <a:ea typeface="Arial"/>
                <a:cs typeface="Arial"/>
                <a:sym typeface="Arial"/>
              </a:rPr>
              <a:t>Booleano</a:t>
            </a:r>
            <a:endParaRPr sz="2800" b="0" strike="noStrike">
              <a:latin typeface="Arial"/>
              <a:ea typeface="Arial"/>
              <a:cs typeface="Arial"/>
              <a:sym typeface="Arial"/>
            </a:endParaRPr>
          </a:p>
        </p:txBody>
      </p:sp>
      <p:sp>
        <p:nvSpPr>
          <p:cNvPr id="188" name="Google Shape;188;p12"/>
          <p:cNvSpPr txBox="1"/>
          <p:nvPr/>
        </p:nvSpPr>
        <p:spPr>
          <a:xfrm>
            <a:off x="648000" y="4608000"/>
            <a:ext cx="1922760" cy="48816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2800" b="0" strike="noStrike">
                <a:latin typeface="Arial"/>
                <a:ea typeface="Arial"/>
                <a:cs typeface="Arial"/>
                <a:sym typeface="Arial"/>
              </a:rPr>
              <a:t>Caracteres</a:t>
            </a:r>
            <a:endParaRPr sz="2800" b="0" strike="noStrike">
              <a:latin typeface="Arial"/>
              <a:ea typeface="Arial"/>
              <a:cs typeface="Arial"/>
              <a:sym typeface="Arial"/>
            </a:endParaRPr>
          </a:p>
        </p:txBody>
      </p:sp>
      <p:sp>
        <p:nvSpPr>
          <p:cNvPr id="189" name="Google Shape;189;p12"/>
          <p:cNvSpPr/>
          <p:nvPr/>
        </p:nvSpPr>
        <p:spPr>
          <a:xfrm rot="-1680000">
            <a:off x="2179800" y="2821320"/>
            <a:ext cx="864000" cy="288000"/>
          </a:xfrm>
          <a:custGeom>
            <a:avLst/>
            <a:gdLst/>
            <a:ahLst/>
            <a:cxnLst/>
            <a:rect l="l" t="t" r="r" b="b"/>
            <a:pathLst>
              <a:path w="21600" h="21600" extrusionOk="0">
                <a:moveTo>
                  <a:pt x="0" y="6796"/>
                </a:moveTo>
                <a:lnTo>
                  <a:pt x="17309" y="6796"/>
                </a:lnTo>
                <a:lnTo>
                  <a:pt x="17309" y="0"/>
                </a:lnTo>
                <a:lnTo>
                  <a:pt x="21600" y="10800"/>
                </a:lnTo>
                <a:lnTo>
                  <a:pt x="17309" y="21600"/>
                </a:lnTo>
                <a:lnTo>
                  <a:pt x="17309" y="14804"/>
                </a:lnTo>
                <a:lnTo>
                  <a:pt x="0" y="14804"/>
                </a:lnTo>
                <a:close/>
              </a:path>
            </a:pathLst>
          </a:custGeom>
          <a:solidFill>
            <a:srgbClr val="729FCF"/>
          </a:solidFill>
          <a:ln w="9525" cap="flat" cmpd="sng">
            <a:solidFill>
              <a:srgbClr val="3465A4"/>
            </a:solidFill>
            <a:prstDash val="solid"/>
            <a:round/>
            <a:headEnd type="none" w="sm" len="sm"/>
            <a:tailEnd type="none" w="sm" len="sm"/>
          </a:ln>
        </p:spPr>
      </p:sp>
      <p:sp>
        <p:nvSpPr>
          <p:cNvPr id="190" name="Google Shape;190;p12"/>
          <p:cNvSpPr/>
          <p:nvPr/>
        </p:nvSpPr>
        <p:spPr>
          <a:xfrm rot="1500000">
            <a:off x="2250000" y="3480840"/>
            <a:ext cx="864000" cy="288000"/>
          </a:xfrm>
          <a:custGeom>
            <a:avLst/>
            <a:gdLst/>
            <a:ahLst/>
            <a:cxnLst/>
            <a:rect l="l" t="t" r="r" b="b"/>
            <a:pathLst>
              <a:path w="21600" h="21600" extrusionOk="0">
                <a:moveTo>
                  <a:pt x="0" y="6796"/>
                </a:moveTo>
                <a:lnTo>
                  <a:pt x="17309" y="6796"/>
                </a:lnTo>
                <a:lnTo>
                  <a:pt x="17309" y="0"/>
                </a:lnTo>
                <a:lnTo>
                  <a:pt x="21600" y="10800"/>
                </a:lnTo>
                <a:lnTo>
                  <a:pt x="17309" y="21600"/>
                </a:lnTo>
                <a:lnTo>
                  <a:pt x="17309" y="14804"/>
                </a:lnTo>
                <a:lnTo>
                  <a:pt x="0" y="14804"/>
                </a:lnTo>
                <a:close/>
              </a:path>
            </a:pathLst>
          </a:custGeom>
          <a:solidFill>
            <a:srgbClr val="729FCF"/>
          </a:solidFill>
          <a:ln w="9525" cap="flat" cmpd="sng">
            <a:solidFill>
              <a:srgbClr val="3465A4"/>
            </a:solidFill>
            <a:prstDash val="solid"/>
            <a:round/>
            <a:headEnd type="none" w="sm" len="sm"/>
            <a:tailEnd type="none" w="sm" len="sm"/>
          </a:ln>
        </p:spPr>
      </p:sp>
      <p:cxnSp>
        <p:nvCxnSpPr>
          <p:cNvPr id="191" name="Google Shape;191;p12"/>
          <p:cNvCxnSpPr/>
          <p:nvPr/>
        </p:nvCxnSpPr>
        <p:spPr>
          <a:xfrm>
            <a:off x="5112000" y="2592000"/>
            <a:ext cx="0" cy="4176000"/>
          </a:xfrm>
          <a:prstGeom prst="straightConnector1">
            <a:avLst/>
          </a:prstGeom>
          <a:noFill/>
          <a:ln w="9525" cap="flat" cmpd="sng">
            <a:solidFill>
              <a:srgbClr val="000000"/>
            </a:solidFill>
            <a:prstDash val="solid"/>
            <a:round/>
            <a:headEnd type="none" w="sm" len="sm"/>
            <a:tailEnd type="none" w="sm" len="sm"/>
          </a:ln>
        </p:spPr>
      </p:cxnSp>
      <p:sp>
        <p:nvSpPr>
          <p:cNvPr id="192" name="Google Shape;192;p12"/>
          <p:cNvSpPr txBox="1"/>
          <p:nvPr/>
        </p:nvSpPr>
        <p:spPr>
          <a:xfrm>
            <a:off x="5616000" y="4608000"/>
            <a:ext cx="2675520" cy="576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3200" b="0" strike="noStrike">
                <a:latin typeface="Arial"/>
                <a:ea typeface="Arial"/>
                <a:cs typeface="Arial"/>
                <a:sym typeface="Arial"/>
              </a:rPr>
              <a:t>Conversiones</a:t>
            </a:r>
            <a:endParaRPr sz="3200" b="0" strike="noStrike">
              <a:latin typeface="Arial"/>
              <a:ea typeface="Arial"/>
              <a:cs typeface="Arial"/>
              <a:sym typeface="Arial"/>
            </a:endParaRPr>
          </a:p>
        </p:txBody>
      </p:sp>
      <p:sp>
        <p:nvSpPr>
          <p:cNvPr id="193" name="Google Shape;193;p12"/>
          <p:cNvSpPr txBox="1"/>
          <p:nvPr/>
        </p:nvSpPr>
        <p:spPr>
          <a:xfrm>
            <a:off x="5586120" y="3775320"/>
            <a:ext cx="3283560" cy="5461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3200" b="0" strike="noStrike">
                <a:latin typeface="Arial"/>
                <a:ea typeface="Arial"/>
                <a:cs typeface="Arial"/>
                <a:sym typeface="Arial"/>
              </a:rPr>
              <a:t>Longitud Máxima</a:t>
            </a:r>
            <a:endParaRPr sz="3200" b="0" strike="noStrike">
              <a:latin typeface="Arial"/>
              <a:ea typeface="Arial"/>
              <a:cs typeface="Arial"/>
              <a:sym typeface="Arial"/>
            </a:endParaRPr>
          </a:p>
        </p:txBody>
      </p:sp>
      <p:sp>
        <p:nvSpPr>
          <p:cNvPr id="194" name="Google Shape;194;p12"/>
          <p:cNvSpPr txBox="1"/>
          <p:nvPr/>
        </p:nvSpPr>
        <p:spPr>
          <a:xfrm>
            <a:off x="5582286" y="2965611"/>
            <a:ext cx="1824711" cy="557353"/>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3200" b="0" strike="noStrike">
                <a:latin typeface="Arial"/>
                <a:ea typeface="Arial"/>
                <a:cs typeface="Arial"/>
                <a:sym typeface="Arial"/>
              </a:rPr>
              <a:t>Valores</a:t>
            </a:r>
            <a:endParaRPr sz="3200" b="0" strike="noStrike">
              <a:latin typeface="Arial"/>
              <a:ea typeface="Arial"/>
              <a:cs typeface="Arial"/>
              <a:sym typeface="Arial"/>
            </a:endParaRPr>
          </a:p>
        </p:txBody>
      </p:sp>
      <p:sp>
        <p:nvSpPr>
          <p:cNvPr id="195" name="Google Shape;195;p12"/>
          <p:cNvSpPr txBox="1"/>
          <p:nvPr/>
        </p:nvSpPr>
        <p:spPr>
          <a:xfrm>
            <a:off x="3134286" y="5196458"/>
            <a:ext cx="6293394" cy="2077568"/>
          </a:xfrm>
          <a:prstGeom prst="rect">
            <a:avLst/>
          </a:prstGeom>
          <a:solidFill>
            <a:srgbClr val="729FCF"/>
          </a:solidFill>
          <a:ln>
            <a:noFill/>
          </a:ln>
        </p:spPr>
        <p:txBody>
          <a:bodyPr spcFirstLastPara="1" wrap="square" lIns="90000" tIns="45000" rIns="90000" bIns="45000" anchor="t" anchorCtr="0">
            <a:noAutofit/>
          </a:bodyPr>
          <a:lstStyle/>
          <a:p>
            <a:pPr marL="0" marR="0" lvl="0" indent="0" algn="just" rtl="0">
              <a:spcBef>
                <a:spcPts val="0"/>
              </a:spcBef>
              <a:spcAft>
                <a:spcPts val="0"/>
              </a:spcAft>
              <a:buClr>
                <a:srgbClr val="461900"/>
              </a:buClr>
              <a:buSzPts val="2200"/>
              <a:buFont typeface="Arial"/>
              <a:buNone/>
            </a:pPr>
            <a:r>
              <a:rPr lang="es-AR" sz="2200" b="1" strike="noStrike">
                <a:solidFill>
                  <a:srgbClr val="461900"/>
                </a:solidFill>
                <a:latin typeface="Arial"/>
                <a:ea typeface="Arial"/>
                <a:cs typeface="Arial"/>
                <a:sym typeface="Arial"/>
              </a:rPr>
              <a:t>Que un conjunto de valores de un tipo sea definido por la implementación del lenguaje significa que será seleccionado por el compilador, mientras que si el tipo es definido por el lenguaje será definido en su definición.</a:t>
            </a:r>
            <a:endParaRPr sz="2200" b="0" strike="noStrike">
              <a:latin typeface="Arial"/>
              <a:ea typeface="Arial"/>
              <a:cs typeface="Arial"/>
              <a:sym typeface="Arial"/>
            </a:endParaRPr>
          </a:p>
        </p:txBody>
      </p:sp>
      <p:sp>
        <p:nvSpPr>
          <p:cNvPr id="196" name="Google Shape;196;p1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202" name="Google Shape;202;p13"/>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TIPOS DEFINIDOS POR EL USUARIO</a:t>
            </a:r>
            <a:endParaRPr sz="3200" b="0" i="0" u="none" strike="noStrike" cap="none">
              <a:latin typeface="Arial"/>
              <a:ea typeface="Arial"/>
              <a:cs typeface="Arial"/>
              <a:sym typeface="Arial"/>
            </a:endParaRPr>
          </a:p>
        </p:txBody>
      </p:sp>
      <p:sp>
        <p:nvSpPr>
          <p:cNvPr id="203" name="Google Shape;203;p1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4"/>
          <p:cNvSpPr txBox="1">
            <a:spLocks noGrp="1"/>
          </p:cNvSpPr>
          <p:nvPr>
            <p:ph type="title"/>
          </p:nvPr>
        </p:nvSpPr>
        <p:spPr>
          <a:xfrm>
            <a:off x="504000" y="576000"/>
            <a:ext cx="9216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09" name="Google Shape;209;p14"/>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6000"/>
          </a:bodyPr>
          <a:lstStyle/>
          <a:p>
            <a:pPr marL="0" marR="0" lvl="0" indent="0" algn="l" rtl="0">
              <a:spcBef>
                <a:spcPts val="0"/>
              </a:spcBef>
              <a:spcAft>
                <a:spcPts val="0"/>
              </a:spcAft>
              <a:buNone/>
            </a:pPr>
            <a:r>
              <a:rPr lang="es-AR" sz="3200" b="0" i="0" u="none" strike="noStrike" cap="none">
                <a:latin typeface="Arial"/>
                <a:ea typeface="Arial"/>
                <a:cs typeface="Arial"/>
                <a:sym typeface="Arial"/>
              </a:rPr>
              <a:t>TIPOS DEFINIDOS POR EL USUARIO</a:t>
            </a:r>
            <a:endParaRPr sz="3200" b="0" i="0" u="none" strike="noStrike" cap="none">
              <a:latin typeface="Arial"/>
              <a:ea typeface="Arial"/>
              <a:cs typeface="Arial"/>
              <a:sym typeface="Arial"/>
            </a:endParaRPr>
          </a:p>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Los Lenguajes de programación permiten al programador </a:t>
            </a:r>
            <a:r>
              <a:rPr lang="es-AR" sz="3200" b="1" i="0" u="none" strike="noStrike" cap="none">
                <a:latin typeface="Arial"/>
                <a:ea typeface="Arial"/>
                <a:cs typeface="Arial"/>
                <a:sym typeface="Arial"/>
              </a:rPr>
              <a:t>especificar agrupaciones de objetos de datos elementales</a:t>
            </a:r>
            <a:r>
              <a:rPr lang="es-AR" sz="3200" b="0" i="0" u="none" strike="noStrike" cap="none">
                <a:latin typeface="Arial"/>
                <a:ea typeface="Arial"/>
                <a:cs typeface="Arial"/>
                <a:sym typeface="Arial"/>
              </a:rPr>
              <a:t> (o tipos predefinidos) y, de forma recursiva, agregaciones de agregados. Esto se logra </a:t>
            </a:r>
            <a:r>
              <a:rPr lang="es-AR" sz="3200" b="1" i="0" u="none" strike="noStrike" cap="none">
                <a:latin typeface="Arial"/>
                <a:ea typeface="Arial"/>
                <a:cs typeface="Arial"/>
                <a:sym typeface="Arial"/>
              </a:rPr>
              <a:t>mediante</a:t>
            </a:r>
            <a:r>
              <a:rPr lang="es-AR" sz="3200" b="0" i="0" u="none" strike="noStrike" cap="none">
                <a:latin typeface="Arial"/>
                <a:ea typeface="Arial"/>
                <a:cs typeface="Arial"/>
                <a:sym typeface="Arial"/>
              </a:rPr>
              <a:t> la prestación de una serie de </a:t>
            </a:r>
            <a:r>
              <a:rPr lang="es-AR" sz="3200" b="1" i="0" u="none" strike="noStrike" cap="none">
                <a:latin typeface="Arial"/>
                <a:ea typeface="Arial"/>
                <a:cs typeface="Arial"/>
                <a:sym typeface="Arial"/>
              </a:rPr>
              <a:t>constructores</a:t>
            </a:r>
            <a:r>
              <a:rPr lang="es-AR" sz="3200" b="0" i="0" u="none" strike="noStrike" cap="none">
                <a:latin typeface="Arial"/>
                <a:ea typeface="Arial"/>
                <a:cs typeface="Arial"/>
                <a:sym typeface="Arial"/>
              </a:rPr>
              <a:t> que permiten definir lo que denominamos </a:t>
            </a:r>
            <a:r>
              <a:rPr lang="es-AR" sz="3200" b="1" i="0" u="none" strike="noStrike" cap="none">
                <a:latin typeface="Arial"/>
                <a:ea typeface="Arial"/>
                <a:cs typeface="Arial"/>
                <a:sym typeface="Arial"/>
              </a:rPr>
              <a:t>tipo de dato definido por el usuario</a:t>
            </a:r>
            <a:r>
              <a:rPr lang="es-AR" sz="3200" b="0" i="0" u="none" strike="noStrike" cap="none">
                <a:latin typeface="Arial"/>
                <a:ea typeface="Arial"/>
                <a:cs typeface="Arial"/>
                <a:sym typeface="Arial"/>
              </a:rPr>
              <a:t>.</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1" i="0" u="none" strike="noStrike" cap="none">
                <a:latin typeface="Arial"/>
                <a:ea typeface="Arial"/>
                <a:cs typeface="Arial"/>
                <a:sym typeface="Arial"/>
              </a:rPr>
              <a:t>Separan la especificación de la implementación. Se definen los tipos que el problema necesita.</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Definir nuevos tipos e instanciarlos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Chequeo de consistencia </a:t>
            </a:r>
            <a:endParaRPr sz="3200" b="0" i="0" u="none" strike="noStrike" cap="none">
              <a:latin typeface="Arial"/>
              <a:ea typeface="Arial"/>
              <a:cs typeface="Arial"/>
              <a:sym typeface="Arial"/>
            </a:endParaRPr>
          </a:p>
        </p:txBody>
      </p:sp>
      <p:sp>
        <p:nvSpPr>
          <p:cNvPr id="210" name="Google Shape;210;p14"/>
          <p:cNvSpPr txBox="1"/>
          <p:nvPr/>
        </p:nvSpPr>
        <p:spPr>
          <a:xfrm>
            <a:off x="288000" y="1512000"/>
            <a:ext cx="9432000" cy="5184000"/>
          </a:xfrm>
          <a:prstGeom prst="rect">
            <a:avLst/>
          </a:prstGeom>
          <a:solidFill>
            <a:srgbClr val="DFCCE4"/>
          </a:solidFill>
          <a:ln>
            <a:noFill/>
          </a:ln>
        </p:spPr>
        <p:txBody>
          <a:bodyPr spcFirstLastPara="1" wrap="square" lIns="90000" tIns="45000" rIns="90000" bIns="45000" anchor="t" anchorCtr="0">
            <a:noAutofit/>
          </a:bodyPr>
          <a:lstStyle/>
          <a:p>
            <a:pPr marL="216000" marR="0" lvl="0" indent="-216000" algn="l" rtl="0">
              <a:spcBef>
                <a:spcPts val="0"/>
              </a:spcBef>
              <a:spcAft>
                <a:spcPts val="0"/>
              </a:spcAft>
              <a:buClr>
                <a:srgbClr val="000000"/>
              </a:buClr>
              <a:buSzPts val="810"/>
              <a:buFont typeface="Noto Sans Symbols"/>
              <a:buChar char="●"/>
            </a:pPr>
            <a:r>
              <a:rPr lang="es-AR" sz="1800" b="0" strike="noStrike">
                <a:latin typeface="Arial"/>
                <a:ea typeface="Arial"/>
                <a:cs typeface="Arial"/>
                <a:sym typeface="Arial"/>
              </a:rPr>
              <a:t> Legibilidad : elección apropiada de nuevos Nombres</a:t>
            </a:r>
            <a:endParaRPr sz="1800" b="0" strike="noStrik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r>
              <a:rPr lang="es-AR" sz="1800" b="0" strike="noStrike">
                <a:latin typeface="Arial"/>
                <a:ea typeface="Arial"/>
                <a:cs typeface="Arial"/>
                <a:sym typeface="Arial"/>
              </a:rPr>
              <a:t>    dias [0..31]</a:t>
            </a:r>
            <a:endParaRPr sz="1800" b="0" strike="noStrik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r>
              <a:rPr lang="es-AR" sz="1800" b="0" strike="noStrike">
                <a:latin typeface="Arial"/>
                <a:ea typeface="Arial"/>
                <a:cs typeface="Arial"/>
                <a:sym typeface="Arial"/>
              </a:rPr>
              <a:t>    vec [dias] vec[0..31]</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s-AR" sz="1800" b="0" strike="noStrike">
                <a:latin typeface="Arial"/>
                <a:ea typeface="Arial"/>
                <a:cs typeface="Arial"/>
                <a:sym typeface="Arial"/>
              </a:rPr>
              <a:t>Estructura jerárquica de las definiciones de tipos: proceso de refinamiento</a:t>
            </a:r>
            <a:endParaRPr sz="1800" b="0" strike="noStrik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r>
              <a:rPr lang="es-AR" sz="1800" b="0" strike="noStrike">
                <a:latin typeface="Arial"/>
                <a:ea typeface="Arial"/>
                <a:cs typeface="Arial"/>
                <a:sym typeface="Arial"/>
              </a:rPr>
              <a:t> Record Persona {</a:t>
            </a:r>
            <a:endParaRPr sz="1800" b="0" strike="noStrik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r>
              <a:rPr lang="es-AR" sz="1800" b="0" strike="noStrike">
                <a:latin typeface="Arial"/>
                <a:ea typeface="Arial"/>
                <a:cs typeface="Arial"/>
                <a:sym typeface="Arial"/>
              </a:rPr>
              <a:t>   String nombre,apellido;</a:t>
            </a:r>
            <a:endParaRPr sz="1800" b="0" strike="noStrik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r>
              <a:rPr lang="es-AR" sz="1800" b="0" strike="noStrike">
                <a:latin typeface="Arial"/>
                <a:ea typeface="Arial"/>
                <a:cs typeface="Arial"/>
                <a:sym typeface="Arial"/>
              </a:rPr>
              <a:t>    int edad;</a:t>
            </a:r>
            <a:endParaRPr sz="1800" b="0" strike="noStrik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r>
              <a:rPr lang="es-AR" sz="1800" b="0" strike="noStrike">
                <a:latin typeface="Arial"/>
                <a:ea typeface="Arial"/>
                <a:cs typeface="Arial"/>
                <a:sym typeface="Arial"/>
              </a:rPr>
              <a:t>    ……</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Persona vecino= new Persona(…);</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vencinos = array[1..10] of Persona;</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s-AR" sz="1800" b="0" strike="noStrike">
                <a:latin typeface="Arial"/>
                <a:ea typeface="Arial"/>
                <a:cs typeface="Arial"/>
                <a:sym typeface="Arial"/>
              </a:rPr>
              <a:t>Modificabilidad : Solo se cambia en la definición</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s-AR" sz="1800" b="0" strike="noStrike">
                <a:latin typeface="Arial"/>
                <a:ea typeface="Arial"/>
                <a:cs typeface="Arial"/>
                <a:sym typeface="Arial"/>
              </a:rPr>
              <a:t>Factorización: Se usa la cantidad de veces necesarias</a:t>
            </a:r>
            <a:endParaRPr sz="1800" b="0" strike="noStrike">
              <a:latin typeface="Arial"/>
              <a:ea typeface="Arial"/>
              <a:cs typeface="Arial"/>
              <a:sym typeface="Arial"/>
            </a:endParaRPr>
          </a:p>
          <a:p>
            <a:pPr marL="216000" marR="0" lvl="0" indent="-216000" algn="l" rtl="0">
              <a:spcBef>
                <a:spcPts val="0"/>
              </a:spcBef>
              <a:spcAft>
                <a:spcPts val="0"/>
              </a:spcAft>
              <a:buClr>
                <a:srgbClr val="000000"/>
              </a:buClr>
              <a:buSzPts val="810"/>
              <a:buFont typeface="Noto Sans Symbols"/>
              <a:buChar char="●"/>
            </a:pPr>
            <a:r>
              <a:rPr lang="es-AR" sz="1800" b="0" strike="noStrike">
                <a:latin typeface="Arial"/>
                <a:ea typeface="Arial"/>
                <a:cs typeface="Arial"/>
                <a:sym typeface="Arial"/>
              </a:rPr>
              <a:t>La instanciación de los objetos en un tipo dado implica una descripción abstracta de sus valores. Los detalles de la implementación solo quedan en la definición del tipo</a:t>
            </a:r>
            <a:endParaRPr sz="1800" b="0" strike="noStrike">
              <a:latin typeface="Arial"/>
              <a:ea typeface="Arial"/>
              <a:cs typeface="Arial"/>
              <a:sym typeface="Arial"/>
            </a:endParaRPr>
          </a:p>
        </p:txBody>
      </p:sp>
      <p:sp>
        <p:nvSpPr>
          <p:cNvPr id="211" name="Google Shape;211;p1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5"/>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17" name="Google Shape;217;p15"/>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600"/>
              <a:buFont typeface="Arial"/>
              <a:buNone/>
            </a:pPr>
            <a:r>
              <a:rPr lang="es-AR" sz="3600" b="0" i="0" u="none" strike="noStrike" cap="none">
                <a:latin typeface="Arial"/>
                <a:ea typeface="Arial"/>
                <a:cs typeface="Arial"/>
                <a:sym typeface="Arial"/>
              </a:rPr>
              <a:t>COMPUESTOS – CONSTRUCTORES</a:t>
            </a:r>
            <a:endParaRPr sz="3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620"/>
              <a:buFont typeface="Noto Sans Symbols"/>
              <a:buChar char="●"/>
            </a:pPr>
            <a:r>
              <a:rPr lang="es-AR" sz="3600" b="0" i="0" u="none" strike="noStrike" cap="none">
                <a:latin typeface="Arial"/>
                <a:ea typeface="Arial"/>
                <a:cs typeface="Arial"/>
                <a:sym typeface="Arial"/>
              </a:rPr>
              <a:t>Producto Cartesiano</a:t>
            </a:r>
            <a:endParaRPr sz="3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620"/>
              <a:buFont typeface="Noto Sans Symbols"/>
              <a:buChar char="●"/>
            </a:pPr>
            <a:r>
              <a:rPr lang="es-AR" sz="3600" b="0" i="0" u="none" strike="noStrike" cap="none">
                <a:latin typeface="Arial"/>
                <a:ea typeface="Arial"/>
                <a:cs typeface="Arial"/>
                <a:sym typeface="Arial"/>
              </a:rPr>
              <a:t>Correspondencia Finita</a:t>
            </a:r>
            <a:endParaRPr sz="3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620"/>
              <a:buFont typeface="Noto Sans Symbols"/>
              <a:buChar char="●"/>
            </a:pPr>
            <a:r>
              <a:rPr lang="es-AR" sz="3600" b="0" i="0" u="none" strike="noStrike" cap="none">
                <a:latin typeface="Arial"/>
                <a:ea typeface="Arial"/>
                <a:cs typeface="Arial"/>
                <a:sym typeface="Arial"/>
              </a:rPr>
              <a:t>Unión</a:t>
            </a:r>
            <a:endParaRPr sz="3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620"/>
              <a:buFont typeface="Noto Sans Symbols"/>
              <a:buChar char="●"/>
            </a:pPr>
            <a:r>
              <a:rPr lang="es-AR" sz="3600" b="0" i="0" u="none" strike="noStrike" cap="none">
                <a:latin typeface="Arial"/>
                <a:ea typeface="Arial"/>
                <a:cs typeface="Arial"/>
                <a:sym typeface="Arial"/>
              </a:rPr>
              <a:t>Recursión</a:t>
            </a:r>
            <a:endParaRPr sz="3600" b="0" i="0" u="none" strike="noStrike" cap="none">
              <a:latin typeface="Arial"/>
              <a:ea typeface="Arial"/>
              <a:cs typeface="Arial"/>
              <a:sym typeface="Arial"/>
            </a:endParaRPr>
          </a:p>
          <a:p>
            <a:pPr marL="0" marR="0" lvl="0" indent="0" algn="just" rtl="0">
              <a:spcBef>
                <a:spcPts val="1417"/>
              </a:spcBef>
              <a:spcAft>
                <a:spcPts val="0"/>
              </a:spcAft>
              <a:buSzPts val="3600"/>
              <a:buFont typeface="Arial"/>
              <a:buNone/>
            </a:pPr>
            <a:endParaRPr sz="3600" b="0" i="0" u="none" strike="noStrike" cap="none">
              <a:latin typeface="Arial"/>
              <a:ea typeface="Arial"/>
              <a:cs typeface="Arial"/>
              <a:sym typeface="Arial"/>
            </a:endParaRPr>
          </a:p>
        </p:txBody>
      </p:sp>
      <p:sp>
        <p:nvSpPr>
          <p:cNvPr id="218" name="Google Shape;218;p1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6"/>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24" name="Google Shape;224;p16"/>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4000"/>
          </a:bodyPr>
          <a:lstStyle/>
          <a:p>
            <a:pPr marL="0" marR="0" lvl="0" indent="0" algn="just" rtl="0">
              <a:spcBef>
                <a:spcPts val="0"/>
              </a:spcBef>
              <a:spcAft>
                <a:spcPts val="0"/>
              </a:spcAft>
              <a:buSzPct val="100000"/>
              <a:buFont typeface="Arial"/>
              <a:buNone/>
            </a:pPr>
            <a:r>
              <a:rPr lang="es-AR" sz="3600" b="0" i="0" u="none" strike="noStrike" cap="none">
                <a:latin typeface="Arial"/>
                <a:ea typeface="Arial"/>
                <a:cs typeface="Arial"/>
                <a:sym typeface="Arial"/>
              </a:rPr>
              <a:t>Producto Cartesiano</a:t>
            </a:r>
            <a:endParaRPr sz="3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600" b="0" i="0" u="none" strike="noStrike" cap="none">
                <a:latin typeface="Arial"/>
                <a:ea typeface="Arial"/>
                <a:cs typeface="Arial"/>
                <a:sym typeface="Arial"/>
              </a:rPr>
              <a:t>El producto cartesiano de n conjuntos A</a:t>
            </a:r>
            <a:r>
              <a:rPr lang="es-AR" sz="3600" b="0" i="0" u="none" strike="noStrike" cap="none" baseline="-25000">
                <a:latin typeface="Arial"/>
                <a:ea typeface="Arial"/>
                <a:cs typeface="Arial"/>
                <a:sym typeface="Arial"/>
              </a:rPr>
              <a:t>1</a:t>
            </a:r>
            <a:r>
              <a:rPr lang="es-AR" sz="3600" b="0" i="0" u="none" strike="noStrike" cap="none">
                <a:latin typeface="Arial"/>
                <a:ea typeface="Arial"/>
                <a:cs typeface="Arial"/>
                <a:sym typeface="Arial"/>
              </a:rPr>
              <a:t>, A</a:t>
            </a:r>
            <a:r>
              <a:rPr lang="es-AR" sz="3600" b="0" i="0" u="none" strike="noStrike" cap="none" baseline="-25000">
                <a:latin typeface="Arial"/>
                <a:ea typeface="Arial"/>
                <a:cs typeface="Arial"/>
                <a:sym typeface="Arial"/>
              </a:rPr>
              <a:t>2</a:t>
            </a:r>
            <a:r>
              <a:rPr lang="es-AR" sz="3600" b="0" i="0" u="none" strike="noStrike" cap="none">
                <a:latin typeface="Arial"/>
                <a:ea typeface="Arial"/>
                <a:cs typeface="Arial"/>
                <a:sym typeface="Arial"/>
              </a:rPr>
              <a:t>,...,A</a:t>
            </a:r>
            <a:r>
              <a:rPr lang="es-AR" sz="3600" b="0" i="0" u="none" strike="noStrike" cap="none" baseline="-25000">
                <a:latin typeface="Arial"/>
                <a:ea typeface="Arial"/>
                <a:cs typeface="Arial"/>
                <a:sym typeface="Arial"/>
              </a:rPr>
              <a:t>n</a:t>
            </a:r>
            <a:r>
              <a:rPr lang="es-AR" sz="3600" b="0" i="0" u="none" strike="noStrike" cap="none">
                <a:latin typeface="Arial"/>
                <a:ea typeface="Arial"/>
                <a:cs typeface="Arial"/>
                <a:sym typeface="Arial"/>
              </a:rPr>
              <a:t>, denotado A</a:t>
            </a:r>
            <a:r>
              <a:rPr lang="es-AR" sz="3600" b="0" i="0" u="none" strike="noStrike" cap="none" baseline="-25000">
                <a:latin typeface="Arial"/>
                <a:ea typeface="Arial"/>
                <a:cs typeface="Arial"/>
                <a:sym typeface="Arial"/>
              </a:rPr>
              <a:t>1</a:t>
            </a:r>
            <a:r>
              <a:rPr lang="es-AR" sz="3600" b="0" i="0" u="none" strike="noStrike" cap="none">
                <a:latin typeface="Arial"/>
                <a:ea typeface="Arial"/>
                <a:cs typeface="Arial"/>
                <a:sym typeface="Arial"/>
              </a:rPr>
              <a:t>xA</a:t>
            </a:r>
            <a:r>
              <a:rPr lang="es-AR" sz="3600" b="0" i="0" u="none" strike="noStrike" cap="none" baseline="-25000">
                <a:latin typeface="Arial"/>
                <a:ea typeface="Arial"/>
                <a:cs typeface="Arial"/>
                <a:sym typeface="Arial"/>
              </a:rPr>
              <a:t>2</a:t>
            </a:r>
            <a:r>
              <a:rPr lang="es-AR" sz="3600" b="0" i="0" u="none" strike="noStrike" cap="none">
                <a:latin typeface="Arial"/>
                <a:ea typeface="Arial"/>
                <a:cs typeface="Arial"/>
                <a:sym typeface="Arial"/>
              </a:rPr>
              <a:t>x...xA</a:t>
            </a:r>
            <a:r>
              <a:rPr lang="es-AR" sz="3600" b="0" i="0" u="none" strike="noStrike" cap="none" baseline="-25000">
                <a:latin typeface="Arial"/>
                <a:ea typeface="Arial"/>
                <a:cs typeface="Arial"/>
                <a:sym typeface="Arial"/>
              </a:rPr>
              <a:t>n</a:t>
            </a:r>
            <a:r>
              <a:rPr lang="es-AR" sz="3600" b="0" i="0" u="none" strike="noStrike" cap="none">
                <a:latin typeface="Arial"/>
                <a:ea typeface="Arial"/>
                <a:cs typeface="Arial"/>
                <a:sym typeface="Arial"/>
              </a:rPr>
              <a:t>, es un conjunto cuyos elementos están ordenados n-tuplas (a</a:t>
            </a:r>
            <a:r>
              <a:rPr lang="es-AR" sz="3600" b="0" i="0" u="none" strike="noStrike" cap="none" baseline="-25000">
                <a:latin typeface="Arial"/>
                <a:ea typeface="Arial"/>
                <a:cs typeface="Arial"/>
                <a:sym typeface="Arial"/>
              </a:rPr>
              <a:t>1</a:t>
            </a:r>
            <a:r>
              <a:rPr lang="es-AR" sz="3600" b="0" i="0" u="none" strike="noStrike" cap="none">
                <a:latin typeface="Arial"/>
                <a:ea typeface="Arial"/>
                <a:cs typeface="Arial"/>
                <a:sym typeface="Arial"/>
              </a:rPr>
              <a:t>, a</a:t>
            </a:r>
            <a:r>
              <a:rPr lang="es-AR" sz="3600" b="0" i="0" u="none" strike="noStrike" cap="none" baseline="-25000">
                <a:latin typeface="Arial"/>
                <a:ea typeface="Arial"/>
                <a:cs typeface="Arial"/>
                <a:sym typeface="Arial"/>
              </a:rPr>
              <a:t>2</a:t>
            </a:r>
            <a:r>
              <a:rPr lang="es-AR" sz="3600" b="0" i="0" u="none" strike="noStrike" cap="none">
                <a:latin typeface="Arial"/>
                <a:ea typeface="Arial"/>
                <a:cs typeface="Arial"/>
                <a:sym typeface="Arial"/>
              </a:rPr>
              <a:t>,...,a</a:t>
            </a:r>
            <a:r>
              <a:rPr lang="es-AR" sz="3600" b="0" i="0" u="none" strike="noStrike" cap="none" baseline="-25000">
                <a:latin typeface="Arial"/>
                <a:ea typeface="Arial"/>
                <a:cs typeface="Arial"/>
                <a:sym typeface="Arial"/>
              </a:rPr>
              <a:t>n</a:t>
            </a:r>
            <a:r>
              <a:rPr lang="es-AR" sz="3600" b="0" i="0" u="none" strike="noStrike" cap="none">
                <a:latin typeface="Arial"/>
                <a:ea typeface="Arial"/>
                <a:cs typeface="Arial"/>
                <a:sym typeface="Arial"/>
              </a:rPr>
              <a:t>), donde cada a</a:t>
            </a:r>
            <a:r>
              <a:rPr lang="es-AR" sz="3600" b="0" i="0" u="none" strike="noStrike" cap="none" baseline="-25000">
                <a:latin typeface="Arial"/>
                <a:ea typeface="Arial"/>
                <a:cs typeface="Arial"/>
                <a:sym typeface="Arial"/>
              </a:rPr>
              <a:t>k</a:t>
            </a:r>
            <a:r>
              <a:rPr lang="es-AR" sz="3600" b="0" i="0" u="none" strike="noStrike" cap="none">
                <a:latin typeface="Arial"/>
                <a:ea typeface="Arial"/>
                <a:cs typeface="Arial"/>
                <a:sym typeface="Arial"/>
              </a:rPr>
              <a:t> pertenece a A</a:t>
            </a:r>
            <a:r>
              <a:rPr lang="es-AR" sz="3600" b="0" i="0" u="none" strike="noStrike" cap="none" baseline="-25000">
                <a:latin typeface="Arial"/>
                <a:ea typeface="Arial"/>
                <a:cs typeface="Arial"/>
                <a:sym typeface="Arial"/>
              </a:rPr>
              <a:t>k</a:t>
            </a:r>
            <a:r>
              <a:rPr lang="es-AR" sz="3600" b="0" i="0" u="none" strike="noStrike" cap="none">
                <a:latin typeface="Arial"/>
                <a:ea typeface="Arial"/>
                <a:cs typeface="Arial"/>
                <a:sym typeface="Arial"/>
              </a:rPr>
              <a:t>. Por ejemplo, un polígono puede ser descritos por un número entero (sus lados) y un real (longitud de cada borde).</a:t>
            </a:r>
            <a:endParaRPr sz="3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600" b="0" i="0" u="none" strike="noStrike" cap="none">
                <a:latin typeface="Arial"/>
                <a:ea typeface="Arial"/>
                <a:cs typeface="Arial"/>
                <a:sym typeface="Arial"/>
              </a:rPr>
              <a:t>De esta forma el polígono sería un elemento del conjunto del producto cartesiano entre el conjunto de los enteros y el conjunto de los reales.</a:t>
            </a:r>
            <a:endParaRPr sz="3600" b="0" i="0" u="none" strike="noStrike" cap="none">
              <a:latin typeface="Arial"/>
              <a:ea typeface="Arial"/>
              <a:cs typeface="Arial"/>
              <a:sym typeface="Arial"/>
            </a:endParaRPr>
          </a:p>
        </p:txBody>
      </p:sp>
      <p:sp>
        <p:nvSpPr>
          <p:cNvPr id="225" name="Google Shape;225;p16"/>
          <p:cNvSpPr txBox="1"/>
          <p:nvPr/>
        </p:nvSpPr>
        <p:spPr>
          <a:xfrm>
            <a:off x="864000" y="6408000"/>
            <a:ext cx="374400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Estructura de datos?????-------&gt;</a:t>
            </a:r>
            <a:endParaRPr sz="1800" b="0" strike="noStrike">
              <a:latin typeface="Arial"/>
              <a:ea typeface="Arial"/>
              <a:cs typeface="Arial"/>
              <a:sym typeface="Arial"/>
            </a:endParaRPr>
          </a:p>
        </p:txBody>
      </p:sp>
      <p:sp>
        <p:nvSpPr>
          <p:cNvPr id="226" name="Google Shape;226;p16"/>
          <p:cNvSpPr txBox="1"/>
          <p:nvPr/>
        </p:nvSpPr>
        <p:spPr>
          <a:xfrm>
            <a:off x="4248000" y="6408000"/>
            <a:ext cx="237672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Estructuras / Registro</a:t>
            </a:r>
            <a:endParaRPr sz="1800" b="0" strike="noStrike">
              <a:latin typeface="Arial"/>
              <a:ea typeface="Arial"/>
              <a:cs typeface="Arial"/>
              <a:sym typeface="Arial"/>
            </a:endParaRPr>
          </a:p>
        </p:txBody>
      </p:sp>
      <p:sp>
        <p:nvSpPr>
          <p:cNvPr id="227" name="Google Shape;227;p1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7"/>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33" name="Google Shape;233;p17"/>
          <p:cNvSpPr txBox="1">
            <a:spLocks noGrp="1"/>
          </p:cNvSpPr>
          <p:nvPr>
            <p:ph type="body" idx="1"/>
          </p:nvPr>
        </p:nvSpPr>
        <p:spPr>
          <a:xfrm>
            <a:off x="504000" y="1800000"/>
            <a:ext cx="9072000" cy="5459400"/>
          </a:xfrm>
          <a:prstGeom prst="rect">
            <a:avLst/>
          </a:prstGeom>
          <a:noFill/>
          <a:ln>
            <a:noFill/>
          </a:ln>
        </p:spPr>
        <p:txBody>
          <a:bodyPr spcFirstLastPara="1" wrap="square" lIns="0" tIns="0" rIns="0" bIns="0" anchor="t" anchorCtr="0">
            <a:normAutofit lnSpcReduction="20000"/>
          </a:bodyPr>
          <a:lstStyle/>
          <a:p>
            <a:pPr marL="0" marR="0" lvl="0" indent="0" algn="just" rtl="0">
              <a:spcBef>
                <a:spcPts val="0"/>
              </a:spcBef>
              <a:spcAft>
                <a:spcPts val="0"/>
              </a:spcAft>
              <a:buSzPts val="3600"/>
              <a:buFont typeface="Arial"/>
              <a:buNone/>
            </a:pPr>
            <a:r>
              <a:rPr lang="es-AR" sz="3600" b="0" i="0" u="none" strike="noStrike" cap="none">
                <a:latin typeface="Arial"/>
                <a:ea typeface="Arial"/>
                <a:cs typeface="Arial"/>
                <a:sym typeface="Arial"/>
              </a:rPr>
              <a:t>Producto Cartesiano</a:t>
            </a:r>
            <a:endParaRPr sz="3600" b="0" i="0" u="none" strike="noStrike" cap="none">
              <a:latin typeface="Arial"/>
              <a:ea typeface="Arial"/>
              <a:cs typeface="Arial"/>
              <a:sym typeface="Arial"/>
            </a:endParaRPr>
          </a:p>
          <a:p>
            <a:pPr marL="432000" marR="0" lvl="0" indent="-344574" algn="just" rtl="0">
              <a:spcBef>
                <a:spcPts val="1417"/>
              </a:spcBef>
              <a:spcAft>
                <a:spcPts val="0"/>
              </a:spcAft>
              <a:buClr>
                <a:srgbClr val="000000"/>
              </a:buClr>
              <a:buSzPts val="1620"/>
              <a:buFont typeface="Noto Sans Symbols"/>
              <a:buChar char="●"/>
            </a:pPr>
            <a:r>
              <a:rPr lang="es-AR" sz="3600" b="0" i="0" u="none" strike="noStrike" cap="none">
                <a:latin typeface="Arial"/>
                <a:ea typeface="Arial"/>
                <a:cs typeface="Arial"/>
                <a:sym typeface="Arial"/>
              </a:rPr>
              <a:t>C: estructuras</a:t>
            </a:r>
            <a:endParaRPr sz="3600" b="0" i="0" u="none" strike="noStrike" cap="none">
              <a:latin typeface="Arial"/>
              <a:ea typeface="Arial"/>
              <a:cs typeface="Arial"/>
              <a:sym typeface="Arial"/>
            </a:endParaRPr>
          </a:p>
          <a:p>
            <a:pPr marL="0" marR="0" lvl="0" indent="0" algn="just" rtl="0">
              <a:spcBef>
                <a:spcPts val="1417"/>
              </a:spcBef>
              <a:spcAft>
                <a:spcPts val="0"/>
              </a:spcAft>
              <a:buSzPts val="3600"/>
              <a:buFont typeface="Courier"/>
              <a:buNone/>
            </a:pPr>
            <a:r>
              <a:rPr lang="es-AR" sz="3100" b="0" i="0" u="none" strike="noStrike" cap="none">
                <a:latin typeface="Courier"/>
                <a:ea typeface="Courier"/>
                <a:cs typeface="Courier"/>
                <a:sym typeface="Courier"/>
              </a:rPr>
              <a:t>typedef struct {</a:t>
            </a:r>
            <a:endParaRPr sz="3100" b="0" i="0" u="none" strike="noStrike" cap="none">
              <a:latin typeface="Arial"/>
              <a:ea typeface="Arial"/>
              <a:cs typeface="Arial"/>
              <a:sym typeface="Arial"/>
            </a:endParaRPr>
          </a:p>
          <a:p>
            <a:pPr marL="0" marR="0" lvl="0" indent="0" algn="just" rtl="0">
              <a:spcBef>
                <a:spcPts val="1417"/>
              </a:spcBef>
              <a:spcAft>
                <a:spcPts val="0"/>
              </a:spcAft>
              <a:buSzPts val="3600"/>
              <a:buFont typeface="Courier"/>
              <a:buNone/>
            </a:pPr>
            <a:r>
              <a:rPr lang="es-AR" sz="3100" b="0" i="0" u="none" strike="noStrike" cap="none">
                <a:latin typeface="Courier"/>
                <a:ea typeface="Courier"/>
                <a:cs typeface="Courier"/>
                <a:sym typeface="Courier"/>
              </a:rPr>
              <a:t>  int nro_lados;</a:t>
            </a:r>
            <a:endParaRPr sz="3100" b="0" i="0" u="none" strike="noStrike" cap="none">
              <a:latin typeface="Arial"/>
              <a:ea typeface="Arial"/>
              <a:cs typeface="Arial"/>
              <a:sym typeface="Arial"/>
            </a:endParaRPr>
          </a:p>
          <a:p>
            <a:pPr marL="0" marR="0" lvl="0" indent="0" algn="just" rtl="0">
              <a:spcBef>
                <a:spcPts val="1417"/>
              </a:spcBef>
              <a:spcAft>
                <a:spcPts val="0"/>
              </a:spcAft>
              <a:buSzPts val="3600"/>
              <a:buFont typeface="Courier"/>
              <a:buNone/>
            </a:pPr>
            <a:r>
              <a:rPr lang="es-AR" sz="3100" b="0" i="0" u="none" strike="noStrike" cap="none">
                <a:latin typeface="Courier"/>
                <a:ea typeface="Courier"/>
                <a:cs typeface="Courier"/>
                <a:sym typeface="Courier"/>
              </a:rPr>
              <a:t>  float tamaño_lado; </a:t>
            </a:r>
            <a:endParaRPr sz="3100" b="0" i="0" u="none" strike="noStrike" cap="none">
              <a:latin typeface="Arial"/>
              <a:ea typeface="Arial"/>
              <a:cs typeface="Arial"/>
              <a:sym typeface="Arial"/>
            </a:endParaRPr>
          </a:p>
          <a:p>
            <a:pPr marL="0" marR="0" lvl="0" indent="0" algn="just" rtl="0">
              <a:spcBef>
                <a:spcPts val="1417"/>
              </a:spcBef>
              <a:spcAft>
                <a:spcPts val="0"/>
              </a:spcAft>
              <a:buSzPts val="3600"/>
              <a:buFont typeface="Courier"/>
              <a:buNone/>
            </a:pPr>
            <a:r>
              <a:rPr lang="es-AR" sz="3100" b="0" i="0" u="none" strike="noStrike" cap="none">
                <a:latin typeface="Courier"/>
                <a:ea typeface="Courier"/>
                <a:cs typeface="Courier"/>
                <a:sym typeface="Courier"/>
              </a:rPr>
              <a:t>} reg_poligon; </a:t>
            </a:r>
            <a:endParaRPr sz="3100" b="0" i="0" u="none" strike="noStrike" cap="none">
              <a:latin typeface="Arial"/>
              <a:ea typeface="Arial"/>
              <a:cs typeface="Arial"/>
              <a:sym typeface="Arial"/>
            </a:endParaRPr>
          </a:p>
          <a:p>
            <a:pPr marL="0" marR="0" lvl="0" indent="0" algn="just" rtl="0">
              <a:spcBef>
                <a:spcPts val="1417"/>
              </a:spcBef>
              <a:spcAft>
                <a:spcPts val="0"/>
              </a:spcAft>
              <a:buSzPts val="3600"/>
              <a:buFont typeface="Courier"/>
              <a:buNone/>
            </a:pPr>
            <a:r>
              <a:rPr lang="es-AR" sz="3100" b="0" i="0" u="none" strike="noStrike" cap="none">
                <a:latin typeface="Courier"/>
                <a:ea typeface="Courier"/>
                <a:cs typeface="Courier"/>
                <a:sym typeface="Courier"/>
              </a:rPr>
              <a:t>reg_poligon  pol = {3,3.45};</a:t>
            </a:r>
            <a:endParaRPr sz="3100" b="0" i="0" u="none" strike="noStrike" cap="none">
              <a:latin typeface="Arial"/>
              <a:ea typeface="Arial"/>
              <a:cs typeface="Arial"/>
              <a:sym typeface="Arial"/>
            </a:endParaRPr>
          </a:p>
          <a:p>
            <a:pPr marL="0" marR="0" lvl="0" indent="0" algn="just" rtl="0">
              <a:spcBef>
                <a:spcPts val="1417"/>
              </a:spcBef>
              <a:spcAft>
                <a:spcPts val="0"/>
              </a:spcAft>
              <a:buSzPts val="3600"/>
              <a:buFont typeface="Courier"/>
              <a:buNone/>
            </a:pPr>
            <a:r>
              <a:rPr lang="es-AR" sz="3100" b="0" i="0" u="none" strike="noStrike" cap="none">
                <a:latin typeface="Courier"/>
                <a:ea typeface="Courier"/>
                <a:cs typeface="Courier"/>
                <a:sym typeface="Courier"/>
              </a:rPr>
              <a:t>pol.nro_lados = 4;</a:t>
            </a:r>
            <a:endParaRPr sz="3100" b="0" i="0" u="none" strike="noStrike" cap="none">
              <a:latin typeface="Arial"/>
              <a:ea typeface="Arial"/>
              <a:cs typeface="Arial"/>
              <a:sym typeface="Arial"/>
            </a:endParaRPr>
          </a:p>
          <a:p>
            <a:pPr marL="0" marR="0" lvl="0" indent="0" algn="just" rtl="0">
              <a:spcBef>
                <a:spcPts val="1417"/>
              </a:spcBef>
              <a:spcAft>
                <a:spcPts val="0"/>
              </a:spcAft>
              <a:buSzPts val="3600"/>
              <a:buFont typeface="Arial"/>
              <a:buNone/>
            </a:pPr>
            <a:endParaRPr sz="3600" b="0" i="0" u="none" strike="noStrike" cap="none">
              <a:latin typeface="Arial"/>
              <a:ea typeface="Arial"/>
              <a:cs typeface="Arial"/>
              <a:sym typeface="Arial"/>
            </a:endParaRPr>
          </a:p>
        </p:txBody>
      </p:sp>
      <p:sp>
        <p:nvSpPr>
          <p:cNvPr id="234" name="Google Shape;234;p17"/>
          <p:cNvSpPr txBox="1"/>
          <p:nvPr/>
        </p:nvSpPr>
        <p:spPr>
          <a:xfrm>
            <a:off x="7128000" y="2749675"/>
            <a:ext cx="1332300" cy="346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Definición</a:t>
            </a:r>
            <a:endParaRPr sz="1800" b="0" strike="noStrike">
              <a:latin typeface="Arial"/>
              <a:ea typeface="Arial"/>
              <a:cs typeface="Arial"/>
              <a:sym typeface="Arial"/>
            </a:endParaRPr>
          </a:p>
        </p:txBody>
      </p:sp>
      <p:sp>
        <p:nvSpPr>
          <p:cNvPr id="235" name="Google Shape;235;p17"/>
          <p:cNvSpPr txBox="1"/>
          <p:nvPr/>
        </p:nvSpPr>
        <p:spPr>
          <a:xfrm>
            <a:off x="7200000" y="3600000"/>
            <a:ext cx="1260300" cy="3462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Campos</a:t>
            </a:r>
            <a:endParaRPr sz="1800" b="0" strike="noStrike">
              <a:latin typeface="Arial"/>
              <a:ea typeface="Arial"/>
              <a:cs typeface="Arial"/>
              <a:sym typeface="Arial"/>
            </a:endParaRPr>
          </a:p>
        </p:txBody>
      </p:sp>
      <p:sp>
        <p:nvSpPr>
          <p:cNvPr id="236" name="Google Shape;236;p17"/>
          <p:cNvSpPr txBox="1"/>
          <p:nvPr/>
        </p:nvSpPr>
        <p:spPr>
          <a:xfrm>
            <a:off x="7205400" y="4941725"/>
            <a:ext cx="2348400" cy="6024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Instancia con valor</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compuesto inicial</a:t>
            </a:r>
            <a:endParaRPr sz="1800" b="0" strike="noStrike">
              <a:latin typeface="Arial"/>
              <a:ea typeface="Arial"/>
              <a:cs typeface="Arial"/>
              <a:sym typeface="Arial"/>
            </a:endParaRPr>
          </a:p>
        </p:txBody>
      </p:sp>
      <p:sp>
        <p:nvSpPr>
          <p:cNvPr id="237" name="Google Shape;237;p17"/>
          <p:cNvSpPr txBox="1"/>
          <p:nvPr/>
        </p:nvSpPr>
        <p:spPr>
          <a:xfrm>
            <a:off x="7272000" y="5832000"/>
            <a:ext cx="2281800" cy="6024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Acceso mediante</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notación puntual</a:t>
            </a:r>
            <a:endParaRPr sz="1800" b="0" strike="noStrike">
              <a:latin typeface="Arial"/>
              <a:ea typeface="Arial"/>
              <a:cs typeface="Arial"/>
              <a:sym typeface="Arial"/>
            </a:endParaRPr>
          </a:p>
        </p:txBody>
      </p:sp>
      <p:cxnSp>
        <p:nvCxnSpPr>
          <p:cNvPr id="238" name="Google Shape;238;p17"/>
          <p:cNvCxnSpPr/>
          <p:nvPr/>
        </p:nvCxnSpPr>
        <p:spPr>
          <a:xfrm flipH="1">
            <a:off x="3888000" y="2952000"/>
            <a:ext cx="3240000" cy="216000"/>
          </a:xfrm>
          <a:prstGeom prst="straightConnector1">
            <a:avLst/>
          </a:prstGeom>
          <a:noFill/>
          <a:ln w="9525" cap="flat" cmpd="sng">
            <a:solidFill>
              <a:srgbClr val="000000"/>
            </a:solidFill>
            <a:prstDash val="solid"/>
            <a:round/>
            <a:headEnd type="none" w="sm" len="sm"/>
            <a:tailEnd type="triangle" w="med" len="med"/>
          </a:ln>
        </p:spPr>
      </p:cxnSp>
      <p:cxnSp>
        <p:nvCxnSpPr>
          <p:cNvPr id="239" name="Google Shape;239;p17"/>
          <p:cNvCxnSpPr/>
          <p:nvPr/>
        </p:nvCxnSpPr>
        <p:spPr>
          <a:xfrm rot="10800000">
            <a:off x="3312000" y="3744000"/>
            <a:ext cx="3888000" cy="0"/>
          </a:xfrm>
          <a:prstGeom prst="straightConnector1">
            <a:avLst/>
          </a:prstGeom>
          <a:noFill/>
          <a:ln w="9525" cap="flat" cmpd="sng">
            <a:solidFill>
              <a:srgbClr val="000000"/>
            </a:solidFill>
            <a:prstDash val="solid"/>
            <a:round/>
            <a:headEnd type="none" w="sm" len="sm"/>
            <a:tailEnd type="triangle" w="med" len="med"/>
          </a:ln>
        </p:spPr>
      </p:cxnSp>
      <p:cxnSp>
        <p:nvCxnSpPr>
          <p:cNvPr id="240" name="Google Shape;240;p17"/>
          <p:cNvCxnSpPr/>
          <p:nvPr/>
        </p:nvCxnSpPr>
        <p:spPr>
          <a:xfrm flipH="1">
            <a:off x="6408000" y="5112000"/>
            <a:ext cx="797400" cy="144000"/>
          </a:xfrm>
          <a:prstGeom prst="straightConnector1">
            <a:avLst/>
          </a:prstGeom>
          <a:noFill/>
          <a:ln w="9525" cap="flat" cmpd="sng">
            <a:solidFill>
              <a:srgbClr val="000000"/>
            </a:solidFill>
            <a:prstDash val="solid"/>
            <a:round/>
            <a:headEnd type="none" w="sm" len="sm"/>
            <a:tailEnd type="triangle" w="med" len="med"/>
          </a:ln>
        </p:spPr>
      </p:cxnSp>
      <p:cxnSp>
        <p:nvCxnSpPr>
          <p:cNvPr id="241" name="Google Shape;241;p17"/>
          <p:cNvCxnSpPr/>
          <p:nvPr/>
        </p:nvCxnSpPr>
        <p:spPr>
          <a:xfrm rot="10800000">
            <a:off x="3096000" y="5976000"/>
            <a:ext cx="4176000" cy="208440"/>
          </a:xfrm>
          <a:prstGeom prst="straightConnector1">
            <a:avLst/>
          </a:prstGeom>
          <a:noFill/>
          <a:ln w="9525" cap="flat" cmpd="sng">
            <a:solidFill>
              <a:srgbClr val="000000"/>
            </a:solidFill>
            <a:prstDash val="solid"/>
            <a:round/>
            <a:headEnd type="none" w="sm" len="sm"/>
            <a:tailEnd type="triangle" w="med" len="med"/>
          </a:ln>
        </p:spPr>
      </p:cxnSp>
      <p:sp>
        <p:nvSpPr>
          <p:cNvPr id="242" name="Google Shape;242;p1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8"/>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48" name="Google Shape;248;p18"/>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Correspondencia Finita</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Correspondencia finita es una función de un conjunto finito de valores de un tipo de dominio DT en valores de un tipo del dominio RT.</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p:txBody>
      </p:sp>
      <p:pic>
        <p:nvPicPr>
          <p:cNvPr id="249" name="Google Shape;249;p18"/>
          <p:cNvPicPr preferRelativeResize="0"/>
          <p:nvPr/>
        </p:nvPicPr>
        <p:blipFill rotWithShape="1">
          <a:blip r:embed="rId3">
            <a:alphaModFix/>
          </a:blip>
          <a:srcRect/>
          <a:stretch/>
        </p:blipFill>
        <p:spPr>
          <a:xfrm>
            <a:off x="1728000" y="4032000"/>
            <a:ext cx="6600600" cy="1752120"/>
          </a:xfrm>
          <a:prstGeom prst="rect">
            <a:avLst/>
          </a:prstGeom>
          <a:noFill/>
          <a:ln>
            <a:noFill/>
          </a:ln>
        </p:spPr>
      </p:pic>
      <p:sp>
        <p:nvSpPr>
          <p:cNvPr id="250" name="Google Shape;250;p1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19"/>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56" name="Google Shape;256;p19"/>
          <p:cNvSpPr txBox="1">
            <a:spLocks noGrp="1"/>
          </p:cNvSpPr>
          <p:nvPr>
            <p:ph type="body" idx="1"/>
          </p:nvPr>
        </p:nvSpPr>
        <p:spPr>
          <a:xfrm>
            <a:off x="504000" y="1800000"/>
            <a:ext cx="9072000" cy="5159400"/>
          </a:xfrm>
          <a:prstGeom prst="rect">
            <a:avLst/>
          </a:prstGeom>
          <a:noFill/>
          <a:ln>
            <a:noFill/>
          </a:ln>
        </p:spPr>
        <p:txBody>
          <a:bodyPr spcFirstLastPara="1" wrap="square" lIns="0" tIns="0" rIns="0" bIns="0" anchor="t" anchorCtr="0">
            <a:normAutofit fontScale="79000" lnSpcReduction="10000"/>
          </a:bodyPr>
          <a:lstStyle/>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Correspondencia Finita</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C (arreglos)</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char digits [10];</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                         [0..9]        char</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for (i=0;i &lt; 10; ++i)</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   digits[i] = ‘’;</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Phyton: l = [“una lista”, [1, 2]] </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mi_var = l[1][0] # mi_var vale 1</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3200" b="0" i="0" u="none" strike="noStrike" cap="none">
              <a:latin typeface="Arial"/>
              <a:ea typeface="Arial"/>
              <a:cs typeface="Arial"/>
              <a:sym typeface="Arial"/>
            </a:endParaRPr>
          </a:p>
        </p:txBody>
      </p:sp>
      <p:sp>
        <p:nvSpPr>
          <p:cNvPr id="257" name="Google Shape;257;p19"/>
          <p:cNvSpPr txBox="1"/>
          <p:nvPr/>
        </p:nvSpPr>
        <p:spPr>
          <a:xfrm>
            <a:off x="5688000" y="2592000"/>
            <a:ext cx="129600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Definición</a:t>
            </a:r>
            <a:endParaRPr sz="1800" b="0" strike="noStrike">
              <a:latin typeface="Arial"/>
              <a:ea typeface="Arial"/>
              <a:cs typeface="Arial"/>
              <a:sym typeface="Arial"/>
            </a:endParaRPr>
          </a:p>
        </p:txBody>
      </p:sp>
      <p:sp>
        <p:nvSpPr>
          <p:cNvPr id="258" name="Google Shape;258;p19"/>
          <p:cNvSpPr txBox="1"/>
          <p:nvPr/>
        </p:nvSpPr>
        <p:spPr>
          <a:xfrm>
            <a:off x="5760000" y="4176000"/>
            <a:ext cx="129600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Acceso</a:t>
            </a:r>
            <a:endParaRPr sz="1800" b="0" strike="noStrike">
              <a:latin typeface="Arial"/>
              <a:ea typeface="Arial"/>
              <a:cs typeface="Arial"/>
              <a:sym typeface="Arial"/>
            </a:endParaRPr>
          </a:p>
        </p:txBody>
      </p:sp>
      <p:sp>
        <p:nvSpPr>
          <p:cNvPr id="259" name="Google Shape;259;p19"/>
          <p:cNvSpPr txBox="1"/>
          <p:nvPr/>
        </p:nvSpPr>
        <p:spPr>
          <a:xfrm>
            <a:off x="6264000" y="2938320"/>
            <a:ext cx="2880000" cy="60228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Rango del índice / Tipo del dominio</a:t>
            </a:r>
            <a:endParaRPr sz="1800" b="0" strike="noStrike">
              <a:latin typeface="Arial"/>
              <a:ea typeface="Arial"/>
              <a:cs typeface="Arial"/>
              <a:sym typeface="Arial"/>
            </a:endParaRPr>
          </a:p>
        </p:txBody>
      </p:sp>
      <p:cxnSp>
        <p:nvCxnSpPr>
          <p:cNvPr id="260" name="Google Shape;260;p19"/>
          <p:cNvCxnSpPr/>
          <p:nvPr/>
        </p:nvCxnSpPr>
        <p:spPr>
          <a:xfrm>
            <a:off x="3384000" y="3456000"/>
            <a:ext cx="751500" cy="90300"/>
          </a:xfrm>
          <a:prstGeom prst="straightConnector1">
            <a:avLst/>
          </a:prstGeom>
          <a:noFill/>
          <a:ln w="9525" cap="flat" cmpd="sng">
            <a:solidFill>
              <a:srgbClr val="000000"/>
            </a:solidFill>
            <a:prstDash val="solid"/>
            <a:round/>
            <a:headEnd type="none" w="sm" len="sm"/>
            <a:tailEnd type="triangle" w="med" len="med"/>
          </a:ln>
        </p:spPr>
      </p:cxnSp>
      <p:cxnSp>
        <p:nvCxnSpPr>
          <p:cNvPr id="261" name="Google Shape;261;p19"/>
          <p:cNvCxnSpPr/>
          <p:nvPr/>
        </p:nvCxnSpPr>
        <p:spPr>
          <a:xfrm flipH="1">
            <a:off x="2664000" y="2736000"/>
            <a:ext cx="3024000" cy="216000"/>
          </a:xfrm>
          <a:prstGeom prst="straightConnector1">
            <a:avLst/>
          </a:prstGeom>
          <a:noFill/>
          <a:ln w="9525" cap="flat" cmpd="sng">
            <a:solidFill>
              <a:srgbClr val="000000"/>
            </a:solidFill>
            <a:prstDash val="solid"/>
            <a:round/>
            <a:headEnd type="none" w="sm" len="sm"/>
            <a:tailEnd type="triangle" w="med" len="med"/>
          </a:ln>
        </p:spPr>
      </p:cxnSp>
      <p:cxnSp>
        <p:nvCxnSpPr>
          <p:cNvPr id="262" name="Google Shape;262;p19"/>
          <p:cNvCxnSpPr/>
          <p:nvPr/>
        </p:nvCxnSpPr>
        <p:spPr>
          <a:xfrm flipH="1">
            <a:off x="3240000" y="3096000"/>
            <a:ext cx="3024000" cy="288000"/>
          </a:xfrm>
          <a:prstGeom prst="straightConnector1">
            <a:avLst/>
          </a:prstGeom>
          <a:noFill/>
          <a:ln w="9525" cap="flat" cmpd="sng">
            <a:solidFill>
              <a:srgbClr val="000000"/>
            </a:solidFill>
            <a:prstDash val="solid"/>
            <a:round/>
            <a:headEnd type="none" w="sm" len="sm"/>
            <a:tailEnd type="triangle" w="med" len="med"/>
          </a:ln>
        </p:spPr>
      </p:cxnSp>
      <p:sp>
        <p:nvSpPr>
          <p:cNvPr id="263" name="Google Shape;263;p19"/>
          <p:cNvSpPr txBox="1"/>
          <p:nvPr/>
        </p:nvSpPr>
        <p:spPr>
          <a:xfrm>
            <a:off x="6336000" y="3613680"/>
            <a:ext cx="216000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Tipo del resultado</a:t>
            </a:r>
            <a:endParaRPr sz="1800" b="0" strike="noStrike">
              <a:latin typeface="Arial"/>
              <a:ea typeface="Arial"/>
              <a:cs typeface="Arial"/>
              <a:sym typeface="Arial"/>
            </a:endParaRPr>
          </a:p>
        </p:txBody>
      </p:sp>
      <p:cxnSp>
        <p:nvCxnSpPr>
          <p:cNvPr id="264" name="Google Shape;264;p19"/>
          <p:cNvCxnSpPr/>
          <p:nvPr/>
        </p:nvCxnSpPr>
        <p:spPr>
          <a:xfrm rot="10800000">
            <a:off x="4752000" y="3528000"/>
            <a:ext cx="1656000" cy="216000"/>
          </a:xfrm>
          <a:prstGeom prst="straightConnector1">
            <a:avLst/>
          </a:prstGeom>
          <a:noFill/>
          <a:ln w="9525" cap="flat" cmpd="sng">
            <a:solidFill>
              <a:srgbClr val="000000"/>
            </a:solidFill>
            <a:prstDash val="solid"/>
            <a:round/>
            <a:headEnd type="none" w="sm" len="sm"/>
            <a:tailEnd type="triangle" w="med" len="med"/>
          </a:ln>
        </p:spPr>
      </p:cxnSp>
      <p:cxnSp>
        <p:nvCxnSpPr>
          <p:cNvPr id="265" name="Google Shape;265;p19"/>
          <p:cNvCxnSpPr/>
          <p:nvPr/>
        </p:nvCxnSpPr>
        <p:spPr>
          <a:xfrm flipH="1">
            <a:off x="1867800" y="4320000"/>
            <a:ext cx="3964200" cy="215700"/>
          </a:xfrm>
          <a:prstGeom prst="straightConnector1">
            <a:avLst/>
          </a:prstGeom>
          <a:noFill/>
          <a:ln w="9525" cap="flat" cmpd="sng">
            <a:solidFill>
              <a:srgbClr val="000000"/>
            </a:solidFill>
            <a:prstDash val="solid"/>
            <a:round/>
            <a:headEnd type="none" w="sm" len="sm"/>
            <a:tailEnd type="triangle" w="med" len="med"/>
          </a:ln>
        </p:spPr>
      </p:cxnSp>
      <p:sp>
        <p:nvSpPr>
          <p:cNvPr id="266" name="Google Shape;266;p1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112" name="Google Shape;112;p2"/>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CONCEPTO</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HISTORIA</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TIPOS DE DATOS</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TIPOS PREDEFINIDOS</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TIPOS DEFINIDOS POR EL USUARIO</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CONSTRUCTORES</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PUNTEROS Y MANEJO DE MEMORIA</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TADs</a:t>
            </a:r>
            <a:endParaRPr sz="3200" b="0" i="0" u="none" strike="noStrike" cap="none">
              <a:latin typeface="Arial"/>
              <a:ea typeface="Arial"/>
              <a:cs typeface="Arial"/>
              <a:sym typeface="Arial"/>
            </a:endParaRPr>
          </a:p>
          <a:p>
            <a:pPr marL="0" marR="0" lvl="0" indent="-91440" algn="l" rtl="0">
              <a:spcBef>
                <a:spcPts val="0"/>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SISTEMA DE TIPOS</a:t>
            </a:r>
            <a:endParaRPr sz="3200" b="0" i="0" u="none" strike="noStrike" cap="none">
              <a:latin typeface="Arial"/>
              <a:ea typeface="Arial"/>
              <a:cs typeface="Arial"/>
              <a:sym typeface="Arial"/>
            </a:endParaRPr>
          </a:p>
        </p:txBody>
      </p:sp>
      <p:sp>
        <p:nvSpPr>
          <p:cNvPr id="113" name="Google Shape;113;p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0"/>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72" name="Google Shape;272;p20"/>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Unión y Unión Discriminada</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La unión / union discriminada de dos o mas tipos define un tipo como la disjunción de los tipos dados.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Permite manipular diferentes tipos en distinto momento de la ejecución</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Chequeo dinámico</a:t>
            </a:r>
            <a:endParaRPr sz="3200" b="0" i="0" u="none" strike="noStrike" cap="none">
              <a:latin typeface="Arial"/>
              <a:ea typeface="Arial"/>
              <a:cs typeface="Arial"/>
              <a:sym typeface="Arial"/>
            </a:endParaRPr>
          </a:p>
        </p:txBody>
      </p:sp>
      <p:sp>
        <p:nvSpPr>
          <p:cNvPr id="273" name="Google Shape;273;p2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1"/>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79" name="Google Shape;279;p21"/>
          <p:cNvSpPr txBox="1">
            <a:spLocks noGrp="1"/>
          </p:cNvSpPr>
          <p:nvPr>
            <p:ph type="body" idx="1"/>
          </p:nvPr>
        </p:nvSpPr>
        <p:spPr>
          <a:xfrm>
            <a:off x="504000" y="1800000"/>
            <a:ext cx="9072000" cy="5087100"/>
          </a:xfrm>
          <a:prstGeom prst="rect">
            <a:avLst/>
          </a:prstGeom>
          <a:noFill/>
          <a:ln>
            <a:noFill/>
          </a:ln>
        </p:spPr>
        <p:txBody>
          <a:bodyPr spcFirstLastPara="1" wrap="square" lIns="0" tIns="0" rIns="0" bIns="0" anchor="t" anchorCtr="0">
            <a:normAutofit lnSpcReduction="10000"/>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Unión y Unión Discriminada</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La declaración es muy similar a la del producto cartesiano. La diferencia es que sus campos son mutuamente excluyentes.</a:t>
            </a:r>
            <a:endParaRPr sz="3200" b="0" i="0" u="none" strike="noStrike" cap="none">
              <a:latin typeface="Arial"/>
              <a:ea typeface="Arial"/>
              <a:cs typeface="Arial"/>
              <a:sym typeface="Arial"/>
            </a:endParaRPr>
          </a:p>
          <a:p>
            <a:pPr marL="0" marR="0" lvl="0" indent="0" algn="l" rtl="0">
              <a:spcBef>
                <a:spcPts val="1417"/>
              </a:spcBef>
              <a:spcAft>
                <a:spcPts val="0"/>
              </a:spcAft>
              <a:buNone/>
            </a:pPr>
            <a:r>
              <a:rPr lang="es-AR" sz="3200" b="1" i="0" u="none" strike="noStrike" cap="none">
                <a:latin typeface="Courier"/>
                <a:ea typeface="Courier"/>
                <a:cs typeface="Courier"/>
                <a:sym typeface="Courier"/>
              </a:rPr>
              <a:t>union address{</a:t>
            </a:r>
            <a:r>
              <a:rPr lang="es-AR" sz="2183" b="1" i="0" u="none" strike="noStrike" cap="none">
                <a:latin typeface="Courier"/>
                <a:ea typeface="Courier"/>
                <a:cs typeface="Courier"/>
                <a:sym typeface="Courier"/>
              </a:rPr>
              <a:t>//campos mutuamente excluyentes</a:t>
            </a:r>
            <a:endParaRPr sz="2183" b="0" i="0" u="none" strike="noStrike" cap="none">
              <a:latin typeface="Arial"/>
              <a:ea typeface="Arial"/>
              <a:cs typeface="Arial"/>
              <a:sym typeface="Arial"/>
            </a:endParaRPr>
          </a:p>
          <a:p>
            <a:pPr marL="0" marR="0" lvl="0" indent="0" algn="just" rtl="0">
              <a:spcBef>
                <a:spcPts val="0"/>
              </a:spcBef>
              <a:spcAft>
                <a:spcPts val="0"/>
              </a:spcAft>
              <a:buSzPts val="3200"/>
              <a:buFont typeface="Courier"/>
              <a:buNone/>
            </a:pPr>
            <a:r>
              <a:rPr lang="es-AR" sz="3200" b="1" i="0" u="none" strike="noStrike" cap="none">
                <a:latin typeface="Courier"/>
                <a:ea typeface="Courier"/>
                <a:cs typeface="Courier"/>
                <a:sym typeface="Courier"/>
              </a:rPr>
              <a:t>short int offset;</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Courier"/>
              <a:buNone/>
            </a:pPr>
            <a:r>
              <a:rPr lang="es-AR" sz="3200" b="1" i="0" u="none" strike="noStrike" cap="none">
                <a:latin typeface="Courier"/>
                <a:ea typeface="Courier"/>
                <a:cs typeface="Courier"/>
                <a:sym typeface="Courier"/>
              </a:rPr>
              <a:t>long unsigned int absoluto;</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Courier"/>
              <a:buNone/>
            </a:pPr>
            <a:r>
              <a:rPr lang="es-AR" sz="3200" b="1" i="0" u="none" strike="noStrike" cap="none">
                <a:latin typeface="Courier"/>
                <a:ea typeface="Courier"/>
                <a:cs typeface="Courier"/>
                <a:sym typeface="Courier"/>
              </a:rPr>
              <a:t>};</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p:txBody>
      </p:sp>
      <p:sp>
        <p:nvSpPr>
          <p:cNvPr id="280" name="Google Shape;280;p2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2"/>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86" name="Google Shape;286;p22"/>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1000"/>
          </a:bodyPr>
          <a:lstStyle/>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Unión y Unión Discriminada</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Los valores del tipo address deben ser tratados en forma distinta si son de un tipo o del otro.</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Courier"/>
              <a:buNone/>
            </a:pPr>
            <a:r>
              <a:rPr lang="es-AR" sz="3200" b="1" i="0" u="none" strike="noStrike" cap="none">
                <a:latin typeface="Courier"/>
                <a:ea typeface="Courier"/>
                <a:cs typeface="Courier"/>
                <a:sym typeface="Courier"/>
              </a:rPr>
              <a:t>enum descriptor {abs,off}</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Courier"/>
              <a:buNone/>
            </a:pPr>
            <a:r>
              <a:rPr lang="es-AR" sz="3200" b="1" i="0" u="none" strike="noStrike" cap="none">
                <a:latin typeface="Courier"/>
                <a:ea typeface="Courier"/>
                <a:cs typeface="Courier"/>
                <a:sym typeface="Courier"/>
              </a:rPr>
              <a:t>typedef struc {</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Courier"/>
              <a:buNone/>
            </a:pPr>
            <a:r>
              <a:rPr lang="es-AR" sz="3200" b="1" i="0" u="none" strike="noStrike" cap="none">
                <a:latin typeface="Courier"/>
                <a:ea typeface="Courier"/>
                <a:cs typeface="Courier"/>
                <a:sym typeface="Courier"/>
              </a:rPr>
              <a:t>address location;</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Courier"/>
              <a:buNone/>
            </a:pPr>
            <a:r>
              <a:rPr lang="es-AR" sz="3200" b="1" i="0" u="none" strike="noStrike" cap="none">
                <a:latin typeface="Courier"/>
                <a:ea typeface="Courier"/>
                <a:cs typeface="Courier"/>
                <a:sym typeface="Courier"/>
              </a:rPr>
              <a:t>descriptor kind;</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Courier"/>
              <a:buNone/>
            </a:pPr>
            <a:r>
              <a:rPr lang="es-AR" sz="3200" b="1" i="0" u="none" strike="noStrike" cap="none">
                <a:latin typeface="Courier"/>
                <a:ea typeface="Courier"/>
                <a:cs typeface="Courier"/>
                <a:sym typeface="Courier"/>
              </a:rPr>
              <a:t>}address_seguro;</a:t>
            </a:r>
            <a:endParaRPr sz="3200" b="0" i="0" u="none" strike="noStrike" cap="none">
              <a:latin typeface="Arial"/>
              <a:ea typeface="Arial"/>
              <a:cs typeface="Arial"/>
              <a:sym typeface="Arial"/>
            </a:endParaRPr>
          </a:p>
        </p:txBody>
      </p:sp>
      <p:sp>
        <p:nvSpPr>
          <p:cNvPr id="287" name="Google Shape;287;p22"/>
          <p:cNvSpPr txBox="1"/>
          <p:nvPr/>
        </p:nvSpPr>
        <p:spPr>
          <a:xfrm>
            <a:off x="6200280" y="3672000"/>
            <a:ext cx="2943720" cy="346320"/>
          </a:xfrm>
          <a:prstGeom prst="rect">
            <a:avLst/>
          </a:prstGeom>
          <a:solidFill>
            <a:srgbClr val="729FCF"/>
          </a:solid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En manos del programador</a:t>
            </a:r>
            <a:endParaRPr sz="1800" b="0" strike="noStrike">
              <a:latin typeface="Arial"/>
              <a:ea typeface="Arial"/>
              <a:cs typeface="Arial"/>
              <a:sym typeface="Arial"/>
            </a:endParaRPr>
          </a:p>
        </p:txBody>
      </p:sp>
      <p:sp>
        <p:nvSpPr>
          <p:cNvPr id="288" name="Google Shape;288;p2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3"/>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294" name="Google Shape;294;p23"/>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2800" b="0" i="0" u="none" strike="noStrike" cap="none" dirty="0">
                <a:latin typeface="Arial"/>
                <a:ea typeface="Arial"/>
                <a:cs typeface="Arial"/>
                <a:sym typeface="Arial"/>
              </a:rPr>
              <a:t>Unión y Unión Discriminada</a:t>
            </a:r>
            <a:endParaRPr lang="en-US" sz="2800" b="0" i="0" u="none" strike="noStrike" cap="none" dirty="0">
              <a:latin typeface="Arial"/>
              <a:ea typeface="Arial"/>
              <a:cs typeface="Arial"/>
            </a:endParaRPr>
          </a:p>
          <a:p>
            <a:pPr marL="0" marR="0" lvl="0" indent="0" algn="just" rtl="0">
              <a:spcBef>
                <a:spcPts val="1417"/>
              </a:spcBef>
              <a:spcAft>
                <a:spcPts val="0"/>
              </a:spcAft>
              <a:buSzPts val="3200"/>
              <a:buFont typeface="Arial"/>
              <a:buNone/>
            </a:pPr>
            <a:r>
              <a:rPr lang="es-AR" sz="2800" b="0" i="0" u="none" strike="noStrike" cap="none" dirty="0">
                <a:latin typeface="Arial"/>
                <a:ea typeface="Arial"/>
                <a:cs typeface="Arial"/>
                <a:sym typeface="Arial"/>
              </a:rPr>
              <a:t>Unión discriminada agrega un discriminante para</a:t>
            </a:r>
            <a:endParaRPr sz="2800" b="0" i="0" u="none" strike="noStrike" cap="none" dirty="0">
              <a:latin typeface="Arial"/>
              <a:ea typeface="Arial"/>
              <a:cs typeface="Arial"/>
            </a:endParaRPr>
          </a:p>
          <a:p>
            <a:pPr marL="0" marR="0" lvl="0" indent="0" algn="just" rtl="0">
              <a:spcBef>
                <a:spcPts val="1417"/>
              </a:spcBef>
              <a:spcAft>
                <a:spcPts val="0"/>
              </a:spcAft>
              <a:buSzPts val="3200"/>
              <a:buFont typeface="Arial"/>
              <a:buNone/>
            </a:pPr>
            <a:r>
              <a:rPr lang="es-AR" sz="2800" b="0" i="0" u="none" strike="noStrike" cap="none" dirty="0">
                <a:latin typeface="Arial"/>
                <a:ea typeface="Arial"/>
                <a:cs typeface="Arial"/>
                <a:sym typeface="Arial"/>
              </a:rPr>
              <a:t>indicar la opción elegida.</a:t>
            </a:r>
            <a:endParaRPr sz="2800" b="0" i="0" u="none" strike="noStrike" cap="none" dirty="0">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p:txBody>
      </p:sp>
      <p:pic>
        <p:nvPicPr>
          <p:cNvPr id="295" name="Google Shape;295;p23"/>
          <p:cNvPicPr preferRelativeResize="0"/>
          <p:nvPr/>
        </p:nvPicPr>
        <p:blipFill rotWithShape="1">
          <a:blip r:embed="rId3">
            <a:alphaModFix/>
          </a:blip>
          <a:srcRect/>
          <a:stretch/>
        </p:blipFill>
        <p:spPr>
          <a:xfrm>
            <a:off x="1512000" y="3528000"/>
            <a:ext cx="7992000" cy="1555560"/>
          </a:xfrm>
          <a:prstGeom prst="rect">
            <a:avLst/>
          </a:prstGeom>
          <a:noFill/>
          <a:ln>
            <a:noFill/>
          </a:ln>
        </p:spPr>
      </p:pic>
      <p:sp>
        <p:nvSpPr>
          <p:cNvPr id="296" name="Google Shape;296;p23"/>
          <p:cNvSpPr txBox="1"/>
          <p:nvPr/>
        </p:nvSpPr>
        <p:spPr>
          <a:xfrm>
            <a:off x="288000" y="4968000"/>
            <a:ext cx="9432000" cy="2325240"/>
          </a:xfrm>
          <a:prstGeom prst="rect">
            <a:avLst/>
          </a:prstGeom>
          <a:noFill/>
          <a:ln>
            <a:noFill/>
          </a:ln>
        </p:spPr>
        <p:txBody>
          <a:bodyPr spcFirstLastPara="1" wrap="square" lIns="90000" tIns="45000" rIns="90000" bIns="45000" anchor="t" anchorCtr="0">
            <a:noAutofit/>
          </a:bodyPr>
          <a:lstStyle/>
          <a:p>
            <a:pPr marL="216000" marR="0" lvl="0" indent="-216000" algn="just" rtl="0">
              <a:spcBef>
                <a:spcPts val="0"/>
              </a:spcBef>
              <a:spcAft>
                <a:spcPts val="0"/>
              </a:spcAft>
              <a:buClr>
                <a:srgbClr val="000000"/>
              </a:buClr>
              <a:buSzPts val="1080"/>
              <a:buFont typeface="Noto Sans Symbols"/>
              <a:buChar char="●"/>
            </a:pPr>
            <a:r>
              <a:rPr lang="es-AR" sz="2400" b="0" strike="noStrike">
                <a:latin typeface="Arial"/>
                <a:ea typeface="Arial"/>
                <a:cs typeface="Arial"/>
                <a:sym typeface="Arial"/>
              </a:rPr>
              <a:t>El elemento </a:t>
            </a:r>
            <a:r>
              <a:rPr lang="es-AR" sz="2400" b="1" strike="noStrike">
                <a:latin typeface="Arial"/>
                <a:ea typeface="Arial"/>
                <a:cs typeface="Arial"/>
                <a:sym typeface="Arial"/>
              </a:rPr>
              <a:t>e</a:t>
            </a:r>
            <a:r>
              <a:rPr lang="es-AR" sz="2400" b="0" strike="noStrike">
                <a:latin typeface="Arial"/>
                <a:ea typeface="Arial"/>
                <a:cs typeface="Arial"/>
                <a:sym typeface="Arial"/>
              </a:rPr>
              <a:t> debe manipularse de acuerdo al valor del discriminante.</a:t>
            </a:r>
            <a:endParaRPr sz="2400" b="0" strike="noStrike">
              <a:latin typeface="Arial"/>
              <a:ea typeface="Arial"/>
              <a:cs typeface="Arial"/>
              <a:sym typeface="Arial"/>
            </a:endParaRPr>
          </a:p>
          <a:p>
            <a:pPr marL="216000" marR="0" lvl="0" indent="-216000" algn="just" rtl="0">
              <a:spcBef>
                <a:spcPts val="0"/>
              </a:spcBef>
              <a:spcAft>
                <a:spcPts val="0"/>
              </a:spcAft>
              <a:buClr>
                <a:srgbClr val="000000"/>
              </a:buClr>
              <a:buSzPts val="1080"/>
              <a:buFont typeface="Noto Sans Symbols"/>
              <a:buChar char="●"/>
            </a:pPr>
            <a:r>
              <a:rPr lang="es-AR" sz="2400" b="0" strike="noStrike">
                <a:latin typeface="Arial"/>
                <a:ea typeface="Arial"/>
                <a:cs typeface="Arial"/>
                <a:sym typeface="Arial"/>
              </a:rPr>
              <a:t>En la unión y en la unión discriminada el chequeo de tipos debe hacerse en ejecución.</a:t>
            </a:r>
            <a:endParaRPr sz="2400" b="0" strike="noStrike">
              <a:latin typeface="Arial"/>
              <a:ea typeface="Arial"/>
              <a:cs typeface="Arial"/>
              <a:sym typeface="Arial"/>
            </a:endParaRPr>
          </a:p>
          <a:p>
            <a:pPr marL="216000" marR="0" lvl="0" indent="-216000" algn="just" rtl="0">
              <a:spcBef>
                <a:spcPts val="0"/>
              </a:spcBef>
              <a:spcAft>
                <a:spcPts val="0"/>
              </a:spcAft>
              <a:buClr>
                <a:srgbClr val="000000"/>
              </a:buClr>
              <a:buSzPts val="1080"/>
              <a:buFont typeface="Noto Sans Symbols"/>
              <a:buChar char="●"/>
            </a:pPr>
            <a:r>
              <a:rPr lang="es-AR" sz="2400" b="0" strike="noStrike">
                <a:latin typeface="Arial"/>
                <a:ea typeface="Arial"/>
                <a:cs typeface="Arial"/>
                <a:sym typeface="Arial"/>
              </a:rPr>
              <a:t>La unión discriminada se puede manejar en forma segura consultando el discriminante antes de utilizar el valor del elemento</a:t>
            </a:r>
            <a:endParaRPr sz="2400" b="0" strike="noStrike">
              <a:latin typeface="Arial"/>
              <a:ea typeface="Arial"/>
              <a:cs typeface="Arial"/>
              <a:sym typeface="Arial"/>
            </a:endParaRPr>
          </a:p>
        </p:txBody>
      </p:sp>
      <p:sp>
        <p:nvSpPr>
          <p:cNvPr id="297" name="Google Shape;297;p2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4"/>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303" name="Google Shape;303;p24"/>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Unión y Unión Discriminada</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Problemas: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El discriminante y las variantes pueden manejarse independientemente uno de otros.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La implementación del lenguaje puede ignorar los chequeos.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Puede omitirse el discriminante, con lo cual aunque se quisiera no se puede chequear.</a:t>
            </a:r>
            <a:endParaRPr sz="3200" b="0" i="0" u="none" strike="noStrike" cap="none">
              <a:latin typeface="Arial"/>
              <a:ea typeface="Arial"/>
              <a:cs typeface="Arial"/>
              <a:sym typeface="Arial"/>
            </a:endParaRPr>
          </a:p>
        </p:txBody>
      </p:sp>
      <p:sp>
        <p:nvSpPr>
          <p:cNvPr id="304" name="Google Shape;304;p2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25"/>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310" name="Google Shape;310;p25"/>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Recursión</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Define datos agrupados:</a:t>
            </a:r>
            <a:endParaRPr sz="3200" b="0" i="0" u="none" strike="noStrike" cap="none">
              <a:latin typeface="Arial"/>
              <a:ea typeface="Arial"/>
              <a:cs typeface="Arial"/>
              <a:sym typeface="Arial"/>
            </a:endParaRPr>
          </a:p>
          <a:p>
            <a:pPr marL="864000" marR="0" lvl="1" indent="-324000" algn="just" rtl="0">
              <a:spcBef>
                <a:spcPts val="1417"/>
              </a:spcBef>
              <a:spcAft>
                <a:spcPts val="0"/>
              </a:spcAft>
              <a:buClr>
                <a:srgbClr val="000000"/>
              </a:buClr>
              <a:buSzPts val="2400"/>
              <a:buFont typeface="Noto Sans Symbols"/>
              <a:buChar char="−"/>
            </a:pPr>
            <a:r>
              <a:rPr lang="es-AR" sz="3200" b="0" i="0" u="none" strike="noStrike" cap="none">
                <a:latin typeface="Arial"/>
                <a:ea typeface="Arial"/>
                <a:cs typeface="Arial"/>
                <a:sym typeface="Arial"/>
              </a:rPr>
              <a:t>cuyo tamaño puede crecer arbitrariamente</a:t>
            </a:r>
            <a:endParaRPr sz="3200" b="0" i="0" u="none" strike="noStrike" cap="none">
              <a:latin typeface="Arial"/>
              <a:ea typeface="Arial"/>
              <a:cs typeface="Arial"/>
              <a:sym typeface="Arial"/>
            </a:endParaRPr>
          </a:p>
          <a:p>
            <a:pPr marL="864000" marR="0" lvl="1" indent="-324000" algn="just" rtl="0">
              <a:spcBef>
                <a:spcPts val="1134"/>
              </a:spcBef>
              <a:spcAft>
                <a:spcPts val="0"/>
              </a:spcAft>
              <a:buClr>
                <a:srgbClr val="000000"/>
              </a:buClr>
              <a:buSzPts val="2400"/>
              <a:buFont typeface="Noto Sans Symbols"/>
              <a:buChar char="−"/>
            </a:pPr>
            <a:r>
              <a:rPr lang="es-AR" sz="3200" b="0" i="0" u="none" strike="noStrike" cap="none">
                <a:latin typeface="Arial"/>
                <a:ea typeface="Arial"/>
                <a:cs typeface="Arial"/>
                <a:sym typeface="Arial"/>
              </a:rPr>
              <a:t>cuya estructura puede ser arbitrariamente compleja.</a:t>
            </a:r>
            <a:endParaRPr sz="3200" b="0" i="0" u="none" strike="noStrike" cap="none">
              <a:latin typeface="Arial"/>
              <a:ea typeface="Arial"/>
              <a:cs typeface="Arial"/>
              <a:sym typeface="Arial"/>
            </a:endParaRPr>
          </a:p>
        </p:txBody>
      </p:sp>
      <p:pic>
        <p:nvPicPr>
          <p:cNvPr id="311" name="Google Shape;311;p25"/>
          <p:cNvPicPr preferRelativeResize="0"/>
          <p:nvPr/>
        </p:nvPicPr>
        <p:blipFill rotWithShape="1">
          <a:blip r:embed="rId3">
            <a:alphaModFix/>
          </a:blip>
          <a:srcRect/>
          <a:stretch/>
        </p:blipFill>
        <p:spPr>
          <a:xfrm>
            <a:off x="864000" y="2435040"/>
            <a:ext cx="8280000" cy="1236960"/>
          </a:xfrm>
          <a:prstGeom prst="rect">
            <a:avLst/>
          </a:prstGeom>
          <a:noFill/>
          <a:ln>
            <a:noFill/>
          </a:ln>
        </p:spPr>
      </p:pic>
      <p:sp>
        <p:nvSpPr>
          <p:cNvPr id="312" name="Google Shape;312;p2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6"/>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DEFINIDOS POR EL USUARIO</a:t>
            </a:r>
            <a:endParaRPr sz="2400" b="0" strike="noStrike">
              <a:latin typeface="Arial"/>
              <a:ea typeface="Arial"/>
              <a:cs typeface="Arial"/>
              <a:sym typeface="Arial"/>
            </a:endParaRPr>
          </a:p>
        </p:txBody>
      </p:sp>
      <p:sp>
        <p:nvSpPr>
          <p:cNvPr id="318" name="Google Shape;318;p26"/>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Recursión</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Los lenguajes de programación convencionales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soportan la implementación de los tipos de datos recursivos a través de los punteros.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Un </a:t>
            </a:r>
            <a:r>
              <a:rPr lang="es-AR" sz="3200" b="1" i="0" u="none" strike="noStrike" cap="none">
                <a:latin typeface="Arial"/>
                <a:ea typeface="Arial"/>
                <a:cs typeface="Arial"/>
                <a:sym typeface="Arial"/>
              </a:rPr>
              <a:t>puntero</a:t>
            </a:r>
            <a:r>
              <a:rPr lang="es-AR" sz="3200" b="0" i="0" u="none" strike="noStrike" cap="none">
                <a:latin typeface="Arial"/>
                <a:ea typeface="Arial"/>
                <a:cs typeface="Arial"/>
                <a:sym typeface="Arial"/>
              </a:rPr>
              <a:t> es una referencia a un objeto.</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i="0" u="none" strike="noStrike" cap="none">
                <a:latin typeface="Arial"/>
                <a:ea typeface="Arial"/>
                <a:cs typeface="Arial"/>
                <a:sym typeface="Arial"/>
              </a:rPr>
              <a:t>Una </a:t>
            </a:r>
            <a:r>
              <a:rPr lang="es-AR" sz="3200" b="1" i="0" u="none" strike="noStrike" cap="none">
                <a:latin typeface="Arial"/>
                <a:ea typeface="Arial"/>
                <a:cs typeface="Arial"/>
                <a:sym typeface="Arial"/>
              </a:rPr>
              <a:t>variable puntero</a:t>
            </a:r>
            <a:r>
              <a:rPr lang="es-AR" sz="3200" b="0" i="0" u="none" strike="noStrike" cap="none">
                <a:latin typeface="Arial"/>
                <a:ea typeface="Arial"/>
                <a:cs typeface="Arial"/>
                <a:sym typeface="Arial"/>
              </a:rPr>
              <a:t> es una variable cuyo r-valor es una referencia a un objeto.</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p:txBody>
      </p:sp>
      <p:sp>
        <p:nvSpPr>
          <p:cNvPr id="319" name="Google Shape;319;p2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7"/>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325" name="Google Shape;325;p27"/>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PUNTEROS Y MANEJO DE MEMORIA</a:t>
            </a:r>
            <a:endParaRPr sz="3200" b="0" i="0" u="none" strike="noStrike" cap="none">
              <a:latin typeface="Arial"/>
              <a:ea typeface="Arial"/>
              <a:cs typeface="Arial"/>
              <a:sym typeface="Arial"/>
            </a:endParaRPr>
          </a:p>
        </p:txBody>
      </p:sp>
      <p:sp>
        <p:nvSpPr>
          <p:cNvPr id="326" name="Google Shape;326;p2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8"/>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32" name="Google Shape;332;p28"/>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2600"/>
              <a:buFont typeface="Arial"/>
              <a:buNone/>
            </a:pPr>
            <a:r>
              <a:rPr lang="es-AR" sz="2600" b="0" i="0" u="none" strike="noStrike" cap="none">
                <a:latin typeface="Arial"/>
                <a:ea typeface="Arial"/>
                <a:cs typeface="Arial"/>
                <a:sym typeface="Arial"/>
              </a:rPr>
              <a:t>Estructuras de tamaño arbitrario, número de items no determinado: los punteros permiten conectar juntos muchos items sin tener un nombre explicito para todos ellos. (recursión)</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relaciones múltiples entre los items: los punteros permiten que el dato sea puesto en varias estructuras sin necesidad de duplicarlo.</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Acceso a bajo nivel: los punteros están cerca de la máquina</a:t>
            </a:r>
            <a:endParaRPr sz="2600" b="0" i="0" u="none" strike="noStrike" cap="none">
              <a:latin typeface="Arial"/>
              <a:ea typeface="Arial"/>
              <a:cs typeface="Arial"/>
              <a:sym typeface="Arial"/>
            </a:endParaRPr>
          </a:p>
          <a:p>
            <a:pPr marL="0" marR="0" lvl="0" indent="0" algn="l" rtl="0">
              <a:spcBef>
                <a:spcPts val="1417"/>
              </a:spcBef>
              <a:spcAft>
                <a:spcPts val="0"/>
              </a:spcAft>
              <a:buNone/>
            </a:pPr>
            <a:endParaRPr sz="2600" b="0" i="0" u="none" strike="noStrike" cap="none">
              <a:latin typeface="Arial"/>
              <a:ea typeface="Arial"/>
              <a:cs typeface="Arial"/>
              <a:sym typeface="Arial"/>
            </a:endParaRPr>
          </a:p>
        </p:txBody>
      </p:sp>
      <p:pic>
        <p:nvPicPr>
          <p:cNvPr id="333" name="Google Shape;333;p28"/>
          <p:cNvPicPr preferRelativeResize="0"/>
          <p:nvPr/>
        </p:nvPicPr>
        <p:blipFill rotWithShape="1">
          <a:blip r:embed="rId3">
            <a:alphaModFix/>
          </a:blip>
          <a:srcRect/>
          <a:stretch/>
        </p:blipFill>
        <p:spPr>
          <a:xfrm>
            <a:off x="864000" y="5400000"/>
            <a:ext cx="8352000" cy="936000"/>
          </a:xfrm>
          <a:prstGeom prst="rect">
            <a:avLst/>
          </a:prstGeom>
          <a:noFill/>
          <a:ln>
            <a:noFill/>
          </a:ln>
        </p:spPr>
      </p:pic>
      <p:sp>
        <p:nvSpPr>
          <p:cNvPr id="334" name="Google Shape;334;p2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9"/>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40" name="Google Shape;340;p29"/>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7000"/>
          </a:bodyPr>
          <a:lstStyle/>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Recursión</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VALORES: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direcciones de memoria</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valor nulo (no asignado) dirección no valida</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OPERACIONES (l-valor r-valor r-valor de la variable apuntada)</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Asignación de valor: generalmente asociado a la alocación de la variable apuntada </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Referencias: a su valor (como dirección), operaciones entre punteros al valor de la variable apuntada: desreferenciación implícita</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3200" b="0" i="0" u="none" strike="noStrike" cap="none">
              <a:latin typeface="Arial"/>
              <a:ea typeface="Arial"/>
              <a:cs typeface="Arial"/>
              <a:sym typeface="Arial"/>
            </a:endParaRPr>
          </a:p>
        </p:txBody>
      </p:sp>
      <p:pic>
        <p:nvPicPr>
          <p:cNvPr id="341" name="Google Shape;341;p29"/>
          <p:cNvPicPr preferRelativeResize="0"/>
          <p:nvPr/>
        </p:nvPicPr>
        <p:blipFill rotWithShape="1">
          <a:blip r:embed="rId3">
            <a:alphaModFix/>
          </a:blip>
          <a:srcRect/>
          <a:stretch/>
        </p:blipFill>
        <p:spPr>
          <a:xfrm>
            <a:off x="4320000" y="1440000"/>
            <a:ext cx="5219280" cy="2228400"/>
          </a:xfrm>
          <a:prstGeom prst="rect">
            <a:avLst/>
          </a:prstGeom>
          <a:noFill/>
          <a:ln>
            <a:noFill/>
          </a:ln>
        </p:spPr>
      </p:pic>
      <p:sp>
        <p:nvSpPr>
          <p:cNvPr id="342" name="Google Shape;342;p2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1"/>
                                          </p:stCondLst>
                                        </p:cTn>
                                        <p:tgtEl>
                                          <p:spTgt spid="3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119" name="Google Shape;119;p3"/>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CONCEPTO</a:t>
            </a:r>
            <a:endParaRPr sz="3200" b="0" i="0" u="none" strike="noStrike" cap="none">
              <a:latin typeface="Arial"/>
              <a:ea typeface="Arial"/>
              <a:cs typeface="Arial"/>
              <a:sym typeface="Arial"/>
            </a:endParaRPr>
          </a:p>
        </p:txBody>
      </p:sp>
      <p:sp>
        <p:nvSpPr>
          <p:cNvPr id="120" name="Google Shape;120;p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0"/>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48" name="Google Shape;348;p30"/>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7000"/>
          </a:bodyPr>
          <a:lstStyle/>
          <a:p>
            <a:pPr marL="0" marR="0" lvl="0" indent="0" algn="just" rtl="0">
              <a:spcBef>
                <a:spcPts val="0"/>
              </a:spcBef>
              <a:spcAft>
                <a:spcPts val="0"/>
              </a:spcAft>
              <a:buSzPct val="100000"/>
              <a:buFont typeface="Arial"/>
              <a:buNone/>
            </a:pPr>
            <a:r>
              <a:rPr lang="es-AR" sz="2600" b="0" i="0" u="none" strike="noStrike" cap="none">
                <a:latin typeface="Arial"/>
                <a:ea typeface="Arial"/>
                <a:cs typeface="Arial"/>
                <a:sym typeface="Arial"/>
              </a:rPr>
              <a:t>Los punteros son un mecanismo muy potente para definir estructras de datos recursivas.</a:t>
            </a:r>
            <a:endParaRPr sz="2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2600" b="0" i="0" u="none" strike="noStrike" cap="none">
                <a:latin typeface="Arial"/>
                <a:ea typeface="Arial"/>
                <a:cs typeface="Arial"/>
                <a:sym typeface="Arial"/>
              </a:rPr>
              <a:t>Por acceder a bajo nivel, pueden obscurecer o hacer </a:t>
            </a:r>
            <a:r>
              <a:rPr lang="es-AR" sz="2600" b="1" i="0" u="none" strike="noStrike" cap="none">
                <a:latin typeface="Arial"/>
                <a:ea typeface="Arial"/>
                <a:cs typeface="Arial"/>
                <a:sym typeface="Arial"/>
              </a:rPr>
              <a:t>inseguros</a:t>
            </a:r>
            <a:r>
              <a:rPr lang="es-AR" sz="2600" b="0" i="0" u="none" strike="noStrike" cap="none">
                <a:latin typeface="Arial"/>
                <a:ea typeface="Arial"/>
                <a:cs typeface="Arial"/>
                <a:sym typeface="Arial"/>
              </a:rPr>
              <a:t> a los programas que los usan. </a:t>
            </a:r>
            <a:endParaRPr sz="2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2600" b="0" i="0" u="none" strike="noStrike" cap="none">
                <a:latin typeface="Arial"/>
                <a:ea typeface="Arial"/>
                <a:cs typeface="Arial"/>
                <a:sym typeface="Arial"/>
              </a:rPr>
              <a:t>Se compara a los punteros con los </a:t>
            </a:r>
            <a:r>
              <a:rPr lang="es-AR" sz="2600" b="0" i="1" u="none" strike="noStrike" cap="none">
                <a:latin typeface="Arial"/>
                <a:ea typeface="Arial"/>
                <a:cs typeface="Arial"/>
                <a:sym typeface="Arial"/>
              </a:rPr>
              <a:t>go to</a:t>
            </a:r>
            <a:r>
              <a:rPr lang="es-AR" sz="2600" b="0" i="0" u="none" strike="noStrike" cap="none">
                <a:latin typeface="Arial"/>
                <a:ea typeface="Arial"/>
                <a:cs typeface="Arial"/>
                <a:sym typeface="Arial"/>
              </a:rPr>
              <a:t>:</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2600" b="0" i="0" u="none" strike="noStrike" cap="none">
                <a:latin typeface="Arial"/>
                <a:ea typeface="Arial"/>
                <a:cs typeface="Arial"/>
                <a:sym typeface="Arial"/>
              </a:rPr>
              <a:t>Los </a:t>
            </a:r>
            <a:r>
              <a:rPr lang="es-AR" sz="2600" b="0" i="1" u="none" strike="noStrike" cap="none">
                <a:latin typeface="Arial"/>
                <a:ea typeface="Arial"/>
                <a:cs typeface="Arial"/>
                <a:sym typeface="Arial"/>
              </a:rPr>
              <a:t>go to</a:t>
            </a:r>
            <a:r>
              <a:rPr lang="es-AR" sz="2600" b="0" i="0" u="none" strike="noStrike" cap="none">
                <a:latin typeface="Arial"/>
                <a:ea typeface="Arial"/>
                <a:cs typeface="Arial"/>
                <a:sym typeface="Arial"/>
              </a:rPr>
              <a:t> amplían el rango de sentencias que pueden ejecutar.</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2600" b="0" i="0" u="none" strike="noStrike" cap="none">
                <a:latin typeface="Arial"/>
                <a:ea typeface="Arial"/>
                <a:cs typeface="Arial"/>
                <a:sym typeface="Arial"/>
              </a:rPr>
              <a:t>Los punteros amplían el rango de las celdas de memoria que pueden ser referenciadas por una variable y también amplían el tipo de los valores que puede contener un objeto.</a:t>
            </a:r>
            <a:endParaRPr sz="2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2600" b="0" i="0" u="none" strike="noStrike" cap="none">
              <a:latin typeface="Arial"/>
              <a:ea typeface="Arial"/>
              <a:cs typeface="Arial"/>
              <a:sym typeface="Arial"/>
            </a:endParaRPr>
          </a:p>
        </p:txBody>
      </p:sp>
      <p:sp>
        <p:nvSpPr>
          <p:cNvPr id="349" name="Google Shape;349;p3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1"/>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55" name="Google Shape;355;p31"/>
          <p:cNvSpPr txBox="1">
            <a:spLocks noGrp="1"/>
          </p:cNvSpPr>
          <p:nvPr>
            <p:ph type="body" idx="1"/>
          </p:nvPr>
        </p:nvSpPr>
        <p:spPr>
          <a:xfrm>
            <a:off x="504000" y="1800000"/>
            <a:ext cx="9072000" cy="525600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PUNTEROS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INSEGURIDAD DE LOS PUNTEROS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3200"/>
              <a:buFont typeface="Noto Sans Symbols"/>
              <a:buAutoNum type="arabicPeriod"/>
            </a:pPr>
            <a:r>
              <a:rPr lang="es-AR" sz="3200" b="0" i="0" u="none" strike="noStrike" cap="none">
                <a:latin typeface="Arial"/>
                <a:ea typeface="Arial"/>
                <a:cs typeface="Arial"/>
                <a:sym typeface="Arial"/>
              </a:rPr>
              <a:t>Violación de tipos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3200"/>
              <a:buFont typeface="Noto Sans Symbols"/>
              <a:buAutoNum type="arabicPeriod"/>
            </a:pPr>
            <a:r>
              <a:rPr lang="es-AR" sz="3200" b="0" i="0" u="none" strike="noStrike" cap="none">
                <a:latin typeface="Arial"/>
                <a:ea typeface="Arial"/>
                <a:cs typeface="Arial"/>
                <a:sym typeface="Arial"/>
              </a:rPr>
              <a:t>Referencias sueltas – referencias dangling</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3200"/>
              <a:buFont typeface="Noto Sans Symbols"/>
              <a:buAutoNum type="arabicPeriod"/>
            </a:pPr>
            <a:r>
              <a:rPr lang="es-AR" sz="3200" b="0" i="0" u="none" strike="noStrike" cap="none">
                <a:latin typeface="Arial"/>
                <a:ea typeface="Arial"/>
                <a:cs typeface="Arial"/>
                <a:sym typeface="Arial"/>
              </a:rPr>
              <a:t>Punteros no inicializados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3200"/>
              <a:buFont typeface="Noto Sans Symbols"/>
              <a:buAutoNum type="arabicPeriod"/>
            </a:pPr>
            <a:r>
              <a:rPr lang="es-AR" sz="3200" b="0" i="0" u="none" strike="noStrike" cap="none">
                <a:latin typeface="Arial"/>
                <a:ea typeface="Arial"/>
                <a:cs typeface="Arial"/>
                <a:sym typeface="Arial"/>
              </a:rPr>
              <a:t>Punteros y uniones discriminadas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3200"/>
              <a:buFont typeface="Noto Sans Symbols"/>
              <a:buAutoNum type="arabicPeriod"/>
            </a:pPr>
            <a:r>
              <a:rPr lang="es-AR" sz="3200" b="0" i="0" u="none" strike="noStrike" cap="none">
                <a:latin typeface="Arial"/>
                <a:ea typeface="Arial"/>
                <a:cs typeface="Arial"/>
                <a:sym typeface="Arial"/>
              </a:rPr>
              <a:t>Alias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3200"/>
              <a:buFont typeface="Noto Sans Symbols"/>
              <a:buAutoNum type="arabicPeriod"/>
            </a:pPr>
            <a:r>
              <a:rPr lang="es-AR" sz="3200" b="0" i="0" u="none" strike="noStrike" cap="none">
                <a:latin typeface="Arial"/>
                <a:ea typeface="Arial"/>
                <a:cs typeface="Arial"/>
                <a:sym typeface="Arial"/>
              </a:rPr>
              <a:t>Liberación de memoria: objetos perdidos</a:t>
            </a:r>
            <a:endParaRPr sz="3200" b="0" i="0" u="none" strike="noStrike" cap="none">
              <a:latin typeface="Arial"/>
              <a:ea typeface="Arial"/>
              <a:cs typeface="Arial"/>
              <a:sym typeface="Arial"/>
            </a:endParaRPr>
          </a:p>
        </p:txBody>
      </p:sp>
      <p:sp>
        <p:nvSpPr>
          <p:cNvPr id="356" name="Google Shape;356;p3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32"/>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62" name="Google Shape;362;p32"/>
          <p:cNvSpPr txBox="1">
            <a:spLocks noGrp="1"/>
          </p:cNvSpPr>
          <p:nvPr>
            <p:ph type="body" idx="1"/>
          </p:nvPr>
        </p:nvSpPr>
        <p:spPr>
          <a:xfrm>
            <a:off x="504000" y="1800000"/>
            <a:ext cx="9072000" cy="525600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INSEGURIDAD DE LOS PUNTEROS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3200"/>
              <a:buFont typeface="Noto Sans Symbols"/>
              <a:buAutoNum type="arabicPeriod"/>
            </a:pPr>
            <a:r>
              <a:rPr lang="es-AR" sz="3200" b="0" i="0" u="none" strike="noStrike" cap="none">
                <a:latin typeface="Arial"/>
                <a:ea typeface="Arial"/>
                <a:cs typeface="Arial"/>
                <a:sym typeface="Arial"/>
              </a:rPr>
              <a:t>Violación de tipos</a:t>
            </a:r>
            <a:endParaRPr sz="3200" b="0" i="0" u="none" strike="noStrike" cap="none">
              <a:latin typeface="Arial"/>
              <a:ea typeface="Arial"/>
              <a:cs typeface="Arial"/>
              <a:sym typeface="Arial"/>
            </a:endParaRPr>
          </a:p>
        </p:txBody>
      </p:sp>
      <p:pic>
        <p:nvPicPr>
          <p:cNvPr id="363" name="Google Shape;363;p32"/>
          <p:cNvPicPr preferRelativeResize="0"/>
          <p:nvPr/>
        </p:nvPicPr>
        <p:blipFill rotWithShape="1">
          <a:blip r:embed="rId3">
            <a:alphaModFix/>
          </a:blip>
          <a:srcRect/>
          <a:stretch/>
        </p:blipFill>
        <p:spPr>
          <a:xfrm>
            <a:off x="1296000" y="2882160"/>
            <a:ext cx="7416000" cy="4317840"/>
          </a:xfrm>
          <a:prstGeom prst="rect">
            <a:avLst/>
          </a:prstGeom>
          <a:noFill/>
          <a:ln>
            <a:noFill/>
          </a:ln>
        </p:spPr>
      </p:pic>
      <p:sp>
        <p:nvSpPr>
          <p:cNvPr id="364" name="Google Shape;364;p3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3"/>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70" name="Google Shape;370;p33"/>
          <p:cNvSpPr txBox="1">
            <a:spLocks noGrp="1"/>
          </p:cNvSpPr>
          <p:nvPr>
            <p:ph type="body" idx="1"/>
          </p:nvPr>
        </p:nvSpPr>
        <p:spPr>
          <a:xfrm>
            <a:off x="504000" y="1800000"/>
            <a:ext cx="9072000" cy="525600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INSEGURIDAD DE LOS PUNTEROS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2. Referencias sueltas – referencias dangling</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Si este objeto no esta alocado se dice que el puntero es peligroso (dangling).</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Una referencia suelta o dangling es un puntero que contiene una dirección de una variable dinámica que fue desalocada. Si luego se usa el puntero producirá error.</a:t>
            </a:r>
            <a:endParaRPr sz="3200" b="0" i="0" u="none" strike="noStrike" cap="none">
              <a:latin typeface="Arial"/>
              <a:ea typeface="Arial"/>
              <a:cs typeface="Arial"/>
              <a:sym typeface="Arial"/>
            </a:endParaRPr>
          </a:p>
        </p:txBody>
      </p:sp>
      <p:sp>
        <p:nvSpPr>
          <p:cNvPr id="371" name="Google Shape;371;p3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34"/>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77" name="Google Shape;377;p34"/>
          <p:cNvSpPr txBox="1">
            <a:spLocks noGrp="1"/>
          </p:cNvSpPr>
          <p:nvPr>
            <p:ph type="body" idx="1"/>
          </p:nvPr>
        </p:nvSpPr>
        <p:spPr>
          <a:xfrm>
            <a:off x="504000" y="1467475"/>
            <a:ext cx="9072000" cy="5588400"/>
          </a:xfrm>
          <a:prstGeom prst="rect">
            <a:avLst/>
          </a:prstGeom>
          <a:noFill/>
          <a:ln>
            <a:noFill/>
          </a:ln>
        </p:spPr>
        <p:txBody>
          <a:bodyPr spcFirstLastPara="1" wrap="square" lIns="0" tIns="0" rIns="0" bIns="0" anchor="t" anchorCtr="0">
            <a:normAutofit fontScale="98000" lnSpcReduction="20000"/>
          </a:bodyPr>
          <a:lstStyle/>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INSEGURIDAD DE LOS PUNTEROS</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3. Punteros no inicializados</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Peligro de acceso descontrolado a posiciones de memoria</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Verificación dinámica de la inicialización</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Solución: valor especial nulo:</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nil en Pascal</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void en C/C++</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null en ADA, Phyton</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3200" b="0" i="0" u="none" strike="noStrike" cap="none">
              <a:latin typeface="Arial"/>
              <a:ea typeface="Arial"/>
              <a:cs typeface="Arial"/>
              <a:sym typeface="Arial"/>
            </a:endParaRPr>
          </a:p>
        </p:txBody>
      </p:sp>
      <p:sp>
        <p:nvSpPr>
          <p:cNvPr id="378" name="Google Shape;378;p3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5"/>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84" name="Google Shape;384;p35"/>
          <p:cNvSpPr txBox="1">
            <a:spLocks noGrp="1"/>
          </p:cNvSpPr>
          <p:nvPr>
            <p:ph type="body" idx="1"/>
          </p:nvPr>
        </p:nvSpPr>
        <p:spPr>
          <a:xfrm>
            <a:off x="504000" y="1800000"/>
            <a:ext cx="9072000" cy="525600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INSEGURIDAD DE LOS PUNTEROS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4. Punteros y uniones discriminadas</a:t>
            </a:r>
            <a:endParaRPr sz="3200" b="0" i="0" u="none" strike="noStrike" cap="none">
              <a:latin typeface="Arial"/>
              <a:ea typeface="Arial"/>
              <a:cs typeface="Arial"/>
              <a:sym typeface="Arial"/>
            </a:endParaRPr>
          </a:p>
          <a:p>
            <a:pPr marL="0" marR="0" lvl="0" indent="0" algn="just" rtl="0">
              <a:spcBef>
                <a:spcPts val="1417"/>
              </a:spcBef>
              <a:spcAft>
                <a:spcPts val="0"/>
              </a:spcAft>
              <a:buSzPts val="2600"/>
              <a:buFont typeface="Courier"/>
              <a:buNone/>
            </a:pPr>
            <a:r>
              <a:rPr lang="es-AR" sz="2600" b="0" i="0" u="none" strike="noStrike" cap="none">
                <a:latin typeface="Courier"/>
                <a:ea typeface="Courier"/>
                <a:cs typeface="Courier"/>
                <a:sym typeface="Courier"/>
              </a:rPr>
              <a:t>union ojo{</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Courier"/>
              <a:buNone/>
            </a:pPr>
            <a:r>
              <a:rPr lang="es-AR" sz="2600" b="0" i="0" u="none" strike="noStrike" cap="none">
                <a:latin typeface="Courier"/>
                <a:ea typeface="Courier"/>
                <a:cs typeface="Courier"/>
                <a:sym typeface="Courier"/>
              </a:rPr>
              <a:t>int int_var</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Courier"/>
              <a:buNone/>
            </a:pPr>
            <a:r>
              <a:rPr lang="es-AR" sz="2600" b="0" i="0" u="none" strike="noStrike" cap="none">
                <a:latin typeface="Courier"/>
                <a:ea typeface="Courier"/>
                <a:cs typeface="Courier"/>
                <a:sym typeface="Courier"/>
              </a:rPr>
              <a:t>int* int_ref}</a:t>
            </a:r>
            <a:endParaRPr sz="26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En el caso de C, este es el mismo efecto que causa la aritmética de punteros. Para resolver este problema asociado con los punteros Java elimina la noción de puntero explicito completamente.</a:t>
            </a:r>
            <a:endParaRPr sz="32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endParaRPr sz="2600" b="0" i="0" u="none" strike="noStrike" cap="none">
              <a:latin typeface="Arial"/>
              <a:ea typeface="Arial"/>
              <a:cs typeface="Arial"/>
              <a:sym typeface="Arial"/>
            </a:endParaRPr>
          </a:p>
        </p:txBody>
      </p:sp>
      <p:sp>
        <p:nvSpPr>
          <p:cNvPr id="385" name="Google Shape;385;p3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6"/>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91" name="Google Shape;391;p36"/>
          <p:cNvSpPr txBox="1">
            <a:spLocks noGrp="1"/>
          </p:cNvSpPr>
          <p:nvPr>
            <p:ph type="body" idx="1"/>
          </p:nvPr>
        </p:nvSpPr>
        <p:spPr>
          <a:xfrm>
            <a:off x="504000" y="1656000"/>
            <a:ext cx="9072000" cy="525600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INSEGURIDAD DE LOS PUNTEROS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5.Alias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Courier"/>
              <a:buNone/>
            </a:pPr>
            <a:r>
              <a:rPr lang="es-AR" sz="3200" b="0" i="0" u="none" strike="noStrike" cap="none">
                <a:latin typeface="Courier"/>
                <a:ea typeface="Courier"/>
                <a:cs typeface="Courier"/>
                <a:sym typeface="Courier"/>
              </a:rPr>
              <a:t>int* p1</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Courier"/>
              <a:buNone/>
            </a:pPr>
            <a:r>
              <a:rPr lang="es-AR" sz="3200" b="0" i="0" u="none" strike="noStrike" cap="none">
                <a:latin typeface="Courier"/>
                <a:ea typeface="Courier"/>
                <a:cs typeface="Courier"/>
                <a:sym typeface="Courier"/>
              </a:rPr>
              <a:t>int* p2</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Courier"/>
              <a:buNone/>
            </a:pPr>
            <a:r>
              <a:rPr lang="es-AR" sz="3200" b="0" i="0" u="none" strike="noStrike" cap="none">
                <a:latin typeface="Courier"/>
                <a:ea typeface="Courier"/>
                <a:cs typeface="Courier"/>
                <a:sym typeface="Courier"/>
              </a:rPr>
              <a:t>int x</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Courier"/>
              <a:buNone/>
            </a:pPr>
            <a:r>
              <a:rPr lang="es-AR" sz="3200" b="0" i="0" u="none" strike="noStrike" cap="none">
                <a:latin typeface="Courier"/>
                <a:ea typeface="Courier"/>
                <a:cs typeface="Courier"/>
                <a:sym typeface="Courier"/>
              </a:rPr>
              <a:t>p1 = &amp;x</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Courier"/>
              <a:buNone/>
            </a:pPr>
            <a:r>
              <a:rPr lang="es-AR" sz="3200" b="0" i="0" u="none" strike="noStrike" cap="none">
                <a:latin typeface="Courier"/>
                <a:ea typeface="Courier"/>
                <a:cs typeface="Courier"/>
                <a:sym typeface="Courier"/>
              </a:rPr>
              <a:t>p2 = &amp;x</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p:txBody>
      </p:sp>
      <p:sp>
        <p:nvSpPr>
          <p:cNvPr id="392" name="Google Shape;392;p36"/>
          <p:cNvSpPr txBox="1"/>
          <p:nvPr/>
        </p:nvSpPr>
        <p:spPr>
          <a:xfrm>
            <a:off x="4343400" y="2448000"/>
            <a:ext cx="3432600" cy="11196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2400" b="0" strike="noStrike">
                <a:latin typeface="Arial"/>
                <a:ea typeface="Arial"/>
                <a:cs typeface="Arial"/>
                <a:sym typeface="Arial"/>
              </a:rPr>
              <a:t>p1 y p2 son punteros</a:t>
            </a:r>
            <a:endParaRPr sz="2400" b="0" strike="noStrike">
              <a:latin typeface="Arial"/>
              <a:ea typeface="Arial"/>
              <a:cs typeface="Arial"/>
              <a:sym typeface="Arial"/>
            </a:endParaRPr>
          </a:p>
          <a:p>
            <a:pPr marL="0" marR="0" lvl="0" indent="0" algn="l" rtl="0">
              <a:spcBef>
                <a:spcPts val="0"/>
              </a:spcBef>
              <a:spcAft>
                <a:spcPts val="0"/>
              </a:spcAft>
              <a:buNone/>
            </a:pPr>
            <a:r>
              <a:rPr lang="es-AR" sz="2400" b="0" strike="noStrike">
                <a:latin typeface="Arial"/>
                <a:ea typeface="Arial"/>
                <a:cs typeface="Arial"/>
                <a:sym typeface="Arial"/>
              </a:rPr>
              <a:t>p1 y x son alias</a:t>
            </a:r>
            <a:endParaRPr sz="2400" b="0" strike="noStrike">
              <a:latin typeface="Arial"/>
              <a:ea typeface="Arial"/>
              <a:cs typeface="Arial"/>
              <a:sym typeface="Arial"/>
            </a:endParaRPr>
          </a:p>
          <a:p>
            <a:pPr marL="0" marR="0" lvl="0" indent="0" algn="l" rtl="0">
              <a:spcBef>
                <a:spcPts val="0"/>
              </a:spcBef>
              <a:spcAft>
                <a:spcPts val="0"/>
              </a:spcAft>
              <a:buNone/>
            </a:pPr>
            <a:r>
              <a:rPr lang="es-AR" sz="2400" b="0" strike="noStrike">
                <a:latin typeface="Arial"/>
                <a:ea typeface="Arial"/>
                <a:cs typeface="Arial"/>
                <a:sym typeface="Arial"/>
              </a:rPr>
              <a:t>p2 y x también lo son</a:t>
            </a:r>
            <a:endParaRPr sz="2400" b="0" strike="noStrike">
              <a:latin typeface="Arial"/>
              <a:ea typeface="Arial"/>
              <a:cs typeface="Arial"/>
              <a:sym typeface="Arial"/>
            </a:endParaRPr>
          </a:p>
        </p:txBody>
      </p:sp>
      <p:sp>
        <p:nvSpPr>
          <p:cNvPr id="393" name="Google Shape;393;p3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7"/>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PUNTEROS</a:t>
            </a:r>
            <a:endParaRPr sz="2400" b="0" strike="noStrike">
              <a:latin typeface="Arial"/>
              <a:ea typeface="Arial"/>
              <a:cs typeface="Arial"/>
              <a:sym typeface="Arial"/>
            </a:endParaRPr>
          </a:p>
        </p:txBody>
      </p:sp>
      <p:sp>
        <p:nvSpPr>
          <p:cNvPr id="399" name="Google Shape;399;p37"/>
          <p:cNvSpPr txBox="1">
            <a:spLocks noGrp="1"/>
          </p:cNvSpPr>
          <p:nvPr>
            <p:ph type="body" idx="1"/>
          </p:nvPr>
        </p:nvSpPr>
        <p:spPr>
          <a:xfrm>
            <a:off x="414170" y="1541863"/>
            <a:ext cx="9083238" cy="5615449"/>
          </a:xfrm>
          <a:prstGeom prst="rect">
            <a:avLst/>
          </a:prstGeom>
          <a:noFill/>
          <a:ln>
            <a:noFill/>
          </a:ln>
        </p:spPr>
        <p:txBody>
          <a:bodyPr spcFirstLastPara="1" wrap="square" lIns="0" tIns="0" rIns="0" bIns="0" anchor="t" anchorCtr="0">
            <a:normAutofit fontScale="99000"/>
          </a:bodyPr>
          <a:lstStyle/>
          <a:p>
            <a:pPr marL="0" marR="0" lvl="0" indent="0" algn="just" rtl="0">
              <a:spcBef>
                <a:spcPts val="0"/>
              </a:spcBef>
              <a:spcAft>
                <a:spcPts val="0"/>
              </a:spcAft>
              <a:buSzPct val="100000"/>
              <a:buFont typeface="Arial"/>
              <a:buNone/>
            </a:pPr>
            <a:r>
              <a:rPr lang="es-AR" sz="3200" b="0" i="0" u="none" strike="noStrike" cap="none" dirty="0">
                <a:latin typeface="Arial"/>
                <a:ea typeface="Arial"/>
                <a:cs typeface="Arial"/>
                <a:sym typeface="Arial"/>
              </a:rPr>
              <a:t>INSEGURIDAD DE LOS PUNTEROS</a:t>
            </a:r>
            <a:endParaRPr sz="3200" b="0" i="0" u="none" strike="noStrike" cap="none" dirty="0">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dirty="0">
                <a:latin typeface="Arial"/>
                <a:ea typeface="Arial"/>
                <a:cs typeface="Arial"/>
                <a:sym typeface="Arial"/>
              </a:rPr>
              <a:t>6. Liberación de memoria: objetos perdidos</a:t>
            </a:r>
            <a:endParaRPr sz="3200" b="0" i="0" u="none" strike="noStrike" cap="none" dirty="0">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dirty="0">
                <a:latin typeface="Arial"/>
                <a:ea typeface="Arial"/>
                <a:cs typeface="Arial"/>
                <a:sym typeface="Arial"/>
              </a:rPr>
              <a:t>Las variables puntero se alocan como cualquier otra variable en la pila de registros de activación</a:t>
            </a:r>
            <a:endParaRPr sz="3200" b="0" i="0" u="none" strike="noStrike" cap="none" dirty="0">
              <a:latin typeface="Arial"/>
              <a:ea typeface="Arial"/>
              <a:cs typeface="Arial"/>
              <a:sym typeface="Arial"/>
            </a:endParaRPr>
          </a:p>
          <a:p>
            <a:pPr marL="431800" marR="0" lvl="0" indent="-323850" rtl="0">
              <a:spcBef>
                <a:spcPts val="1417"/>
              </a:spcBef>
              <a:spcAft>
                <a:spcPts val="0"/>
              </a:spcAft>
              <a:buClr>
                <a:srgbClr val="000000"/>
              </a:buClr>
              <a:buSzPct val="45000"/>
              <a:buFont typeface="Noto Sans Symbols"/>
              <a:buChar char="●"/>
            </a:pPr>
            <a:r>
              <a:rPr lang="es-AR" sz="3200" b="0" i="0" u="none" strike="noStrike" cap="none" dirty="0">
                <a:latin typeface="Arial"/>
                <a:ea typeface="Arial"/>
                <a:cs typeface="Arial"/>
                <a:sym typeface="Arial"/>
              </a:rPr>
              <a:t>Los objetos (apuntados) que se alocan a través de la primitiva new son alocados en la </a:t>
            </a:r>
            <a:r>
              <a:rPr lang="es-AR" sz="3200" b="0" i="0" u="none" strike="noStrike" cap="none" err="1">
                <a:latin typeface="Arial"/>
                <a:ea typeface="Arial"/>
                <a:cs typeface="Arial"/>
                <a:sym typeface="Arial"/>
              </a:rPr>
              <a:t>heap</a:t>
            </a:r>
            <a:r>
              <a:rPr lang="es-AR" sz="3200" b="0" i="0" u="none" strike="noStrike" cap="none">
                <a:latin typeface="Arial"/>
                <a:ea typeface="Arial"/>
                <a:cs typeface="Arial"/>
                <a:sym typeface="Arial"/>
              </a:rPr>
              <a:t>.</a:t>
            </a:r>
            <a:endParaRPr sz="3200" b="0" i="0" u="none" strike="noStrike" cap="none">
              <a:latin typeface="Arial"/>
              <a:ea typeface="Arial"/>
              <a:cs typeface="Arial"/>
            </a:endParaRPr>
          </a:p>
          <a:p>
            <a:pPr marL="431800" marR="0" lvl="0" indent="-32385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La memoria disponible (</a:t>
            </a:r>
            <a:r>
              <a:rPr lang="es-AR" sz="3200" b="0" i="0" u="none" strike="noStrike" cap="none" err="1">
                <a:latin typeface="Arial"/>
                <a:ea typeface="Arial"/>
                <a:cs typeface="Arial"/>
                <a:sym typeface="Arial"/>
              </a:rPr>
              <a:t>heap</a:t>
            </a:r>
            <a:r>
              <a:rPr lang="es-AR" sz="3200" b="0" i="0" u="none" strike="noStrike" cap="none" dirty="0">
                <a:latin typeface="Arial"/>
                <a:ea typeface="Arial"/>
                <a:cs typeface="Arial"/>
                <a:sym typeface="Arial"/>
              </a:rPr>
              <a:t>) podría rápidamente agotarse a menos que de alguna forma se devuelva el almacenamiento alocado liberado</a:t>
            </a:r>
            <a:endParaRPr sz="3200" b="0" i="0" u="none" strike="noStrike" cap="none">
              <a:latin typeface="Arial"/>
              <a:ea typeface="Arial"/>
              <a:cs typeface="Arial"/>
            </a:endParaRPr>
          </a:p>
        </p:txBody>
      </p:sp>
      <p:sp>
        <p:nvSpPr>
          <p:cNvPr id="400" name="Google Shape;400;p3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8"/>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06" name="Google Shape;406;p38"/>
          <p:cNvSpPr txBox="1">
            <a:spLocks noGrp="1"/>
          </p:cNvSpPr>
          <p:nvPr>
            <p:ph type="body" idx="1"/>
          </p:nvPr>
        </p:nvSpPr>
        <p:spPr>
          <a:xfrm>
            <a:off x="504000" y="1800000"/>
            <a:ext cx="9072000" cy="525600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Si los objetos en el heap dejan de ser accesibles esa memoria podria liberarse</a:t>
            </a:r>
            <a:endParaRPr sz="3200" b="0" i="0" u="none" strike="noStrike" cap="none">
              <a:latin typeface="Arial"/>
              <a:ea typeface="Arial"/>
              <a:cs typeface="Arial"/>
              <a:sym typeface="Arial"/>
            </a:endParaRPr>
          </a:p>
          <a:p>
            <a:pPr marL="0" marR="0" lvl="0" indent="0" algn="ctr" rtl="0">
              <a:spcBef>
                <a:spcPts val="1417"/>
              </a:spcBef>
              <a:spcAft>
                <a:spcPts val="0"/>
              </a:spcAft>
              <a:buSzPts val="3200"/>
              <a:buFont typeface="Arial"/>
              <a:buNone/>
            </a:pPr>
            <a:r>
              <a:rPr lang="es-AR" sz="3200" b="0" i="0" u="none" strike="noStrike" cap="none">
                <a:latin typeface="Arial"/>
                <a:ea typeface="Arial"/>
                <a:cs typeface="Arial"/>
                <a:sym typeface="Arial"/>
              </a:rPr>
              <a:t>garbage (objetos perdidos)</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Un objeto se dice accesible si alguna variable en la pila lo apunta directa o indirectamente. </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Un objeto es basura si no es accesible.</a:t>
            </a:r>
            <a:endParaRPr sz="3200" b="0" i="0" u="none" strike="noStrike" cap="none">
              <a:latin typeface="Arial"/>
              <a:ea typeface="Arial"/>
              <a:cs typeface="Arial"/>
              <a:sym typeface="Arial"/>
            </a:endParaRPr>
          </a:p>
          <a:p>
            <a:pPr marL="0" marR="0" lvl="0" indent="0" algn="ctr" rtl="0">
              <a:spcBef>
                <a:spcPts val="1417"/>
              </a:spcBef>
              <a:spcAft>
                <a:spcPts val="0"/>
              </a:spcAft>
              <a:buSzPts val="3200"/>
              <a:buFont typeface="Arial"/>
              <a:buNone/>
            </a:pPr>
            <a:r>
              <a:rPr lang="es-AR" sz="3200" b="0" i="0" u="none" strike="noStrike" cap="none">
                <a:latin typeface="Arial"/>
                <a:ea typeface="Arial"/>
                <a:cs typeface="Arial"/>
                <a:sym typeface="Arial"/>
              </a:rPr>
              <a:t>Mecanismos para desalocar memoria</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endParaRPr sz="3200" b="0" i="0" u="none" strike="noStrike" cap="none">
              <a:latin typeface="Arial"/>
              <a:ea typeface="Arial"/>
              <a:cs typeface="Arial"/>
              <a:sym typeface="Arial"/>
            </a:endParaRPr>
          </a:p>
        </p:txBody>
      </p:sp>
      <p:sp>
        <p:nvSpPr>
          <p:cNvPr id="407" name="Google Shape;407;p3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39"/>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13" name="Google Shape;413;p39"/>
          <p:cNvSpPr txBox="1">
            <a:spLocks noGrp="1"/>
          </p:cNvSpPr>
          <p:nvPr>
            <p:ph type="body" idx="1"/>
          </p:nvPr>
        </p:nvSpPr>
        <p:spPr>
          <a:xfrm>
            <a:off x="504000" y="1800000"/>
            <a:ext cx="9072000" cy="5256000"/>
          </a:xfrm>
          <a:prstGeom prst="rect">
            <a:avLst/>
          </a:prstGeom>
          <a:noFill/>
          <a:ln>
            <a:noFill/>
          </a:ln>
        </p:spPr>
        <p:txBody>
          <a:bodyPr spcFirstLastPara="1" wrap="square" lIns="0" tIns="0" rIns="0" bIns="0" anchor="t" anchorCtr="0">
            <a:norm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Liberación de Memoria</a:t>
            </a:r>
            <a:endParaRPr sz="3200" b="0" i="0" u="none" strike="noStrike" cap="none">
              <a:latin typeface="Arial"/>
              <a:ea typeface="Arial"/>
              <a:cs typeface="Arial"/>
              <a:sym typeface="Arial"/>
            </a:endParaRPr>
          </a:p>
        </p:txBody>
      </p:sp>
      <p:pic>
        <p:nvPicPr>
          <p:cNvPr id="414" name="Google Shape;414;p39"/>
          <p:cNvPicPr preferRelativeResize="0"/>
          <p:nvPr/>
        </p:nvPicPr>
        <p:blipFill rotWithShape="1">
          <a:blip r:embed="rId3">
            <a:alphaModFix/>
          </a:blip>
          <a:srcRect/>
          <a:stretch/>
        </p:blipFill>
        <p:spPr>
          <a:xfrm>
            <a:off x="648000" y="2308680"/>
            <a:ext cx="8928000" cy="4747320"/>
          </a:xfrm>
          <a:prstGeom prst="rect">
            <a:avLst/>
          </a:prstGeom>
          <a:noFill/>
          <a:ln>
            <a:noFill/>
          </a:ln>
        </p:spPr>
      </p:pic>
      <p:sp>
        <p:nvSpPr>
          <p:cNvPr id="415" name="Google Shape;415;p3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4"/>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CONCEPTO</a:t>
            </a:r>
            <a:endParaRPr sz="3600" b="0" strike="noStrike">
              <a:latin typeface="Arial"/>
              <a:ea typeface="Arial"/>
              <a:cs typeface="Arial"/>
              <a:sym typeface="Arial"/>
            </a:endParaRPr>
          </a:p>
        </p:txBody>
      </p:sp>
      <p:sp>
        <p:nvSpPr>
          <p:cNvPr id="126" name="Google Shape;126;p4"/>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8000"/>
          </a:bodyPr>
          <a:lstStyle/>
          <a:p>
            <a:pPr marL="0" marR="0" lvl="0" indent="0" algn="just" rtl="0">
              <a:spcBef>
                <a:spcPts val="0"/>
              </a:spcBef>
              <a:spcAft>
                <a:spcPts val="0"/>
              </a:spcAft>
              <a:buSzPct val="100000"/>
              <a:buFont typeface="Arial"/>
              <a:buNone/>
            </a:pPr>
            <a:r>
              <a:rPr lang="es-AR" sz="2600" b="0" i="0" u="none" strike="noStrike" cap="none">
                <a:latin typeface="Arial"/>
                <a:ea typeface="Arial"/>
                <a:cs typeface="Arial"/>
                <a:sym typeface="Arial"/>
              </a:rPr>
              <a:t>Lenguajes de Programación</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2600" b="0" i="0" u="none" strike="noStrike" cap="none">
                <a:latin typeface="Arial"/>
                <a:ea typeface="Arial"/>
                <a:cs typeface="Arial"/>
                <a:sym typeface="Arial"/>
              </a:rPr>
              <a:t>Organización de los datos a través del concepto de tipo.</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2600" b="0" i="0" u="none" strike="noStrike" cap="none">
                <a:latin typeface="Arial"/>
                <a:ea typeface="Arial"/>
                <a:cs typeface="Arial"/>
                <a:sym typeface="Arial"/>
              </a:rPr>
              <a:t>Forma de clasificar datos de acuerdo con diferentes categorías. </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2600" b="0" i="0" u="none" strike="noStrike" cap="none">
                <a:latin typeface="Arial"/>
                <a:ea typeface="Arial"/>
                <a:cs typeface="Arial"/>
                <a:sym typeface="Arial"/>
              </a:rPr>
              <a:t>Más que que un conjunto de datos pues tienen un comportamiento semántico o sentido. </a:t>
            </a:r>
            <a:endParaRPr sz="2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600" b="0" i="0" u="none" strike="noStrike" cap="none">
                <a:latin typeface="Arial"/>
                <a:ea typeface="Arial"/>
                <a:cs typeface="Arial"/>
                <a:sym typeface="Arial"/>
              </a:rPr>
              <a:t>Podemos definir a un tipo como un conjunto de valores y un conjunto de operaciones que se pueden utilizar para manipularlos.</a:t>
            </a:r>
            <a:endParaRPr sz="3600" b="0" i="0" u="none" strike="noStrike" cap="none">
              <a:latin typeface="Arial"/>
              <a:ea typeface="Arial"/>
              <a:cs typeface="Arial"/>
              <a:sym typeface="Arial"/>
            </a:endParaRPr>
          </a:p>
          <a:p>
            <a:pPr marL="0" marR="0" lvl="0" indent="0" algn="l" rtl="0">
              <a:spcBef>
                <a:spcPts val="1417"/>
              </a:spcBef>
              <a:spcAft>
                <a:spcPts val="0"/>
              </a:spcAft>
              <a:buNone/>
            </a:pPr>
            <a:endParaRPr sz="2600" b="0" i="0" u="none" strike="noStrike" cap="none">
              <a:latin typeface="Arial"/>
              <a:ea typeface="Arial"/>
              <a:cs typeface="Arial"/>
              <a:sym typeface="Arial"/>
            </a:endParaRPr>
          </a:p>
        </p:txBody>
      </p:sp>
      <p:sp>
        <p:nvSpPr>
          <p:cNvPr id="127" name="Google Shape;127;p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0"/>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21" name="Google Shape;421;p40"/>
          <p:cNvSpPr txBox="1">
            <a:spLocks noGrp="1"/>
          </p:cNvSpPr>
          <p:nvPr>
            <p:ph type="body" idx="1"/>
          </p:nvPr>
        </p:nvSpPr>
        <p:spPr>
          <a:xfrm>
            <a:off x="504000" y="1800000"/>
            <a:ext cx="9072000" cy="525600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El reconocimiento de la basura recae en el programador, quien notifica al sistema cuando un objeto ya no se usa.</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No garantiza que no haya otro puntero que apunte a esta dirección definida como basura, este puntero se transforma en dangling. (puntero suelto).</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Esto error es difícil de chequear y la mayoría de los lenguajes no lo implementan por que es costoso.</a:t>
            </a:r>
            <a:endParaRPr sz="3200" b="0" i="0" u="none" strike="noStrike" cap="none">
              <a:latin typeface="Arial"/>
              <a:ea typeface="Arial"/>
              <a:cs typeface="Arial"/>
              <a:sym typeface="Arial"/>
            </a:endParaRPr>
          </a:p>
        </p:txBody>
      </p:sp>
      <p:sp>
        <p:nvSpPr>
          <p:cNvPr id="422" name="Google Shape;422;p4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1"/>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28" name="Google Shape;428;p41"/>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Liberación de Memoria</a:t>
            </a:r>
            <a:endParaRPr sz="2600" b="0" i="0" u="none" strike="noStrike" cap="none">
              <a:latin typeface="Arial"/>
              <a:ea typeface="Arial"/>
              <a:cs typeface="Arial"/>
              <a:sym typeface="Arial"/>
            </a:endParaRPr>
          </a:p>
        </p:txBody>
      </p:sp>
      <p:pic>
        <p:nvPicPr>
          <p:cNvPr id="429" name="Google Shape;429;p41"/>
          <p:cNvPicPr preferRelativeResize="0"/>
          <p:nvPr/>
        </p:nvPicPr>
        <p:blipFill rotWithShape="1">
          <a:blip r:embed="rId3">
            <a:alphaModFix/>
          </a:blip>
          <a:srcRect/>
          <a:stretch/>
        </p:blipFill>
        <p:spPr>
          <a:xfrm>
            <a:off x="587160" y="1800000"/>
            <a:ext cx="8412840" cy="5472000"/>
          </a:xfrm>
          <a:prstGeom prst="rect">
            <a:avLst/>
          </a:prstGeom>
          <a:noFill/>
          <a:ln>
            <a:noFill/>
          </a:ln>
        </p:spPr>
      </p:pic>
      <p:sp>
        <p:nvSpPr>
          <p:cNvPr id="430" name="Google Shape;430;p4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42"/>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36" name="Google Shape;436;p42"/>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Liberación de Memoria</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Implícita</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El sistema, durante la ejecución tomará la decisión de descubrir la basura por medio de una algoritmo de recolección de basura: garbage collector.</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Muy importante para los lenguajes de programación que hacen un uso intensivo de variables dinámicas.(LISP, Phyton).</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endParaRPr sz="2600" b="0" i="0" u="none" strike="noStrike" cap="none">
              <a:latin typeface="Arial"/>
              <a:ea typeface="Arial"/>
              <a:cs typeface="Arial"/>
              <a:sym typeface="Arial"/>
            </a:endParaRPr>
          </a:p>
        </p:txBody>
      </p:sp>
      <p:sp>
        <p:nvSpPr>
          <p:cNvPr id="437" name="Google Shape;437;p4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3"/>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43" name="Google Shape;443;p43"/>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Liberación de Memoria</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Implícita</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Se ejecuta durante el procesamiento de las aplicaciones</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Sistema interactivo o de tiempo real: no bajar en el rendimiento y evitar los riesgos.</a:t>
            </a:r>
            <a:endParaRPr sz="2600" b="0" i="0" u="none" strike="noStrike" cap="none">
              <a:latin typeface="Arial"/>
              <a:ea typeface="Arial"/>
              <a:cs typeface="Arial"/>
              <a:sym typeface="Arial"/>
            </a:endParaRPr>
          </a:p>
        </p:txBody>
      </p:sp>
      <p:sp>
        <p:nvSpPr>
          <p:cNvPr id="444" name="Google Shape;444;p43"/>
          <p:cNvSpPr txBox="1"/>
          <p:nvPr/>
        </p:nvSpPr>
        <p:spPr>
          <a:xfrm>
            <a:off x="1224000" y="4507920"/>
            <a:ext cx="251388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Debe ser muy eficiente</a:t>
            </a:r>
            <a:endParaRPr sz="1800" b="0" strike="noStrike">
              <a:latin typeface="Arial"/>
              <a:ea typeface="Arial"/>
              <a:cs typeface="Arial"/>
              <a:sym typeface="Arial"/>
            </a:endParaRPr>
          </a:p>
        </p:txBody>
      </p:sp>
      <p:sp>
        <p:nvSpPr>
          <p:cNvPr id="445" name="Google Shape;445;p43"/>
          <p:cNvSpPr txBox="1"/>
          <p:nvPr/>
        </p:nvSpPr>
        <p:spPr>
          <a:xfrm>
            <a:off x="5130360" y="4536000"/>
            <a:ext cx="2789640" cy="432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Debe ejecutar en paralelo</a:t>
            </a:r>
            <a:endParaRPr sz="1800" b="0" strike="noStrike">
              <a:latin typeface="Arial"/>
              <a:ea typeface="Arial"/>
              <a:cs typeface="Arial"/>
              <a:sym typeface="Arial"/>
            </a:endParaRPr>
          </a:p>
        </p:txBody>
      </p:sp>
      <p:sp>
        <p:nvSpPr>
          <p:cNvPr id="446" name="Google Shape;446;p4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4"/>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52" name="Google Shape;452;p44"/>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Liberación de Memoria</a:t>
            </a:r>
            <a:endParaRPr sz="2600" b="0" i="0" u="none" strike="noStrike" cap="none">
              <a:latin typeface="Arial"/>
              <a:ea typeface="Arial"/>
              <a:cs typeface="Arial"/>
              <a:sym typeface="Arial"/>
            </a:endParaRPr>
          </a:p>
          <a:p>
            <a:pPr marL="0" marR="0" lvl="0" indent="0" algn="just" rtl="0">
              <a:spcBef>
                <a:spcPts val="1417"/>
              </a:spcBef>
              <a:spcAft>
                <a:spcPts val="0"/>
              </a:spcAft>
              <a:buSzPts val="2600"/>
              <a:buFont typeface="Arial"/>
              <a:buNone/>
            </a:pPr>
            <a:r>
              <a:rPr lang="es-AR" sz="2600" b="0" i="0" u="none" strike="noStrike" cap="none">
                <a:latin typeface="Arial"/>
                <a:ea typeface="Arial"/>
                <a:cs typeface="Arial"/>
                <a:sym typeface="Arial"/>
              </a:rPr>
              <a:t>Implícita</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En Algol-68 y Simula 67 el garbage collector reclama automáticamente la memoria no utilizada.</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Eiffel y Java que uniformemente tratan a todos los objetos como referenciados por punteros,</a:t>
            </a:r>
            <a:r>
              <a:rPr lang="es-AR" sz="2600"/>
              <a:t> </a:t>
            </a:r>
            <a:r>
              <a:rPr lang="es-AR" sz="2600" b="0" i="0" u="none" strike="noStrike" cap="none">
                <a:latin typeface="Arial"/>
                <a:ea typeface="Arial"/>
                <a:cs typeface="Arial"/>
                <a:sym typeface="Arial"/>
              </a:rPr>
              <a:t>proporcionan un recolector automático.</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ADA chequea dinámicamente que el tiempo de vida de los objetos apuntados sea menor igual que el del puntero.</a:t>
            </a:r>
            <a:endParaRPr sz="26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PHP chequea una cuenta de referencias al objeto.</a:t>
            </a:r>
            <a:endParaRPr sz="2600" b="0" i="0" u="none" strike="noStrike" cap="none">
              <a:latin typeface="Arial"/>
              <a:ea typeface="Arial"/>
              <a:cs typeface="Arial"/>
              <a:sym typeface="Arial"/>
            </a:endParaRPr>
          </a:p>
        </p:txBody>
      </p:sp>
      <p:sp>
        <p:nvSpPr>
          <p:cNvPr id="453" name="Google Shape;453;p4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3442f221b27_0_0"/>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59" name="Google Shape;459;g3442f221b27_0_0"/>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457200" marR="0" lvl="0" indent="0" algn="just" rtl="0">
              <a:spcBef>
                <a:spcPts val="1417"/>
              </a:spcBef>
              <a:spcAft>
                <a:spcPts val="0"/>
              </a:spcAft>
              <a:buNone/>
            </a:pPr>
            <a:r>
              <a:rPr lang="es-AR" sz="2000"/>
              <a:t>Causas: Las variables de tipo puntero se asignan como cualquier otra variable en la pila de registros de activación. Los objetos de datos  a los que apuntan se asignan en tiempo de ejecución a la Heap. De hecho, la memoria libre podría agotarse rápidamente, a menos que haya alguna forma de devolver el almacenamiento asignado al área libre. La memoria asignada  puede reutilizarse el objeto ya no es accesible. Se dice que dicho objeto es basura. Un objeto es basura si ninguna variable en la pila apunta a él y, recursivamente, ninguna otra basura apunta a él. </a:t>
            </a:r>
            <a:endParaRPr sz="2000"/>
          </a:p>
          <a:p>
            <a:pPr marL="457200" marR="0" lvl="0" indent="0" algn="just" rtl="0">
              <a:spcBef>
                <a:spcPts val="1417"/>
              </a:spcBef>
              <a:spcAft>
                <a:spcPts val="0"/>
              </a:spcAft>
              <a:buNone/>
            </a:pPr>
            <a:r>
              <a:rPr lang="es-AR" sz="2000"/>
              <a:t>Debemos: </a:t>
            </a:r>
            <a:endParaRPr sz="2000"/>
          </a:p>
          <a:p>
            <a:pPr marL="457200" marR="0" lvl="0" indent="-355600" algn="just" rtl="0">
              <a:spcBef>
                <a:spcPts val="1417"/>
              </a:spcBef>
              <a:spcAft>
                <a:spcPts val="0"/>
              </a:spcAft>
              <a:buSzPts val="2000"/>
              <a:buChar char="-"/>
            </a:pPr>
            <a:r>
              <a:rPr lang="es-AR" sz="2000"/>
              <a:t>Reconocer que alguna porción de la memoria asignada es basura</a:t>
            </a:r>
            <a:endParaRPr sz="2000"/>
          </a:p>
          <a:p>
            <a:pPr marL="457200" marR="0" lvl="0" indent="-355600" algn="just" rtl="0">
              <a:spcBef>
                <a:spcPts val="0"/>
              </a:spcBef>
              <a:spcAft>
                <a:spcPts val="0"/>
              </a:spcAft>
              <a:buSzPts val="2000"/>
              <a:buChar char="-"/>
            </a:pPr>
            <a:r>
              <a:rPr lang="es-AR" sz="2000"/>
              <a:t>Liberar la memoria de objetos basura para asignar ante nuevas peticiones de memoria para alocar objetos.</a:t>
            </a:r>
            <a:endParaRPr sz="2000"/>
          </a:p>
          <a:p>
            <a:pPr marL="457200" marR="0" lvl="0" indent="0" algn="just" rtl="0">
              <a:spcBef>
                <a:spcPts val="1417"/>
              </a:spcBef>
              <a:spcAft>
                <a:spcPts val="0"/>
              </a:spcAft>
              <a:buNone/>
            </a:pPr>
            <a:endParaRPr sz="2000"/>
          </a:p>
        </p:txBody>
      </p:sp>
      <p:sp>
        <p:nvSpPr>
          <p:cNvPr id="460" name="Google Shape;460;g3442f221b27_0_0"/>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g3442f221b27_0_8"/>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66" name="Google Shape;466;g3442f221b27_0_8"/>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457200" marR="0" lvl="0" indent="0" algn="just" rtl="0">
              <a:spcBef>
                <a:spcPts val="1417"/>
              </a:spcBef>
              <a:spcAft>
                <a:spcPts val="0"/>
              </a:spcAft>
              <a:buNone/>
            </a:pPr>
            <a:r>
              <a:rPr lang="es-AR" sz="2000"/>
              <a:t>Estrategias y Versiones</a:t>
            </a:r>
            <a:endParaRPr sz="2000"/>
          </a:p>
          <a:p>
            <a:pPr marL="457200" marR="0" lvl="0" indent="0" algn="just" rtl="0">
              <a:spcBef>
                <a:spcPts val="1417"/>
              </a:spcBef>
              <a:spcAft>
                <a:spcPts val="0"/>
              </a:spcAft>
              <a:buNone/>
            </a:pPr>
            <a:r>
              <a:rPr lang="es-AR" sz="2000"/>
              <a:t>Podemos mencionar dos grandes estrategias que resuelven los puntos anteriores en términos generales.</a:t>
            </a:r>
            <a:endParaRPr sz="2000"/>
          </a:p>
          <a:p>
            <a:pPr marL="457200" marR="0" lvl="0" indent="-355600" algn="just" rtl="0">
              <a:spcBef>
                <a:spcPts val="1417"/>
              </a:spcBef>
              <a:spcAft>
                <a:spcPts val="0"/>
              </a:spcAft>
              <a:buSzPts val="2000"/>
              <a:buChar char="●"/>
            </a:pPr>
            <a:r>
              <a:rPr lang="es-AR" sz="2000"/>
              <a:t>Conteo de Referencias: cada objeto asignado a la Heap tiene un campo descriptor para almacenar el número actual de punteros a él. Cada vez que una variable de tipo puntero se desaloca de la pila, el conteo de referencias del objeto se reduce en uno. Cuando el conteo de referencias se vuelve cero, el objeto se declara como basura, y el conteo de referencias de cualquier objeto apuntado por él se reduce en uno. Este método libera un objeto tan pronto como se descubre que ya no tiene referencias. El problema con este método, sin embargo, es que no funciona para estructuras de datos circulares (como una lista circular). Si se desasigna un puntero a la cabeza de una lista circular, los nodos de la lista no se consideran basura, porque el conteo de referencias para cada nodo es 1.</a:t>
            </a:r>
            <a:endParaRPr sz="2000"/>
          </a:p>
        </p:txBody>
      </p:sp>
      <p:sp>
        <p:nvSpPr>
          <p:cNvPr id="467" name="Google Shape;467;g3442f221b27_0_8"/>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g3442f221b27_1_1"/>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73" name="Google Shape;473;g3442f221b27_1_1"/>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fontScale="92500" lnSpcReduction="20000"/>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457200" marR="0" lvl="0" indent="0" algn="just" rtl="0">
              <a:spcBef>
                <a:spcPts val="1417"/>
              </a:spcBef>
              <a:spcAft>
                <a:spcPts val="0"/>
              </a:spcAft>
              <a:buNone/>
            </a:pPr>
            <a:r>
              <a:rPr lang="es-AR" sz="2000"/>
              <a:t>Estrategias y Versiones</a:t>
            </a:r>
            <a:endParaRPr sz="2000"/>
          </a:p>
          <a:p>
            <a:pPr marL="457200" marR="0" lvl="0" indent="0" algn="just" rtl="0">
              <a:spcBef>
                <a:spcPts val="1417"/>
              </a:spcBef>
              <a:spcAft>
                <a:spcPts val="0"/>
              </a:spcAft>
              <a:buNone/>
            </a:pPr>
            <a:r>
              <a:rPr lang="es-AR" sz="2000"/>
              <a:t>Podemos mencionar dos grandes estrategias que resuelven los puntos anteriores en términos generales.</a:t>
            </a:r>
            <a:endParaRPr sz="2000"/>
          </a:p>
          <a:p>
            <a:pPr marL="914400" lvl="0" indent="-346075" algn="just" rtl="0">
              <a:spcBef>
                <a:spcPts val="1417"/>
              </a:spcBef>
              <a:spcAft>
                <a:spcPts val="0"/>
              </a:spcAft>
              <a:buSzPct val="100000"/>
              <a:buChar char="●"/>
            </a:pPr>
            <a:r>
              <a:rPr lang="es-AR" sz="2000"/>
              <a:t>Recolección por Trazado: Se asignan celdas libres hasta que el espacio libre se agote o llegue a una determinada cantidad. Solo en ese momento el sistema entra en una fase de recolección de basura. Este esquema trabaja bajo la suposición simplificadora de que:</a:t>
            </a:r>
            <a:endParaRPr sz="2000"/>
          </a:p>
          <a:p>
            <a:pPr marL="1371600" lvl="1" indent="-346075" algn="just" rtl="0">
              <a:spcBef>
                <a:spcPts val="0"/>
              </a:spcBef>
              <a:spcAft>
                <a:spcPts val="0"/>
              </a:spcAft>
              <a:buSzPct val="100000"/>
              <a:buChar char="○"/>
            </a:pPr>
            <a:r>
              <a:rPr lang="es-AR" sz="2000"/>
              <a:t>los objetos tienen un tamaño fijo</a:t>
            </a:r>
            <a:endParaRPr sz="2000"/>
          </a:p>
          <a:p>
            <a:pPr marL="1371600" lvl="1" indent="-346075" algn="just" rtl="0">
              <a:spcBef>
                <a:spcPts val="0"/>
              </a:spcBef>
              <a:spcAft>
                <a:spcPts val="0"/>
              </a:spcAft>
              <a:buSzPct val="100000"/>
              <a:buChar char="○"/>
            </a:pPr>
            <a:r>
              <a:rPr lang="es-AR" sz="2000"/>
              <a:t>se sabe qué campos de un objeto contienen punteros a otros objetos de datos de la heap</a:t>
            </a:r>
            <a:endParaRPr sz="2000"/>
          </a:p>
          <a:p>
            <a:pPr marL="1371600" lvl="1" indent="-346075" algn="just" rtl="0">
              <a:spcBef>
                <a:spcPts val="0"/>
              </a:spcBef>
              <a:spcAft>
                <a:spcPts val="0"/>
              </a:spcAft>
              <a:buSzPct val="100000"/>
              <a:buChar char="○"/>
            </a:pPr>
            <a:r>
              <a:rPr lang="es-AR" sz="2000"/>
              <a:t>es posible encontrar todos los punteros desde la pila hacia la Heap.</a:t>
            </a:r>
            <a:endParaRPr sz="2000"/>
          </a:p>
          <a:p>
            <a:pPr marL="914400" lvl="0" indent="0" algn="just" rtl="0">
              <a:spcBef>
                <a:spcPts val="1417"/>
              </a:spcBef>
              <a:spcAft>
                <a:spcPts val="0"/>
              </a:spcAft>
              <a:buNone/>
            </a:pPr>
            <a:r>
              <a:rPr lang="es-AR" sz="2000"/>
              <a:t>Inicialmente se usa un conjunto de trabajo de punteros T que contiene los valores de la pila que apuntan a la heap. Si un elemento E de la Heap es referenciado, se marca, así como sus objetos referenciados. E se reemplaza por los punteros a los nodos contenidos en E, si no están marcados. Cuando T se vacía, todos los objetos de la heap alcanzables han sido marcados. Todos los demás objetos son basura. En resumen se recorre el listado de objetos referenciados y los que no lo son, se elminan.</a:t>
            </a:r>
            <a:endParaRPr sz="2000"/>
          </a:p>
        </p:txBody>
      </p:sp>
      <p:sp>
        <p:nvSpPr>
          <p:cNvPr id="474" name="Google Shape;474;g3442f221b27_1_1"/>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g3442f221b27_2_7"/>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480" name="Google Shape;480;g3442f221b27_2_7"/>
          <p:cNvSpPr txBox="1">
            <a:spLocks noGrp="1"/>
          </p:cNvSpPr>
          <p:nvPr>
            <p:ph type="body" idx="1"/>
          </p:nvPr>
        </p:nvSpPr>
        <p:spPr>
          <a:xfrm>
            <a:off x="288000" y="1440000"/>
            <a:ext cx="5515200" cy="1183800"/>
          </a:xfrm>
          <a:prstGeom prst="rect">
            <a:avLst/>
          </a:prstGeom>
          <a:noFill/>
          <a:ln>
            <a:noFill/>
          </a:ln>
        </p:spPr>
        <p:txBody>
          <a:bodyPr spcFirstLastPara="1" wrap="square" lIns="0" tIns="0" rIns="0" bIns="0" anchor="t" anchorCtr="0">
            <a:normAutofit lnSpcReduction="20000"/>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457200" marR="0" lvl="0" indent="0" algn="just" rtl="0">
              <a:spcBef>
                <a:spcPts val="1417"/>
              </a:spcBef>
              <a:spcAft>
                <a:spcPts val="0"/>
              </a:spcAft>
              <a:buNone/>
            </a:pPr>
            <a:r>
              <a:rPr lang="es-AR" sz="2000"/>
              <a:t>Estrategias y Versiones. </a:t>
            </a:r>
            <a:endParaRPr sz="2000"/>
          </a:p>
          <a:p>
            <a:pPr marL="457200" marR="0" lvl="0" indent="0" algn="just" rtl="0">
              <a:spcBef>
                <a:spcPts val="1417"/>
              </a:spcBef>
              <a:spcAft>
                <a:spcPts val="0"/>
              </a:spcAft>
              <a:buNone/>
            </a:pPr>
            <a:endParaRPr sz="2000"/>
          </a:p>
        </p:txBody>
      </p:sp>
      <p:sp>
        <p:nvSpPr>
          <p:cNvPr id="481" name="Google Shape;481;g3442f221b27_2_7"/>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48</a:t>
            </a:fld>
            <a:endParaRPr/>
          </a:p>
        </p:txBody>
      </p:sp>
      <p:grpSp>
        <p:nvGrpSpPr>
          <p:cNvPr id="482" name="Google Shape;482;g3442f221b27_2_7"/>
          <p:cNvGrpSpPr/>
          <p:nvPr/>
        </p:nvGrpSpPr>
        <p:grpSpPr>
          <a:xfrm>
            <a:off x="800425" y="2334600"/>
            <a:ext cx="3735270" cy="433500"/>
            <a:chOff x="800425" y="2334600"/>
            <a:chExt cx="3735270" cy="433500"/>
          </a:xfrm>
        </p:grpSpPr>
        <p:sp>
          <p:nvSpPr>
            <p:cNvPr id="483" name="Google Shape;483;g3442f221b27_2_7"/>
            <p:cNvSpPr/>
            <p:nvPr/>
          </p:nvSpPr>
          <p:spPr>
            <a:xfrm>
              <a:off x="800425" y="23346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a:t>
              </a:r>
              <a:endParaRPr/>
            </a:p>
          </p:txBody>
        </p:sp>
        <p:sp>
          <p:nvSpPr>
            <p:cNvPr id="484" name="Google Shape;484;g3442f221b27_2_7"/>
            <p:cNvSpPr/>
            <p:nvPr/>
          </p:nvSpPr>
          <p:spPr>
            <a:xfrm>
              <a:off x="1422979" y="23346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E2</a:t>
              </a:r>
              <a:endParaRPr/>
            </a:p>
          </p:txBody>
        </p:sp>
        <p:sp>
          <p:nvSpPr>
            <p:cNvPr id="485" name="Google Shape;485;g3442f221b27_2_7"/>
            <p:cNvSpPr/>
            <p:nvPr/>
          </p:nvSpPr>
          <p:spPr>
            <a:xfrm>
              <a:off x="2045533" y="23346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E5</a:t>
              </a:r>
              <a:endParaRPr/>
            </a:p>
          </p:txBody>
        </p:sp>
        <p:sp>
          <p:nvSpPr>
            <p:cNvPr id="486" name="Google Shape;486;g3442f221b27_2_7"/>
            <p:cNvSpPr/>
            <p:nvPr/>
          </p:nvSpPr>
          <p:spPr>
            <a:xfrm>
              <a:off x="2668087" y="23346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E6</a:t>
              </a:r>
              <a:endParaRPr/>
            </a:p>
          </p:txBody>
        </p:sp>
        <p:sp>
          <p:nvSpPr>
            <p:cNvPr id="487" name="Google Shape;487;g3442f221b27_2_7"/>
            <p:cNvSpPr/>
            <p:nvPr/>
          </p:nvSpPr>
          <p:spPr>
            <a:xfrm>
              <a:off x="3913195" y="23346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E10</a:t>
              </a:r>
              <a:endParaRPr/>
            </a:p>
          </p:txBody>
        </p:sp>
        <p:sp>
          <p:nvSpPr>
            <p:cNvPr id="488" name="Google Shape;488;g3442f221b27_2_7"/>
            <p:cNvSpPr/>
            <p:nvPr/>
          </p:nvSpPr>
          <p:spPr>
            <a:xfrm>
              <a:off x="3290641" y="23346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E9</a:t>
              </a:r>
              <a:endParaRPr/>
            </a:p>
          </p:txBody>
        </p:sp>
      </p:grpSp>
      <p:sp>
        <p:nvSpPr>
          <p:cNvPr id="489" name="Google Shape;489;g3442f221b27_2_7"/>
          <p:cNvSpPr txBox="1"/>
          <p:nvPr/>
        </p:nvSpPr>
        <p:spPr>
          <a:xfrm>
            <a:off x="378000" y="2320500"/>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
        <p:nvSpPr>
          <p:cNvPr id="490" name="Google Shape;490;g3442f221b27_2_7"/>
          <p:cNvSpPr/>
          <p:nvPr/>
        </p:nvSpPr>
        <p:spPr>
          <a:xfrm>
            <a:off x="6670300" y="321570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E2</a:t>
            </a:r>
            <a:endParaRPr/>
          </a:p>
        </p:txBody>
      </p:sp>
      <p:sp>
        <p:nvSpPr>
          <p:cNvPr id="491" name="Google Shape;491;g3442f221b27_2_7"/>
          <p:cNvSpPr/>
          <p:nvPr/>
        </p:nvSpPr>
        <p:spPr>
          <a:xfrm>
            <a:off x="6670300" y="406665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E4</a:t>
            </a:r>
            <a:endParaRPr/>
          </a:p>
        </p:txBody>
      </p:sp>
      <p:sp>
        <p:nvSpPr>
          <p:cNvPr id="492" name="Google Shape;492;g3442f221b27_2_7"/>
          <p:cNvSpPr/>
          <p:nvPr/>
        </p:nvSpPr>
        <p:spPr>
          <a:xfrm>
            <a:off x="6670300" y="448410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E5</a:t>
            </a:r>
            <a:endParaRPr/>
          </a:p>
        </p:txBody>
      </p:sp>
      <p:sp>
        <p:nvSpPr>
          <p:cNvPr id="493" name="Google Shape;493;g3442f221b27_2_7"/>
          <p:cNvSpPr/>
          <p:nvPr/>
        </p:nvSpPr>
        <p:spPr>
          <a:xfrm>
            <a:off x="6670300" y="491760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E6</a:t>
            </a:r>
            <a:endParaRPr/>
          </a:p>
        </p:txBody>
      </p:sp>
      <p:sp>
        <p:nvSpPr>
          <p:cNvPr id="494" name="Google Shape;494;g3442f221b27_2_7"/>
          <p:cNvSpPr/>
          <p:nvPr/>
        </p:nvSpPr>
        <p:spPr>
          <a:xfrm>
            <a:off x="6670300" y="576855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E8</a:t>
            </a:r>
            <a:endParaRPr/>
          </a:p>
        </p:txBody>
      </p:sp>
      <p:sp>
        <p:nvSpPr>
          <p:cNvPr id="495" name="Google Shape;495;g3442f221b27_2_7"/>
          <p:cNvSpPr/>
          <p:nvPr/>
        </p:nvSpPr>
        <p:spPr>
          <a:xfrm>
            <a:off x="6670300" y="620205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E9</a:t>
            </a:r>
            <a:endParaRPr/>
          </a:p>
        </p:txBody>
      </p:sp>
      <p:sp>
        <p:nvSpPr>
          <p:cNvPr id="496" name="Google Shape;496;g3442f221b27_2_7"/>
          <p:cNvSpPr/>
          <p:nvPr/>
        </p:nvSpPr>
        <p:spPr>
          <a:xfrm>
            <a:off x="6670300" y="661950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E10</a:t>
            </a:r>
            <a:endParaRPr/>
          </a:p>
        </p:txBody>
      </p:sp>
      <p:grpSp>
        <p:nvGrpSpPr>
          <p:cNvPr id="497" name="Google Shape;497;g3442f221b27_2_7"/>
          <p:cNvGrpSpPr/>
          <p:nvPr/>
        </p:nvGrpSpPr>
        <p:grpSpPr>
          <a:xfrm>
            <a:off x="6670300" y="2782200"/>
            <a:ext cx="2401200" cy="433500"/>
            <a:chOff x="6670300" y="2782200"/>
            <a:chExt cx="2401200" cy="433500"/>
          </a:xfrm>
        </p:grpSpPr>
        <p:sp>
          <p:nvSpPr>
            <p:cNvPr id="498" name="Google Shape;498;g3442f221b27_2_7"/>
            <p:cNvSpPr/>
            <p:nvPr/>
          </p:nvSpPr>
          <p:spPr>
            <a:xfrm>
              <a:off x="6670300" y="278220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a:t>
              </a:r>
              <a:endParaRPr/>
            </a:p>
          </p:txBody>
        </p:sp>
        <p:sp>
          <p:nvSpPr>
            <p:cNvPr id="499" name="Google Shape;499;g3442f221b27_2_7"/>
            <p:cNvSpPr/>
            <p:nvPr/>
          </p:nvSpPr>
          <p:spPr>
            <a:xfrm>
              <a:off x="8638000" y="2932950"/>
              <a:ext cx="433500" cy="266700"/>
            </a:xfrm>
            <a:prstGeom prst="snip1Rect">
              <a:avLst>
                <a:gd name="adj" fmla="val 16667"/>
              </a:avLst>
            </a:prstGeom>
            <a:solidFill>
              <a:srgbClr val="FFCC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grpSp>
      <p:grpSp>
        <p:nvGrpSpPr>
          <p:cNvPr id="500" name="Google Shape;500;g3442f221b27_2_7"/>
          <p:cNvGrpSpPr/>
          <p:nvPr/>
        </p:nvGrpSpPr>
        <p:grpSpPr>
          <a:xfrm>
            <a:off x="6670300" y="3633150"/>
            <a:ext cx="2401200" cy="433500"/>
            <a:chOff x="6670300" y="3633150"/>
            <a:chExt cx="2401200" cy="433500"/>
          </a:xfrm>
        </p:grpSpPr>
        <p:sp>
          <p:nvSpPr>
            <p:cNvPr id="501" name="Google Shape;501;g3442f221b27_2_7"/>
            <p:cNvSpPr/>
            <p:nvPr/>
          </p:nvSpPr>
          <p:spPr>
            <a:xfrm>
              <a:off x="6670300" y="363315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sp>
          <p:nvSpPr>
            <p:cNvPr id="502" name="Google Shape;502;g3442f221b27_2_7"/>
            <p:cNvSpPr/>
            <p:nvPr/>
          </p:nvSpPr>
          <p:spPr>
            <a:xfrm>
              <a:off x="8638000" y="3783900"/>
              <a:ext cx="433500" cy="266700"/>
            </a:xfrm>
            <a:prstGeom prst="snip1Rect">
              <a:avLst>
                <a:gd name="adj" fmla="val 16667"/>
              </a:avLst>
            </a:prstGeom>
            <a:solidFill>
              <a:srgbClr val="FFCC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E6</a:t>
              </a:r>
              <a:endParaRPr/>
            </a:p>
          </p:txBody>
        </p:sp>
      </p:grpSp>
      <p:grpSp>
        <p:nvGrpSpPr>
          <p:cNvPr id="503" name="Google Shape;503;g3442f221b27_2_7"/>
          <p:cNvGrpSpPr/>
          <p:nvPr/>
        </p:nvGrpSpPr>
        <p:grpSpPr>
          <a:xfrm>
            <a:off x="6670300" y="5351100"/>
            <a:ext cx="2401200" cy="433500"/>
            <a:chOff x="6670300" y="5351100"/>
            <a:chExt cx="2401200" cy="433500"/>
          </a:xfrm>
        </p:grpSpPr>
        <p:sp>
          <p:nvSpPr>
            <p:cNvPr id="504" name="Google Shape;504;g3442f221b27_2_7"/>
            <p:cNvSpPr/>
            <p:nvPr/>
          </p:nvSpPr>
          <p:spPr>
            <a:xfrm>
              <a:off x="6670300" y="5351100"/>
              <a:ext cx="2401200" cy="433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E7</a:t>
              </a:r>
              <a:endParaRPr/>
            </a:p>
          </p:txBody>
        </p:sp>
        <p:sp>
          <p:nvSpPr>
            <p:cNvPr id="505" name="Google Shape;505;g3442f221b27_2_7"/>
            <p:cNvSpPr/>
            <p:nvPr/>
          </p:nvSpPr>
          <p:spPr>
            <a:xfrm>
              <a:off x="8638000" y="5501850"/>
              <a:ext cx="433500" cy="266700"/>
            </a:xfrm>
            <a:prstGeom prst="snip1Rect">
              <a:avLst>
                <a:gd name="adj" fmla="val 16667"/>
              </a:avLst>
            </a:prstGeom>
            <a:solidFill>
              <a:srgbClr val="FFCC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sz="1000"/>
                <a:t>E10</a:t>
              </a:r>
              <a:endParaRPr sz="1000"/>
            </a:p>
          </p:txBody>
        </p:sp>
        <p:sp>
          <p:nvSpPr>
            <p:cNvPr id="506" name="Google Shape;506;g3442f221b27_2_7"/>
            <p:cNvSpPr/>
            <p:nvPr/>
          </p:nvSpPr>
          <p:spPr>
            <a:xfrm>
              <a:off x="8204500" y="5501850"/>
              <a:ext cx="433500" cy="266700"/>
            </a:xfrm>
            <a:prstGeom prst="snip1Rect">
              <a:avLst>
                <a:gd name="adj" fmla="val 16667"/>
              </a:avLst>
            </a:prstGeom>
            <a:solidFill>
              <a:srgbClr val="FFCC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E8</a:t>
              </a:r>
              <a:endParaRPr/>
            </a:p>
          </p:txBody>
        </p:sp>
      </p:grpSp>
      <p:sp>
        <p:nvSpPr>
          <p:cNvPr id="507" name="Google Shape;507;g3442f221b27_2_7"/>
          <p:cNvSpPr txBox="1"/>
          <p:nvPr/>
        </p:nvSpPr>
        <p:spPr>
          <a:xfrm>
            <a:off x="7437250" y="2336550"/>
            <a:ext cx="86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HEAP</a:t>
            </a:r>
            <a:endParaRPr sz="1800"/>
          </a:p>
        </p:txBody>
      </p:sp>
      <p:sp>
        <p:nvSpPr>
          <p:cNvPr id="508" name="Google Shape;508;g3442f221b27_2_7"/>
          <p:cNvSpPr/>
          <p:nvPr/>
        </p:nvSpPr>
        <p:spPr>
          <a:xfrm>
            <a:off x="6670300" y="2950300"/>
            <a:ext cx="189000" cy="200100"/>
          </a:xfrm>
          <a:prstGeom prst="star5">
            <a:avLst>
              <a:gd name="adj" fmla="val 19098"/>
              <a:gd name="hf" fmla="val 105146"/>
              <a:gd name="vf" fmla="val 11055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9" name="Google Shape;509;g3442f221b27_2_7"/>
          <p:cNvSpPr/>
          <p:nvPr/>
        </p:nvSpPr>
        <p:spPr>
          <a:xfrm>
            <a:off x="8638000" y="4233450"/>
            <a:ext cx="433500" cy="266700"/>
          </a:xfrm>
          <a:prstGeom prst="snip1Rect">
            <a:avLst>
              <a:gd name="adj" fmla="val 16667"/>
            </a:avLst>
          </a:prstGeom>
          <a:solidFill>
            <a:srgbClr val="FFCC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E2</a:t>
            </a:r>
            <a:endParaRPr/>
          </a:p>
        </p:txBody>
      </p:sp>
      <p:sp>
        <p:nvSpPr>
          <p:cNvPr id="510" name="Google Shape;510;g3442f221b27_2_7"/>
          <p:cNvSpPr/>
          <p:nvPr/>
        </p:nvSpPr>
        <p:spPr>
          <a:xfrm>
            <a:off x="6670300" y="3380650"/>
            <a:ext cx="189000" cy="200100"/>
          </a:xfrm>
          <a:prstGeom prst="star5">
            <a:avLst>
              <a:gd name="adj" fmla="val 19098"/>
              <a:gd name="hf" fmla="val 105146"/>
              <a:gd name="vf" fmla="val 11055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11" name="Google Shape;511;g3442f221b27_2_7"/>
          <p:cNvGrpSpPr/>
          <p:nvPr/>
        </p:nvGrpSpPr>
        <p:grpSpPr>
          <a:xfrm>
            <a:off x="800433" y="2950300"/>
            <a:ext cx="3735288" cy="433500"/>
            <a:chOff x="800433" y="2950300"/>
            <a:chExt cx="3735288" cy="433500"/>
          </a:xfrm>
        </p:grpSpPr>
        <p:sp>
          <p:nvSpPr>
            <p:cNvPr id="512" name="Google Shape;512;g3442f221b27_2_7"/>
            <p:cNvSpPr/>
            <p:nvPr/>
          </p:nvSpPr>
          <p:spPr>
            <a:xfrm>
              <a:off x="1423004" y="295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E2</a:t>
              </a:r>
              <a:endParaRPr/>
            </a:p>
          </p:txBody>
        </p:sp>
        <p:sp>
          <p:nvSpPr>
            <p:cNvPr id="513" name="Google Shape;513;g3442f221b27_2_7"/>
            <p:cNvSpPr/>
            <p:nvPr/>
          </p:nvSpPr>
          <p:spPr>
            <a:xfrm>
              <a:off x="2045558" y="295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E5</a:t>
              </a:r>
              <a:endParaRPr/>
            </a:p>
          </p:txBody>
        </p:sp>
        <p:sp>
          <p:nvSpPr>
            <p:cNvPr id="514" name="Google Shape;514;g3442f221b27_2_7"/>
            <p:cNvSpPr/>
            <p:nvPr/>
          </p:nvSpPr>
          <p:spPr>
            <a:xfrm>
              <a:off x="2668112" y="295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E6</a:t>
              </a:r>
              <a:endParaRPr/>
            </a:p>
          </p:txBody>
        </p:sp>
        <p:sp>
          <p:nvSpPr>
            <p:cNvPr id="515" name="Google Shape;515;g3442f221b27_2_7"/>
            <p:cNvSpPr/>
            <p:nvPr/>
          </p:nvSpPr>
          <p:spPr>
            <a:xfrm>
              <a:off x="3913220" y="295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E10</a:t>
              </a:r>
              <a:endParaRPr/>
            </a:p>
          </p:txBody>
        </p:sp>
        <p:sp>
          <p:nvSpPr>
            <p:cNvPr id="516" name="Google Shape;516;g3442f221b27_2_7"/>
            <p:cNvSpPr/>
            <p:nvPr/>
          </p:nvSpPr>
          <p:spPr>
            <a:xfrm>
              <a:off x="3290666" y="295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E9</a:t>
              </a:r>
              <a:endParaRPr/>
            </a:p>
          </p:txBody>
        </p:sp>
        <p:sp>
          <p:nvSpPr>
            <p:cNvPr id="517" name="Google Shape;517;g3442f221b27_2_7"/>
            <p:cNvSpPr/>
            <p:nvPr/>
          </p:nvSpPr>
          <p:spPr>
            <a:xfrm>
              <a:off x="800433" y="2950300"/>
              <a:ext cx="622500" cy="433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grpSp>
      <p:grpSp>
        <p:nvGrpSpPr>
          <p:cNvPr id="518" name="Google Shape;518;g3442f221b27_2_7"/>
          <p:cNvGrpSpPr/>
          <p:nvPr/>
        </p:nvGrpSpPr>
        <p:grpSpPr>
          <a:xfrm>
            <a:off x="800420" y="3710300"/>
            <a:ext cx="3112663" cy="433500"/>
            <a:chOff x="733795" y="3710300"/>
            <a:chExt cx="3112663" cy="433500"/>
          </a:xfrm>
        </p:grpSpPr>
        <p:sp>
          <p:nvSpPr>
            <p:cNvPr id="519" name="Google Shape;519;g3442f221b27_2_7"/>
            <p:cNvSpPr/>
            <p:nvPr/>
          </p:nvSpPr>
          <p:spPr>
            <a:xfrm>
              <a:off x="1356296" y="371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E5</a:t>
              </a:r>
              <a:endParaRPr/>
            </a:p>
          </p:txBody>
        </p:sp>
        <p:sp>
          <p:nvSpPr>
            <p:cNvPr id="520" name="Google Shape;520;g3442f221b27_2_7"/>
            <p:cNvSpPr/>
            <p:nvPr/>
          </p:nvSpPr>
          <p:spPr>
            <a:xfrm>
              <a:off x="1978850" y="371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E6</a:t>
              </a:r>
              <a:endParaRPr/>
            </a:p>
          </p:txBody>
        </p:sp>
        <p:sp>
          <p:nvSpPr>
            <p:cNvPr id="521" name="Google Shape;521;g3442f221b27_2_7"/>
            <p:cNvSpPr/>
            <p:nvPr/>
          </p:nvSpPr>
          <p:spPr>
            <a:xfrm>
              <a:off x="3223958" y="371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E10</a:t>
              </a:r>
              <a:endParaRPr/>
            </a:p>
          </p:txBody>
        </p:sp>
        <p:sp>
          <p:nvSpPr>
            <p:cNvPr id="522" name="Google Shape;522;g3442f221b27_2_7"/>
            <p:cNvSpPr/>
            <p:nvPr/>
          </p:nvSpPr>
          <p:spPr>
            <a:xfrm>
              <a:off x="2601404" y="37103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E9</a:t>
              </a:r>
              <a:endParaRPr/>
            </a:p>
          </p:txBody>
        </p:sp>
        <p:sp>
          <p:nvSpPr>
            <p:cNvPr id="523" name="Google Shape;523;g3442f221b27_2_7"/>
            <p:cNvSpPr/>
            <p:nvPr/>
          </p:nvSpPr>
          <p:spPr>
            <a:xfrm>
              <a:off x="733795" y="3710300"/>
              <a:ext cx="622500" cy="433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grpSp>
      <p:sp>
        <p:nvSpPr>
          <p:cNvPr id="524" name="Google Shape;524;g3442f221b27_2_7"/>
          <p:cNvSpPr/>
          <p:nvPr/>
        </p:nvSpPr>
        <p:spPr>
          <a:xfrm>
            <a:off x="6670300" y="4701900"/>
            <a:ext cx="189000" cy="200100"/>
          </a:xfrm>
          <a:prstGeom prst="star5">
            <a:avLst>
              <a:gd name="adj" fmla="val 19098"/>
              <a:gd name="hf" fmla="val 105146"/>
              <a:gd name="vf" fmla="val 11055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25" name="Google Shape;525;g3442f221b27_2_7"/>
          <p:cNvGrpSpPr/>
          <p:nvPr/>
        </p:nvGrpSpPr>
        <p:grpSpPr>
          <a:xfrm>
            <a:off x="800420" y="4407425"/>
            <a:ext cx="2490138" cy="433500"/>
            <a:chOff x="800420" y="4407425"/>
            <a:chExt cx="2490138" cy="433500"/>
          </a:xfrm>
        </p:grpSpPr>
        <p:sp>
          <p:nvSpPr>
            <p:cNvPr id="526" name="Google Shape;526;g3442f221b27_2_7"/>
            <p:cNvSpPr/>
            <p:nvPr/>
          </p:nvSpPr>
          <p:spPr>
            <a:xfrm>
              <a:off x="1422950" y="4407425"/>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E6</a:t>
              </a:r>
              <a:endParaRPr/>
            </a:p>
          </p:txBody>
        </p:sp>
        <p:sp>
          <p:nvSpPr>
            <p:cNvPr id="527" name="Google Shape;527;g3442f221b27_2_7"/>
            <p:cNvSpPr/>
            <p:nvPr/>
          </p:nvSpPr>
          <p:spPr>
            <a:xfrm>
              <a:off x="2668058" y="4407425"/>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E10</a:t>
              </a:r>
              <a:endParaRPr/>
            </a:p>
          </p:txBody>
        </p:sp>
        <p:sp>
          <p:nvSpPr>
            <p:cNvPr id="528" name="Google Shape;528;g3442f221b27_2_7"/>
            <p:cNvSpPr/>
            <p:nvPr/>
          </p:nvSpPr>
          <p:spPr>
            <a:xfrm>
              <a:off x="2045504" y="4407425"/>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E9</a:t>
              </a:r>
              <a:endParaRPr/>
            </a:p>
          </p:txBody>
        </p:sp>
        <p:sp>
          <p:nvSpPr>
            <p:cNvPr id="529" name="Google Shape;529;g3442f221b27_2_7"/>
            <p:cNvSpPr/>
            <p:nvPr/>
          </p:nvSpPr>
          <p:spPr>
            <a:xfrm>
              <a:off x="800420" y="4407425"/>
              <a:ext cx="622500" cy="433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grpSp>
      <p:sp>
        <p:nvSpPr>
          <p:cNvPr id="530" name="Google Shape;530;g3442f221b27_2_7"/>
          <p:cNvSpPr/>
          <p:nvPr/>
        </p:nvSpPr>
        <p:spPr>
          <a:xfrm>
            <a:off x="6670300" y="5103750"/>
            <a:ext cx="189000" cy="200100"/>
          </a:xfrm>
          <a:prstGeom prst="star5">
            <a:avLst>
              <a:gd name="adj" fmla="val 19098"/>
              <a:gd name="hf" fmla="val 105146"/>
              <a:gd name="vf" fmla="val 11055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31" name="Google Shape;531;g3442f221b27_2_7"/>
          <p:cNvGrpSpPr/>
          <p:nvPr/>
        </p:nvGrpSpPr>
        <p:grpSpPr>
          <a:xfrm>
            <a:off x="800420" y="5038100"/>
            <a:ext cx="1867600" cy="433500"/>
            <a:chOff x="800420" y="5038100"/>
            <a:chExt cx="1867600" cy="433500"/>
          </a:xfrm>
        </p:grpSpPr>
        <p:sp>
          <p:nvSpPr>
            <p:cNvPr id="532" name="Google Shape;532;g3442f221b27_2_7"/>
            <p:cNvSpPr/>
            <p:nvPr/>
          </p:nvSpPr>
          <p:spPr>
            <a:xfrm>
              <a:off x="2045520" y="50381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E10</a:t>
              </a:r>
              <a:endParaRPr/>
            </a:p>
          </p:txBody>
        </p:sp>
        <p:sp>
          <p:nvSpPr>
            <p:cNvPr id="533" name="Google Shape;533;g3442f221b27_2_7"/>
            <p:cNvSpPr/>
            <p:nvPr/>
          </p:nvSpPr>
          <p:spPr>
            <a:xfrm>
              <a:off x="1422966" y="5038100"/>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E9</a:t>
              </a:r>
              <a:endParaRPr/>
            </a:p>
          </p:txBody>
        </p:sp>
        <p:sp>
          <p:nvSpPr>
            <p:cNvPr id="534" name="Google Shape;534;g3442f221b27_2_7"/>
            <p:cNvSpPr/>
            <p:nvPr/>
          </p:nvSpPr>
          <p:spPr>
            <a:xfrm>
              <a:off x="800420" y="5038100"/>
              <a:ext cx="622500" cy="433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grpSp>
      <p:sp>
        <p:nvSpPr>
          <p:cNvPr id="535" name="Google Shape;535;g3442f221b27_2_7"/>
          <p:cNvSpPr/>
          <p:nvPr/>
        </p:nvSpPr>
        <p:spPr>
          <a:xfrm>
            <a:off x="6670300" y="6340950"/>
            <a:ext cx="189000" cy="200100"/>
          </a:xfrm>
          <a:prstGeom prst="star5">
            <a:avLst>
              <a:gd name="adj" fmla="val 19098"/>
              <a:gd name="hf" fmla="val 105146"/>
              <a:gd name="vf" fmla="val 11055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36" name="Google Shape;536;g3442f221b27_2_7"/>
          <p:cNvGrpSpPr/>
          <p:nvPr/>
        </p:nvGrpSpPr>
        <p:grpSpPr>
          <a:xfrm>
            <a:off x="800420" y="5668775"/>
            <a:ext cx="1245000" cy="433500"/>
            <a:chOff x="800420" y="5668775"/>
            <a:chExt cx="1245000" cy="433500"/>
          </a:xfrm>
        </p:grpSpPr>
        <p:sp>
          <p:nvSpPr>
            <p:cNvPr id="537" name="Google Shape;537;g3442f221b27_2_7"/>
            <p:cNvSpPr/>
            <p:nvPr/>
          </p:nvSpPr>
          <p:spPr>
            <a:xfrm>
              <a:off x="1422920" y="5668775"/>
              <a:ext cx="622500" cy="433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E10</a:t>
              </a:r>
              <a:endParaRPr/>
            </a:p>
          </p:txBody>
        </p:sp>
        <p:sp>
          <p:nvSpPr>
            <p:cNvPr id="538" name="Google Shape;538;g3442f221b27_2_7"/>
            <p:cNvSpPr/>
            <p:nvPr/>
          </p:nvSpPr>
          <p:spPr>
            <a:xfrm>
              <a:off x="800420" y="5668775"/>
              <a:ext cx="622500" cy="433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grpSp>
      <p:sp>
        <p:nvSpPr>
          <p:cNvPr id="539" name="Google Shape;539;g3442f221b27_2_7"/>
          <p:cNvSpPr/>
          <p:nvPr/>
        </p:nvSpPr>
        <p:spPr>
          <a:xfrm>
            <a:off x="6670300" y="6826850"/>
            <a:ext cx="189000" cy="200100"/>
          </a:xfrm>
          <a:prstGeom prst="star5">
            <a:avLst>
              <a:gd name="adj" fmla="val 19098"/>
              <a:gd name="hf" fmla="val 105146"/>
              <a:gd name="vf" fmla="val 11055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0" name="Google Shape;540;g3442f221b27_2_7"/>
          <p:cNvSpPr/>
          <p:nvPr/>
        </p:nvSpPr>
        <p:spPr>
          <a:xfrm>
            <a:off x="800420" y="6299450"/>
            <a:ext cx="622500" cy="4335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s-AR"/>
              <a:t>E3</a:t>
            </a:r>
            <a:endParaRPr/>
          </a:p>
        </p:txBody>
      </p:sp>
      <p:sp>
        <p:nvSpPr>
          <p:cNvPr id="541" name="Google Shape;541;g3442f221b27_2_7"/>
          <p:cNvSpPr/>
          <p:nvPr/>
        </p:nvSpPr>
        <p:spPr>
          <a:xfrm>
            <a:off x="6670300" y="3826100"/>
            <a:ext cx="189000" cy="200100"/>
          </a:xfrm>
          <a:prstGeom prst="star5">
            <a:avLst>
              <a:gd name="adj" fmla="val 19098"/>
              <a:gd name="hf" fmla="val 105146"/>
              <a:gd name="vf" fmla="val 11055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2" name="Google Shape;542;g3442f221b27_2_7"/>
          <p:cNvSpPr/>
          <p:nvPr/>
        </p:nvSpPr>
        <p:spPr>
          <a:xfrm>
            <a:off x="7565175" y="4086375"/>
            <a:ext cx="611442" cy="378000"/>
          </a:xfrm>
          <a:prstGeom prst="irregularSeal1">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3" name="Google Shape;543;g3442f221b27_2_7"/>
          <p:cNvSpPr/>
          <p:nvPr/>
        </p:nvSpPr>
        <p:spPr>
          <a:xfrm>
            <a:off x="7565175" y="5370825"/>
            <a:ext cx="611442" cy="378000"/>
          </a:xfrm>
          <a:prstGeom prst="irregularSeal1">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4" name="Google Shape;544;g3442f221b27_2_7"/>
          <p:cNvSpPr/>
          <p:nvPr/>
        </p:nvSpPr>
        <p:spPr>
          <a:xfrm>
            <a:off x="7565175" y="5804325"/>
            <a:ext cx="611442" cy="378000"/>
          </a:xfrm>
          <a:prstGeom prst="irregularSeal1">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5" name="Google Shape;545;g3442f221b27_2_7"/>
          <p:cNvSpPr txBox="1"/>
          <p:nvPr/>
        </p:nvSpPr>
        <p:spPr>
          <a:xfrm>
            <a:off x="378000" y="2918950"/>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
        <p:nvSpPr>
          <p:cNvPr id="546" name="Google Shape;546;g3442f221b27_2_7"/>
          <p:cNvSpPr txBox="1"/>
          <p:nvPr/>
        </p:nvSpPr>
        <p:spPr>
          <a:xfrm>
            <a:off x="378000" y="3675800"/>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
        <p:nvSpPr>
          <p:cNvPr id="547" name="Google Shape;547;g3442f221b27_2_7"/>
          <p:cNvSpPr txBox="1"/>
          <p:nvPr/>
        </p:nvSpPr>
        <p:spPr>
          <a:xfrm>
            <a:off x="378000" y="4393325"/>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
        <p:nvSpPr>
          <p:cNvPr id="548" name="Google Shape;548;g3442f221b27_2_7"/>
          <p:cNvSpPr txBox="1"/>
          <p:nvPr/>
        </p:nvSpPr>
        <p:spPr>
          <a:xfrm>
            <a:off x="378000" y="5031100"/>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
        <p:nvSpPr>
          <p:cNvPr id="549" name="Google Shape;549;g3442f221b27_2_7"/>
          <p:cNvSpPr txBox="1"/>
          <p:nvPr/>
        </p:nvSpPr>
        <p:spPr>
          <a:xfrm>
            <a:off x="378000" y="5574100"/>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
        <p:nvSpPr>
          <p:cNvPr id="550" name="Google Shape;550;g3442f221b27_2_7"/>
          <p:cNvSpPr txBox="1"/>
          <p:nvPr/>
        </p:nvSpPr>
        <p:spPr>
          <a:xfrm>
            <a:off x="378000" y="6285350"/>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
        <p:nvSpPr>
          <p:cNvPr id="551" name="Google Shape;551;g3442f221b27_2_7"/>
          <p:cNvSpPr txBox="1"/>
          <p:nvPr/>
        </p:nvSpPr>
        <p:spPr>
          <a:xfrm>
            <a:off x="378000" y="6754875"/>
            <a:ext cx="35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T</a:t>
            </a:r>
            <a:endParaRPr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3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4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g3442f221b27_2_1"/>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557" name="Google Shape;557;g3442f221b27_2_1"/>
          <p:cNvSpPr txBox="1">
            <a:spLocks noGrp="1"/>
          </p:cNvSpPr>
          <p:nvPr>
            <p:ph type="body" idx="1"/>
          </p:nvPr>
        </p:nvSpPr>
        <p:spPr>
          <a:xfrm>
            <a:off x="288000" y="1440000"/>
            <a:ext cx="9504000" cy="52560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457200" marR="0" lvl="0" indent="0" algn="just" rtl="0">
              <a:spcBef>
                <a:spcPts val="1417"/>
              </a:spcBef>
              <a:spcAft>
                <a:spcPts val="0"/>
              </a:spcAft>
              <a:buNone/>
            </a:pPr>
            <a:r>
              <a:rPr lang="es-AR" sz="2000"/>
              <a:t>Estrategias y Versiones. </a:t>
            </a:r>
            <a:endParaRPr sz="2000"/>
          </a:p>
          <a:p>
            <a:pPr marL="0" marR="0" lvl="0" indent="0" algn="just" rtl="0">
              <a:spcBef>
                <a:spcPts val="1417"/>
              </a:spcBef>
              <a:spcAft>
                <a:spcPts val="0"/>
              </a:spcAft>
              <a:buNone/>
            </a:pPr>
            <a:r>
              <a:rPr lang="es-AR" sz="2000"/>
              <a:t>Una desventaja de la estrategia anterior es que mínimamente se necesita una estructura cuya profundidad máxima podría ser proporcional a la cadena más larga a través del heap. En la práctica, el espacio para esta pila puede no estar disponible: después de todo, ejecutamos la recolección de basura cuando estamos a punto de quedarnos sin espacio. </a:t>
            </a:r>
            <a:endParaRPr sz="2000"/>
          </a:p>
          <a:p>
            <a:pPr marL="0" marR="0" lvl="0" indent="0" algn="just" rtl="0">
              <a:spcBef>
                <a:spcPts val="1417"/>
              </a:spcBef>
              <a:spcAft>
                <a:spcPts val="0"/>
              </a:spcAft>
              <a:buNone/>
            </a:pPr>
            <a:r>
              <a:rPr lang="es-AR" sz="2000"/>
              <a:t>Una implementación alternativa de la estrategia </a:t>
            </a:r>
            <a:r>
              <a:rPr lang="es-AR" sz="2000">
                <a:solidFill>
                  <a:schemeClr val="dk1"/>
                </a:solidFill>
              </a:rPr>
              <a:t>anterior</a:t>
            </a:r>
            <a:r>
              <a:rPr lang="es-AR" sz="2000"/>
              <a:t> denominada (Inversión de Punteros) utiliza una técnica para incrustar el equivalente de la pila en campos ya existentes en los bloques del heap. Más específicamente, a medida que el recolector explora el camino hacia un bloque determinado, invierte los punteros que sigue, de modo que cada uno apunte hacia el bloque anterior en lugar de hacia el siguiente. De esta forma se advierte prematuramente cuando un objeto de la heap no es referenciado.</a:t>
            </a:r>
            <a:endParaRPr sz="2000"/>
          </a:p>
        </p:txBody>
      </p:sp>
      <p:sp>
        <p:nvSpPr>
          <p:cNvPr id="558" name="Google Shape;558;g3442f221b27_2_1"/>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5"/>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133" name="Google Shape;133;p5"/>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HISTORIA</a:t>
            </a:r>
            <a:endParaRPr sz="3200" b="0" i="0" u="none" strike="noStrike" cap="none">
              <a:latin typeface="Arial"/>
              <a:ea typeface="Arial"/>
              <a:cs typeface="Arial"/>
              <a:sym typeface="Arial"/>
            </a:endParaRPr>
          </a:p>
        </p:txBody>
      </p:sp>
      <p:sp>
        <p:nvSpPr>
          <p:cNvPr id="134" name="Google Shape;134;p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3443cac0eb1_1_2"/>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564" name="Google Shape;564;g3443cac0eb1_1_2"/>
          <p:cNvSpPr txBox="1">
            <a:spLocks noGrp="1"/>
          </p:cNvSpPr>
          <p:nvPr>
            <p:ph type="body" idx="1"/>
          </p:nvPr>
        </p:nvSpPr>
        <p:spPr>
          <a:xfrm>
            <a:off x="288000" y="1440000"/>
            <a:ext cx="9504000" cy="4302300"/>
          </a:xfrm>
          <a:prstGeom prst="rect">
            <a:avLst/>
          </a:prstGeom>
          <a:noFill/>
          <a:ln>
            <a:noFill/>
          </a:ln>
        </p:spPr>
        <p:txBody>
          <a:bodyPr spcFirstLastPara="1" wrap="square" lIns="0" tIns="0" rIns="0" bIns="0" anchor="t" anchorCtr="0">
            <a:normAutofit fontScale="92500" lnSpcReduction="20000"/>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457200" marR="0" lvl="0" indent="0" algn="just" rtl="0">
              <a:spcBef>
                <a:spcPts val="1417"/>
              </a:spcBef>
              <a:spcAft>
                <a:spcPts val="0"/>
              </a:spcAft>
              <a:buNone/>
            </a:pPr>
            <a:r>
              <a:rPr lang="es-AR" sz="2000"/>
              <a:t>Estrategias y Versiones. </a:t>
            </a:r>
            <a:endParaRPr sz="2000"/>
          </a:p>
          <a:p>
            <a:pPr marL="0" lvl="0" indent="0" algn="just" rtl="0">
              <a:spcBef>
                <a:spcPts val="1417"/>
              </a:spcBef>
              <a:spcAft>
                <a:spcPts val="0"/>
              </a:spcAft>
              <a:buClr>
                <a:schemeClr val="dk1"/>
              </a:buClr>
              <a:buSzPct val="55000"/>
              <a:buFont typeface="Arial"/>
              <a:buNone/>
            </a:pPr>
            <a:r>
              <a:rPr lang="es-AR" sz="2000"/>
              <a:t>Stop and Copy</a:t>
            </a:r>
            <a:endParaRPr sz="2000"/>
          </a:p>
          <a:p>
            <a:pPr marL="0" lvl="0" indent="0" algn="just" rtl="0">
              <a:spcBef>
                <a:spcPts val="1417"/>
              </a:spcBef>
              <a:spcAft>
                <a:spcPts val="0"/>
              </a:spcAft>
              <a:buNone/>
            </a:pPr>
            <a:r>
              <a:rPr lang="es-AR" sz="2000"/>
              <a:t>Al trabajar con bloques de tamaño variable en la heap, en el momento de liberar la memoria esta podría quedar fragmentada, por lo que su reutilización se puede ver comprometida. Podríamos reducir esta fragmentación realizando una compactación de almacenamiento. El método stop-and-copy divide la heap en dos regiones de igual tamaño. Toda la asignación ocurre en la primera mitad. Cuando esta mitad está (casi) llena, el recolector comienza su exploración de estructuras de datos alcanzables. Cada bloque alcanzable se copia en la segunda mitad, sin fragmentación externa. Cuando el recolector termina su exploración, todos los objetos útiles han sido movidos (y compactados) a la segunda mitad de la heap, y nada en la primera mitad se necesita más. El recolector puede, por lo tanto, intercambiar su noción de primera y segunda mitad, y el programa puede continuar. Obviamente, este algoritmo sufre del hecho de que solo la mitad del montón puede ser utilizada en cualquier momento, sin embargo puede usarse un mecanismo de memoria virtual para mitigar este defecto. </a:t>
            </a:r>
            <a:endParaRPr sz="2000"/>
          </a:p>
        </p:txBody>
      </p:sp>
      <p:sp>
        <p:nvSpPr>
          <p:cNvPr id="565" name="Google Shape;565;g3443cac0eb1_1_2"/>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50</a:t>
            </a:fld>
            <a:endParaRPr/>
          </a:p>
        </p:txBody>
      </p:sp>
      <p:sp>
        <p:nvSpPr>
          <p:cNvPr id="566" name="Google Shape;566;g3443cac0eb1_1_2"/>
          <p:cNvSpPr/>
          <p:nvPr/>
        </p:nvSpPr>
        <p:spPr>
          <a:xfrm>
            <a:off x="2412450" y="5742300"/>
            <a:ext cx="2156700" cy="37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g3443cac0eb1_1_2"/>
          <p:cNvSpPr/>
          <p:nvPr/>
        </p:nvSpPr>
        <p:spPr>
          <a:xfrm>
            <a:off x="4569175" y="5742300"/>
            <a:ext cx="2156700" cy="372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g3443cac0eb1_1_2"/>
          <p:cNvSpPr/>
          <p:nvPr/>
        </p:nvSpPr>
        <p:spPr>
          <a:xfrm>
            <a:off x="2412450" y="5761823"/>
            <a:ext cx="5850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g3443cac0eb1_1_2"/>
          <p:cNvSpPr/>
          <p:nvPr/>
        </p:nvSpPr>
        <p:spPr>
          <a:xfrm>
            <a:off x="3198350" y="5761823"/>
            <a:ext cx="3381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0" name="Google Shape;570;g3443cac0eb1_1_2"/>
          <p:cNvSpPr/>
          <p:nvPr/>
        </p:nvSpPr>
        <p:spPr>
          <a:xfrm>
            <a:off x="3737408" y="5761823"/>
            <a:ext cx="7311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g3443cac0eb1_1_2"/>
          <p:cNvSpPr/>
          <p:nvPr/>
        </p:nvSpPr>
        <p:spPr>
          <a:xfrm>
            <a:off x="2412450" y="6214335"/>
            <a:ext cx="2156700" cy="37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2" name="Google Shape;572;g3443cac0eb1_1_2"/>
          <p:cNvSpPr/>
          <p:nvPr/>
        </p:nvSpPr>
        <p:spPr>
          <a:xfrm>
            <a:off x="4569175" y="6214335"/>
            <a:ext cx="2156700" cy="372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g3443cac0eb1_1_2"/>
          <p:cNvSpPr/>
          <p:nvPr/>
        </p:nvSpPr>
        <p:spPr>
          <a:xfrm>
            <a:off x="4569175" y="6233858"/>
            <a:ext cx="5850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4" name="Google Shape;574;g3443cac0eb1_1_2"/>
          <p:cNvSpPr/>
          <p:nvPr/>
        </p:nvSpPr>
        <p:spPr>
          <a:xfrm>
            <a:off x="5154100" y="6233858"/>
            <a:ext cx="3381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5" name="Google Shape;575;g3443cac0eb1_1_2"/>
          <p:cNvSpPr/>
          <p:nvPr/>
        </p:nvSpPr>
        <p:spPr>
          <a:xfrm>
            <a:off x="5492182" y="6233858"/>
            <a:ext cx="7311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6" name="Google Shape;576;g3443cac0eb1_1_2"/>
          <p:cNvSpPr/>
          <p:nvPr/>
        </p:nvSpPr>
        <p:spPr>
          <a:xfrm>
            <a:off x="2412450" y="6686360"/>
            <a:ext cx="2156700" cy="372900"/>
          </a:xfrm>
          <a:prstGeom prst="rect">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7" name="Google Shape;577;g3443cac0eb1_1_2"/>
          <p:cNvSpPr/>
          <p:nvPr/>
        </p:nvSpPr>
        <p:spPr>
          <a:xfrm>
            <a:off x="2412450" y="6705883"/>
            <a:ext cx="5850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8" name="Google Shape;578;g3443cac0eb1_1_2"/>
          <p:cNvSpPr/>
          <p:nvPr/>
        </p:nvSpPr>
        <p:spPr>
          <a:xfrm>
            <a:off x="2997375" y="6705883"/>
            <a:ext cx="3381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9" name="Google Shape;579;g3443cac0eb1_1_2"/>
          <p:cNvSpPr/>
          <p:nvPr/>
        </p:nvSpPr>
        <p:spPr>
          <a:xfrm>
            <a:off x="3335457" y="6705883"/>
            <a:ext cx="731100" cy="333900"/>
          </a:xfrm>
          <a:prstGeom prst="rect">
            <a:avLst/>
          </a:prstGeom>
          <a:solidFill>
            <a:srgbClr val="D0E0E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0" name="Google Shape;580;g3443cac0eb1_1_2"/>
          <p:cNvSpPr/>
          <p:nvPr/>
        </p:nvSpPr>
        <p:spPr>
          <a:xfrm>
            <a:off x="4568425" y="6686360"/>
            <a:ext cx="2156700" cy="372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1" name="Google Shape;581;g3443cac0eb1_1_2"/>
          <p:cNvSpPr txBox="1"/>
          <p:nvPr/>
        </p:nvSpPr>
        <p:spPr>
          <a:xfrm>
            <a:off x="6937125" y="5697925"/>
            <a:ext cx="2745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Exploración</a:t>
            </a:r>
            <a:endParaRPr sz="1800"/>
          </a:p>
        </p:txBody>
      </p:sp>
      <p:sp>
        <p:nvSpPr>
          <p:cNvPr id="582" name="Google Shape;582;g3443cac0eb1_1_2"/>
          <p:cNvSpPr txBox="1"/>
          <p:nvPr/>
        </p:nvSpPr>
        <p:spPr>
          <a:xfrm>
            <a:off x="6937125" y="6169950"/>
            <a:ext cx="2745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Compactación</a:t>
            </a:r>
            <a:endParaRPr sz="1800"/>
          </a:p>
        </p:txBody>
      </p:sp>
      <p:sp>
        <p:nvSpPr>
          <p:cNvPr id="583" name="Google Shape;583;g3443cac0eb1_1_2"/>
          <p:cNvSpPr txBox="1"/>
          <p:nvPr/>
        </p:nvSpPr>
        <p:spPr>
          <a:xfrm>
            <a:off x="7028250" y="6587225"/>
            <a:ext cx="2745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1800"/>
              <a:t>Intercambio</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g3443cac0eb1_1_28"/>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589" name="Google Shape;589;g3443cac0eb1_1_28"/>
          <p:cNvSpPr txBox="1">
            <a:spLocks noGrp="1"/>
          </p:cNvSpPr>
          <p:nvPr>
            <p:ph type="body" idx="1"/>
          </p:nvPr>
        </p:nvSpPr>
        <p:spPr>
          <a:xfrm>
            <a:off x="288000" y="1440000"/>
            <a:ext cx="9504000" cy="5741700"/>
          </a:xfrm>
          <a:prstGeom prst="rect">
            <a:avLst/>
          </a:prstGeom>
          <a:noFill/>
          <a:ln>
            <a:noFill/>
          </a:ln>
        </p:spPr>
        <p:txBody>
          <a:bodyPr spcFirstLastPara="1" wrap="square" lIns="0" tIns="0" rIns="0" bIns="0" anchor="t" anchorCtr="0">
            <a:normAutofit lnSpcReduction="10000"/>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457200" marR="0" lvl="0" indent="0" algn="just" rtl="0">
              <a:spcBef>
                <a:spcPts val="1417"/>
              </a:spcBef>
              <a:spcAft>
                <a:spcPts val="0"/>
              </a:spcAft>
              <a:buNone/>
            </a:pPr>
            <a:r>
              <a:rPr lang="es-AR" sz="2000"/>
              <a:t>Estrategias y Versiones. </a:t>
            </a:r>
            <a:endParaRPr sz="2000"/>
          </a:p>
          <a:p>
            <a:pPr marL="0" lvl="0" indent="0" algn="just" rtl="0">
              <a:spcBef>
                <a:spcPts val="1417"/>
              </a:spcBef>
              <a:spcAft>
                <a:spcPts val="0"/>
              </a:spcAft>
              <a:buNone/>
            </a:pPr>
            <a:r>
              <a:rPr lang="es-AR" sz="2000"/>
              <a:t>Recolección Generacional</a:t>
            </a:r>
            <a:endParaRPr sz="2000"/>
          </a:p>
          <a:p>
            <a:pPr marL="0" lvl="0" indent="0" algn="just" rtl="0">
              <a:spcBef>
                <a:spcPts val="1417"/>
              </a:spcBef>
              <a:spcAft>
                <a:spcPts val="0"/>
              </a:spcAft>
              <a:buNone/>
            </a:pPr>
            <a:r>
              <a:rPr lang="es-AR" sz="2000"/>
              <a:t>Para reducir aún más el costo de la recolección, algunos recolectores de basura emplean una técnica "generacional", aprovechando la observación de que la mayoría de los objetos asignados dinámicamente tienen vida corta. La Heap se divide en múltiples regiones (a menudo dos). Cuando el espacio escasea, el recolector primero examina la región más joven, que supone tiene la mayor proporción de basura. Sólo si no puede reclamar suficiente espacio en esta región, el recolector examina la siguiente región más antigua. En la mayoría de los casos, la sobrecarga de la recolección será proporcional sólo al tamaño de la región más joven.</a:t>
            </a:r>
            <a:endParaRPr sz="2000"/>
          </a:p>
          <a:p>
            <a:pPr marL="0" lvl="0" indent="0" algn="just" rtl="0">
              <a:spcBef>
                <a:spcPts val="1417"/>
              </a:spcBef>
              <a:spcAft>
                <a:spcPts val="0"/>
              </a:spcAft>
              <a:buNone/>
            </a:pPr>
            <a:r>
              <a:rPr lang="es-AR" sz="2000"/>
              <a:t>Cualquier objeto que sobreviva a un pequeño número de recolecciones (a menudo una) en su región actual es promovido (movido) a la siguiente región más antigua, de una manera similar a stop-and-copy. La promoción requiere, por supuesto, que los punteros de objetos antiguos a objetos nuevos se actualicen para reflejar las nuevas ubicaciones.</a:t>
            </a:r>
            <a:endParaRPr sz="2000"/>
          </a:p>
        </p:txBody>
      </p:sp>
      <p:sp>
        <p:nvSpPr>
          <p:cNvPr id="590" name="Google Shape;590;g3443cac0eb1_1_28"/>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45"/>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596" name="Google Shape;596;p45"/>
          <p:cNvSpPr txBox="1">
            <a:spLocks noGrp="1"/>
          </p:cNvSpPr>
          <p:nvPr>
            <p:ph type="body" idx="1"/>
          </p:nvPr>
        </p:nvSpPr>
        <p:spPr>
          <a:xfrm>
            <a:off x="288000" y="1440000"/>
            <a:ext cx="9072000" cy="5256000"/>
          </a:xfrm>
          <a:prstGeom prst="rect">
            <a:avLst/>
          </a:prstGeom>
          <a:noFill/>
          <a:ln>
            <a:noFill/>
          </a:ln>
        </p:spPr>
        <p:txBody>
          <a:bodyPr spcFirstLastPara="1" wrap="square" lIns="0" tIns="0" rIns="0" bIns="0" anchor="t" anchorCtr="0">
            <a:normAutofit/>
          </a:bodyPr>
          <a:lstStyle/>
          <a:p>
            <a:pPr marL="432000" marR="0" lvl="0" indent="-324000" algn="l" rtl="0">
              <a:spcBef>
                <a:spcPts val="0"/>
              </a:spcBef>
              <a:spcAft>
                <a:spcPts val="0"/>
              </a:spcAft>
              <a:buClr>
                <a:srgbClr val="000000"/>
              </a:buClr>
              <a:buSzPts val="1170"/>
              <a:buFont typeface="Noto Sans Symbols"/>
              <a:buChar char="●"/>
            </a:pPr>
            <a:r>
              <a:rPr lang="es-AR" sz="2600" b="0" i="0" u="none" strike="noStrike" cap="none">
                <a:latin typeface="Arial"/>
                <a:ea typeface="Arial"/>
                <a:cs typeface="Arial"/>
                <a:sym typeface="Arial"/>
              </a:rPr>
              <a:t>Liberación de Memoria - Garbage Collector – Comparación de Implementaciones</a:t>
            </a:r>
            <a:endParaRPr sz="2600" b="0" i="0" u="none" strike="noStrike" cap="none">
              <a:latin typeface="Arial"/>
              <a:ea typeface="Arial"/>
              <a:cs typeface="Arial"/>
              <a:sym typeface="Arial"/>
            </a:endParaRPr>
          </a:p>
        </p:txBody>
      </p:sp>
      <p:graphicFrame>
        <p:nvGraphicFramePr>
          <p:cNvPr id="597" name="Google Shape;597;p45"/>
          <p:cNvGraphicFramePr/>
          <p:nvPr/>
        </p:nvGraphicFramePr>
        <p:xfrm>
          <a:off x="262433" y="2358810"/>
          <a:ext cx="9555775" cy="4985495"/>
        </p:xfrm>
        <a:graphic>
          <a:graphicData uri="http://schemas.openxmlformats.org/drawingml/2006/table">
            <a:tbl>
              <a:tblPr>
                <a:noFill/>
                <a:tableStyleId>{82E6FA91-0638-43C6-8CF5-FA5BDB944E9C}</a:tableStyleId>
              </a:tblPr>
              <a:tblGrid>
                <a:gridCol w="959075">
                  <a:extLst>
                    <a:ext uri="{9D8B030D-6E8A-4147-A177-3AD203B41FA5}">
                      <a16:colId xmlns:a16="http://schemas.microsoft.com/office/drawing/2014/main" val="20000"/>
                    </a:ext>
                  </a:extLst>
                </a:gridCol>
                <a:gridCol w="2044050">
                  <a:extLst>
                    <a:ext uri="{9D8B030D-6E8A-4147-A177-3AD203B41FA5}">
                      <a16:colId xmlns:a16="http://schemas.microsoft.com/office/drawing/2014/main" val="20001"/>
                    </a:ext>
                  </a:extLst>
                </a:gridCol>
                <a:gridCol w="1567150">
                  <a:extLst>
                    <a:ext uri="{9D8B030D-6E8A-4147-A177-3AD203B41FA5}">
                      <a16:colId xmlns:a16="http://schemas.microsoft.com/office/drawing/2014/main" val="20002"/>
                    </a:ext>
                  </a:extLst>
                </a:gridCol>
                <a:gridCol w="2703975">
                  <a:extLst>
                    <a:ext uri="{9D8B030D-6E8A-4147-A177-3AD203B41FA5}">
                      <a16:colId xmlns:a16="http://schemas.microsoft.com/office/drawing/2014/main" val="20003"/>
                    </a:ext>
                  </a:extLst>
                </a:gridCol>
                <a:gridCol w="2281525">
                  <a:extLst>
                    <a:ext uri="{9D8B030D-6E8A-4147-A177-3AD203B41FA5}">
                      <a16:colId xmlns:a16="http://schemas.microsoft.com/office/drawing/2014/main" val="20004"/>
                    </a:ext>
                  </a:extLst>
                </a:gridCol>
              </a:tblGrid>
              <a:tr h="461075">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Java</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PHP</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spcBef>
                          <a:spcPts val="0"/>
                        </a:spcBef>
                        <a:spcAft>
                          <a:spcPts val="0"/>
                        </a:spcAft>
                        <a:buNone/>
                      </a:pPr>
                      <a:r>
                        <a:rPr lang="es-AR" sz="1800"/>
                        <a:t>Python</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tc>
                  <a:txBody>
                    <a:bodyPr/>
                    <a:lstStyle/>
                    <a:p>
                      <a:pPr marL="0" marR="0" lvl="0" indent="0" algn="l" rtl="0">
                        <a:spcBef>
                          <a:spcPts val="0"/>
                        </a:spcBef>
                        <a:spcAft>
                          <a:spcPts val="0"/>
                        </a:spcAft>
                        <a:buNone/>
                      </a:pPr>
                      <a:r>
                        <a:rPr lang="es-AR" sz="1800"/>
                        <a:t>Javascript</a:t>
                      </a:r>
                      <a:endParaRPr sz="1800"/>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B3B3B3"/>
                    </a:solidFill>
                  </a:tcPr>
                </a:tc>
                <a:extLst>
                  <a:ext uri="{0D108BD9-81ED-4DB2-BD59-A6C34878D82A}">
                    <a16:rowId xmlns:a16="http://schemas.microsoft.com/office/drawing/2014/main" val="10000"/>
                  </a:ext>
                </a:extLst>
              </a:tr>
              <a:tr h="950225">
                <a:tc>
                  <a:txBody>
                    <a:bodyPr/>
                    <a:lstStyle/>
                    <a:p>
                      <a:pPr marL="0" marR="0" lvl="0" indent="0" algn="l" rtl="0">
                        <a:spcBef>
                          <a:spcPts val="0"/>
                        </a:spcBef>
                        <a:spcAft>
                          <a:spcPts val="0"/>
                        </a:spcAft>
                        <a:buNone/>
                      </a:pPr>
                      <a:r>
                        <a:rPr lang="es-AR" b="0" strike="noStrike">
                          <a:latin typeface="Arial"/>
                          <a:ea typeface="Arial"/>
                          <a:cs typeface="Arial"/>
                          <a:sym typeface="Arial"/>
                        </a:rPr>
                        <a:t>Mecanismo</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Generacional</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Cuenta de Referencias</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AR">
                          <a:solidFill>
                            <a:schemeClr val="dk1"/>
                          </a:solidFill>
                        </a:rPr>
                        <a:t>Cuenta de Referencias</a:t>
                      </a:r>
                      <a:endParaRPr>
                        <a:solidFill>
                          <a:schemeClr val="dk1"/>
                        </a:solidFill>
                      </a:endParaRPr>
                    </a:p>
                    <a:p>
                      <a:pPr marL="0" lvl="0" indent="0" algn="l" rtl="0">
                        <a:spcBef>
                          <a:spcPts val="0"/>
                        </a:spcBef>
                        <a:spcAft>
                          <a:spcPts val="0"/>
                        </a:spcAft>
                        <a:buClr>
                          <a:schemeClr val="dk1"/>
                        </a:buClr>
                        <a:buFont typeface="Arial"/>
                        <a:buNone/>
                      </a:pPr>
                      <a:r>
                        <a:rPr lang="es-AR">
                          <a:solidFill>
                            <a:schemeClr val="dk1"/>
                          </a:solidFill>
                        </a:rPr>
                        <a:t>(opcional: recolector de basura cíclico generacional).</a:t>
                      </a:r>
                      <a:endParaRPr>
                        <a:solidFill>
                          <a:schemeClr val="dk1"/>
                        </a:solidFil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lvl="0" indent="0" algn="l" rtl="0">
                        <a:spcBef>
                          <a:spcPts val="0"/>
                        </a:spcBef>
                        <a:spcAft>
                          <a:spcPts val="0"/>
                        </a:spcAft>
                        <a:buNone/>
                      </a:pPr>
                      <a:r>
                        <a:rPr lang="es-AR">
                          <a:solidFill>
                            <a:schemeClr val="dk1"/>
                          </a:solidFill>
                        </a:rPr>
                        <a:t>En versiones viejas utilizaba conteo por referencias. </a:t>
                      </a:r>
                      <a:endParaRPr>
                        <a:solidFill>
                          <a:schemeClr val="dk1"/>
                        </a:solidFil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1"/>
                  </a:ext>
                </a:extLst>
              </a:tr>
              <a:tr h="950225">
                <a:tc>
                  <a:txBody>
                    <a:bodyPr/>
                    <a:lstStyle/>
                    <a:p>
                      <a:pPr marL="0" marR="0" lvl="0" indent="0" algn="l" rtl="0">
                        <a:spcBef>
                          <a:spcPts val="0"/>
                        </a:spcBef>
                        <a:spcAft>
                          <a:spcPts val="0"/>
                        </a:spcAft>
                        <a:buNone/>
                      </a:pPr>
                      <a:r>
                        <a:rPr lang="es-AR" b="0" strike="noStrike">
                          <a:latin typeface="Arial"/>
                          <a:ea typeface="Arial"/>
                          <a:cs typeface="Arial"/>
                          <a:sym typeface="Arial"/>
                        </a:rPr>
                        <a:t>Reconocimiento</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Divide la Heap en 3 generaciones (Joven / Vieja y Permanente)</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Contenedor z-val con 2 campos: is_ref y refcount</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2"/>
                  </a:ext>
                </a:extLst>
              </a:tr>
              <a:tr h="1160625">
                <a:tc>
                  <a:txBody>
                    <a:bodyPr/>
                    <a:lstStyle/>
                    <a:p>
                      <a:pPr marL="0" marR="0" lvl="0" indent="0" algn="l" rtl="0">
                        <a:spcBef>
                          <a:spcPts val="0"/>
                        </a:spcBef>
                        <a:spcAft>
                          <a:spcPts val="0"/>
                        </a:spcAft>
                        <a:buNone/>
                      </a:pPr>
                      <a:r>
                        <a:rPr lang="es-AR" b="0" strike="noStrike">
                          <a:latin typeface="Arial"/>
                          <a:ea typeface="Arial"/>
                          <a:cs typeface="Arial"/>
                          <a:sym typeface="Arial"/>
                        </a:rPr>
                        <a:t>Algoritmo</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Se van envejeciendo y compactando los objetos referenciados. Se eliminan objetos sin referencia y se organizan los bloques de generaciones.</a:t>
                      </a:r>
                      <a:endParaRPr b="0" strike="noStrike">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Se cuenta la cantidad de referencias de cada objeto y al llegar a 0, si no es referenciado se elimina</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r>
                        <a:rPr lang="es-AR"/>
                        <a:t>Proporciona una interfaz para el recolector de basura opcional con la capacidad de deshabilitarlo, ajustar la frecuencia de recolección y establecer opciones de depuración. </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tc>
                  <a:txBody>
                    <a:bodyPr/>
                    <a:lstStyle/>
                    <a:p>
                      <a:pPr marL="0" lvl="0" indent="0" algn="l" rtl="0">
                        <a:spcBef>
                          <a:spcPts val="0"/>
                        </a:spcBef>
                        <a:spcAft>
                          <a:spcPts val="0"/>
                        </a:spcAft>
                        <a:buClr>
                          <a:schemeClr val="dk1"/>
                        </a:buClr>
                        <a:buSzPts val="1100"/>
                        <a:buFont typeface="Arial"/>
                        <a:buNone/>
                      </a:pPr>
                      <a:r>
                        <a:rPr lang="es-AR">
                          <a:solidFill>
                            <a:schemeClr val="dk1"/>
                          </a:solidFill>
                        </a:rPr>
                        <a:t>En la actualidad marca y barrido pero lo define su implementación (web-browser, motor de ejecución, etc)</a:t>
                      </a:r>
                      <a:endParaRPr>
                        <a:solidFill>
                          <a:schemeClr val="dk1"/>
                        </a:solidFill>
                      </a:endParaRPr>
                    </a:p>
                    <a:p>
                      <a:pPr marL="0" marR="0" lvl="0" indent="0" algn="l" rtl="0">
                        <a:spcBef>
                          <a:spcPts val="0"/>
                        </a:spcBef>
                        <a:spcAft>
                          <a:spcPts val="0"/>
                        </a:spcAft>
                        <a:buNone/>
                      </a:pPr>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CCCCCC"/>
                    </a:solidFill>
                  </a:tcPr>
                </a:tc>
                <a:extLst>
                  <a:ext uri="{0D108BD9-81ED-4DB2-BD59-A6C34878D82A}">
                    <a16:rowId xmlns:a16="http://schemas.microsoft.com/office/drawing/2014/main" val="10003"/>
                  </a:ext>
                </a:extLst>
              </a:tr>
              <a:tr h="1039000">
                <a:tc>
                  <a:txBody>
                    <a:bodyPr/>
                    <a:lstStyle/>
                    <a:p>
                      <a:pPr marL="0" marR="0" lvl="0" indent="0" algn="l" rtl="0">
                        <a:spcBef>
                          <a:spcPts val="0"/>
                        </a:spcBef>
                        <a:spcAft>
                          <a:spcPts val="0"/>
                        </a:spcAft>
                        <a:buNone/>
                      </a:pPr>
                      <a:r>
                        <a:rPr lang="es-AR" b="0" strike="noStrike">
                          <a:latin typeface="Arial"/>
                          <a:ea typeface="Arial"/>
                          <a:cs typeface="Arial"/>
                          <a:sym typeface="Arial"/>
                        </a:rPr>
                        <a:t>Configuraciones</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Serial GC – Parallel GC -  CMS GC – Garbage First</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r>
                        <a:rPr lang="es-AR" b="0" strike="noStrike">
                          <a:latin typeface="Arial"/>
                          <a:ea typeface="Arial"/>
                          <a:cs typeface="Arial"/>
                          <a:sym typeface="Arial"/>
                        </a:rPr>
                        <a:t>Fallo con fuga de memoria solucionado a partir de 5.3.0</a:t>
                      </a: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tc>
                  <a:txBody>
                    <a:bodyPr/>
                    <a:lstStyle/>
                    <a:p>
                      <a:pPr marL="0" marR="0" lvl="0" indent="0" algn="l" rtl="0">
                        <a:spcBef>
                          <a:spcPts val="0"/>
                        </a:spcBef>
                        <a:spcAft>
                          <a:spcPts val="0"/>
                        </a:spcAft>
                        <a:buNone/>
                      </a:pPr>
                      <a:endParaRPr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E6E6E6"/>
                    </a:solidFill>
                  </a:tcPr>
                </a:tc>
                <a:extLst>
                  <a:ext uri="{0D108BD9-81ED-4DB2-BD59-A6C34878D82A}">
                    <a16:rowId xmlns:a16="http://schemas.microsoft.com/office/drawing/2014/main" val="10004"/>
                  </a:ext>
                </a:extLst>
              </a:tr>
            </a:tbl>
          </a:graphicData>
        </a:graphic>
      </p:graphicFrame>
      <p:sp>
        <p:nvSpPr>
          <p:cNvPr id="598" name="Google Shape;598;p4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3444df9b20a_0_0"/>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604" name="Google Shape;604;g3444df9b20a_0_0"/>
          <p:cNvSpPr txBox="1">
            <a:spLocks noGrp="1"/>
          </p:cNvSpPr>
          <p:nvPr>
            <p:ph type="body" idx="1"/>
          </p:nvPr>
        </p:nvSpPr>
        <p:spPr>
          <a:xfrm>
            <a:off x="288000" y="1440000"/>
            <a:ext cx="9504000" cy="57417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0" lvl="0" indent="0" algn="just" rtl="0">
              <a:spcBef>
                <a:spcPts val="1417"/>
              </a:spcBef>
              <a:spcAft>
                <a:spcPts val="0"/>
              </a:spcAft>
              <a:buNone/>
            </a:pPr>
            <a:r>
              <a:rPr lang="es-AR" sz="2000"/>
              <a:t>El caso Rust</a:t>
            </a:r>
            <a:endParaRPr sz="2000"/>
          </a:p>
          <a:p>
            <a:pPr marL="0" lvl="0" indent="0" algn="just" rtl="0">
              <a:spcBef>
                <a:spcPts val="1417"/>
              </a:spcBef>
              <a:spcAft>
                <a:spcPts val="0"/>
              </a:spcAft>
              <a:buClr>
                <a:schemeClr val="dk1"/>
              </a:buClr>
              <a:buSzPts val="1100"/>
              <a:buFont typeface="Arial"/>
              <a:buNone/>
            </a:pPr>
            <a:r>
              <a:rPr lang="es-AR" sz="2000"/>
              <a:t>Mantener un registro de qué partes del código están utilizando qué datos en el heap, minimizar la cantidad de datos duplicados en el heap y limpiar los datos no utilizados en el heap para que no se quede sin espacio son todos problemas que el concepto de ownership (en rust) aborda. </a:t>
            </a:r>
            <a:endParaRPr sz="2000"/>
          </a:p>
          <a:p>
            <a:pPr marL="0" lvl="0" indent="0" algn="just" rtl="0">
              <a:spcBef>
                <a:spcPts val="1417"/>
              </a:spcBef>
              <a:spcAft>
                <a:spcPts val="0"/>
              </a:spcAft>
              <a:buClr>
                <a:schemeClr val="dk1"/>
              </a:buClr>
              <a:buSzPts val="1100"/>
              <a:buFont typeface="Arial"/>
              <a:buNone/>
            </a:pPr>
            <a:r>
              <a:rPr lang="es-AR" sz="2000" u="sng"/>
              <a:t>Reglas de Ownership</a:t>
            </a:r>
            <a:endParaRPr sz="2000" u="sng"/>
          </a:p>
          <a:p>
            <a:pPr marL="457200" lvl="0" indent="-355600" algn="just" rtl="0">
              <a:spcBef>
                <a:spcPts val="1417"/>
              </a:spcBef>
              <a:spcAft>
                <a:spcPts val="0"/>
              </a:spcAft>
              <a:buSzPts val="2000"/>
              <a:buChar char="●"/>
            </a:pPr>
            <a:r>
              <a:rPr lang="es-AR" sz="2000"/>
              <a:t>Cada valor en Rust tiene un propietario (una variable).</a:t>
            </a:r>
            <a:endParaRPr sz="2000"/>
          </a:p>
          <a:p>
            <a:pPr marL="457200" lvl="0" indent="-355600" algn="just" rtl="0">
              <a:spcBef>
                <a:spcPts val="0"/>
              </a:spcBef>
              <a:spcAft>
                <a:spcPts val="0"/>
              </a:spcAft>
              <a:buSzPts val="2000"/>
              <a:buChar char="●"/>
            </a:pPr>
            <a:r>
              <a:rPr lang="es-AR" sz="2000"/>
              <a:t>Solo puede haber un propietario a la vez.</a:t>
            </a:r>
            <a:endParaRPr sz="2000"/>
          </a:p>
          <a:p>
            <a:pPr marL="457200" lvl="0" indent="-355600" algn="just" rtl="0">
              <a:spcBef>
                <a:spcPts val="0"/>
              </a:spcBef>
              <a:spcAft>
                <a:spcPts val="0"/>
              </a:spcAft>
              <a:buSzPts val="2000"/>
              <a:buChar char="●"/>
            </a:pPr>
            <a:r>
              <a:rPr lang="es-AR" sz="2000"/>
              <a:t>Cuando el propietario sale del alcance, el valor se descartará.</a:t>
            </a:r>
            <a:endParaRPr sz="2000"/>
          </a:p>
          <a:p>
            <a:pPr marL="0" lvl="0" indent="0" algn="just" rtl="0">
              <a:spcBef>
                <a:spcPts val="1417"/>
              </a:spcBef>
              <a:spcAft>
                <a:spcPts val="0"/>
              </a:spcAft>
              <a:buNone/>
            </a:pPr>
            <a:r>
              <a:rPr lang="es-AR" sz="2000"/>
              <a:t>Un contexto de ejecución es el rango o espacio dentro de un programa para el que un elemento es válido (ámbito).</a:t>
            </a:r>
            <a:endParaRPr sz="2000"/>
          </a:p>
        </p:txBody>
      </p:sp>
      <p:sp>
        <p:nvSpPr>
          <p:cNvPr id="605" name="Google Shape;605;g3444df9b20a_0_0"/>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g3444e76cec8_0_2"/>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400" b="0" strike="noStrike">
                <a:latin typeface="Arial"/>
                <a:ea typeface="Arial"/>
                <a:cs typeface="Arial"/>
                <a:sym typeface="Arial"/>
              </a:rPr>
              <a:t>MANEJO DE MEMORIA</a:t>
            </a:r>
            <a:endParaRPr sz="2400" b="0" strike="noStrike">
              <a:latin typeface="Arial"/>
              <a:ea typeface="Arial"/>
              <a:cs typeface="Arial"/>
              <a:sym typeface="Arial"/>
            </a:endParaRPr>
          </a:p>
        </p:txBody>
      </p:sp>
      <p:sp>
        <p:nvSpPr>
          <p:cNvPr id="611" name="Google Shape;611;g3444e76cec8_0_2"/>
          <p:cNvSpPr txBox="1">
            <a:spLocks noGrp="1"/>
          </p:cNvSpPr>
          <p:nvPr>
            <p:ph type="body" idx="1"/>
          </p:nvPr>
        </p:nvSpPr>
        <p:spPr>
          <a:xfrm>
            <a:off x="288000" y="1440000"/>
            <a:ext cx="9504000" cy="57417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2600"/>
              <a:t>Garbage Collector</a:t>
            </a:r>
            <a:endParaRPr sz="2600" b="0" i="0" u="none" strike="noStrike" cap="none">
              <a:latin typeface="Arial"/>
              <a:ea typeface="Arial"/>
              <a:cs typeface="Arial"/>
              <a:sym typeface="Arial"/>
            </a:endParaRPr>
          </a:p>
          <a:p>
            <a:pPr marL="0" lvl="0" indent="0" algn="just" rtl="0">
              <a:spcBef>
                <a:spcPts val="1417"/>
              </a:spcBef>
              <a:spcAft>
                <a:spcPts val="0"/>
              </a:spcAft>
              <a:buNone/>
            </a:pPr>
            <a:r>
              <a:rPr lang="es-AR" sz="2000"/>
              <a:t>El caso Rust</a:t>
            </a:r>
            <a:endParaRPr sz="2000"/>
          </a:p>
          <a:p>
            <a:pPr marL="0" lvl="0" indent="0" algn="just" rtl="0">
              <a:spcBef>
                <a:spcPts val="1417"/>
              </a:spcBef>
              <a:spcAft>
                <a:spcPts val="0"/>
              </a:spcAft>
              <a:buNone/>
            </a:pPr>
            <a:r>
              <a:rPr lang="es-AR" sz="2000"/>
              <a:t>Al asignar un objeto de memoria en la heap se considera lo siguiente.</a:t>
            </a:r>
            <a:endParaRPr sz="2000"/>
          </a:p>
          <a:p>
            <a:pPr marL="457200" lvl="0" indent="-355600" algn="just" rtl="0">
              <a:spcBef>
                <a:spcPts val="1417"/>
              </a:spcBef>
              <a:spcAft>
                <a:spcPts val="0"/>
              </a:spcAft>
              <a:buSzPts val="2000"/>
              <a:buChar char="●"/>
            </a:pPr>
            <a:r>
              <a:rPr lang="es-AR" sz="2000"/>
              <a:t>La memoria debe solicitarse al administrador de memoria en tiempo de ejecución.</a:t>
            </a:r>
            <a:endParaRPr sz="2000"/>
          </a:p>
          <a:p>
            <a:pPr marL="457200" lvl="0" indent="-355600" algn="just" rtl="0">
              <a:spcBef>
                <a:spcPts val="0"/>
              </a:spcBef>
              <a:spcAft>
                <a:spcPts val="0"/>
              </a:spcAft>
              <a:buSzPts val="2000"/>
              <a:buChar char="●"/>
            </a:pPr>
            <a:r>
              <a:rPr lang="es-AR" sz="2000"/>
              <a:t>Necesitamos una forma de devolver esta memoria al administrador cuando terminemos de trabajar con el objeto.</a:t>
            </a:r>
            <a:endParaRPr sz="2000"/>
          </a:p>
          <a:p>
            <a:pPr marL="0" lvl="0" indent="0" algn="just" rtl="0">
              <a:spcBef>
                <a:spcPts val="1417"/>
              </a:spcBef>
              <a:spcAft>
                <a:spcPts val="0"/>
              </a:spcAft>
              <a:buNone/>
            </a:pPr>
            <a:r>
              <a:rPr lang="es-AR" sz="2000"/>
              <a:t>En los lenguajes con un recolector de basura (Garbage Collector), el recolector de basura rastrea y limpia la memoria que ya no se está usando y no necesitamos pensar en ello ya que generalmente se ejecuta automáticamente. En la mayoría de los lenguajes sin un recolector de basura, es nuestra responsabilidad identificar cuándo la memoria ya no se está usando y llamar al código para liberarla explícitamente. </a:t>
            </a:r>
            <a:endParaRPr sz="2000"/>
          </a:p>
          <a:p>
            <a:pPr marL="0" lvl="0" indent="0" algn="just" rtl="0">
              <a:spcBef>
                <a:spcPts val="1417"/>
              </a:spcBef>
              <a:spcAft>
                <a:spcPts val="0"/>
              </a:spcAft>
              <a:buNone/>
            </a:pPr>
            <a:r>
              <a:rPr lang="es-AR" sz="2000"/>
              <a:t>Rust toma un camino diferente: la memoria se devuelve automáticamente una vez que la variable que la posee sale del contexto de ejecución.</a:t>
            </a:r>
            <a:endParaRPr sz="2000"/>
          </a:p>
        </p:txBody>
      </p:sp>
      <p:sp>
        <p:nvSpPr>
          <p:cNvPr id="612" name="Google Shape;612;g3444e76cec8_0_2"/>
          <p:cNvSpPr txBox="1">
            <a:spLocks noGrp="1"/>
          </p:cNvSpPr>
          <p:nvPr>
            <p:ph type="sldNum" idx="12"/>
          </p:nvPr>
        </p:nvSpPr>
        <p:spPr>
          <a:xfrm>
            <a:off x="7227000" y="6887160"/>
            <a:ext cx="2348400" cy="52140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46"/>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618" name="Google Shape;618;p46"/>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TIPO DE DATO ABSTRACTO</a:t>
            </a:r>
            <a:endParaRPr sz="3200" b="0" i="0" u="none" strike="noStrike" cap="none">
              <a:latin typeface="Arial"/>
              <a:ea typeface="Arial"/>
              <a:cs typeface="Arial"/>
              <a:sym typeface="Arial"/>
            </a:endParaRPr>
          </a:p>
        </p:txBody>
      </p:sp>
      <p:sp>
        <p:nvSpPr>
          <p:cNvPr id="619" name="Google Shape;619;p4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7"/>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25" name="Google Shape;625;p47"/>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3200" b="0" i="0" u="none" strike="noStrike" cap="none">
                <a:latin typeface="Arial"/>
                <a:ea typeface="Arial"/>
                <a:cs typeface="Arial"/>
                <a:sym typeface="Arial"/>
              </a:rPr>
              <a:t>ABSTRACCIÓN</a:t>
            </a:r>
            <a:endParaRPr sz="3200" b="0" i="0" u="none" strike="noStrike" cap="none">
              <a:latin typeface="Arial"/>
              <a:ea typeface="Arial"/>
              <a:cs typeface="Arial"/>
              <a:sym typeface="Arial"/>
            </a:endParaRPr>
          </a:p>
          <a:p>
            <a:pPr marL="0" marR="0" lvl="0" indent="0" algn="just" rtl="0">
              <a:spcBef>
                <a:spcPts val="0"/>
              </a:spcBef>
              <a:spcAft>
                <a:spcPts val="0"/>
              </a:spcAft>
              <a:buSzPts val="3200"/>
              <a:buFont typeface="Arial"/>
              <a:buNone/>
            </a:pPr>
            <a:r>
              <a:rPr lang="es-AR" sz="3200" b="0" i="0" u="none" strike="noStrike" cap="none">
                <a:latin typeface="Arial"/>
                <a:ea typeface="Arial"/>
                <a:cs typeface="Arial"/>
                <a:sym typeface="Arial"/>
              </a:rPr>
              <a:t>La abstracción es el mecanismo que tenemos las personas para manejar la complejidad</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Abstraer es representar algo descubriendo sus características esenciales y suprimiendo las que no lo son.</a:t>
            </a:r>
            <a:endParaRPr sz="3200" b="0" i="0" u="none" strike="noStrike" cap="none">
              <a:latin typeface="Arial"/>
              <a:ea typeface="Arial"/>
              <a:cs typeface="Arial"/>
              <a:sym typeface="Arial"/>
            </a:endParaRPr>
          </a:p>
          <a:p>
            <a:pPr marL="0" marR="0" lvl="0" indent="0" algn="just" rtl="0">
              <a:spcBef>
                <a:spcPts val="1417"/>
              </a:spcBef>
              <a:spcAft>
                <a:spcPts val="0"/>
              </a:spcAft>
              <a:buSzPts val="3200"/>
              <a:buFont typeface="Arial"/>
              <a:buNone/>
            </a:pPr>
            <a:r>
              <a:rPr lang="es-AR" sz="3200" b="0" i="0" u="none" strike="noStrike" cap="none">
                <a:latin typeface="Arial"/>
                <a:ea typeface="Arial"/>
                <a:cs typeface="Arial"/>
                <a:sym typeface="Arial"/>
              </a:rPr>
              <a:t>El principio básico de la abstracción es la </a:t>
            </a:r>
            <a:r>
              <a:rPr lang="es-AR" sz="3200" b="1" i="0" u="none" strike="noStrike" cap="none">
                <a:latin typeface="Arial"/>
                <a:ea typeface="Arial"/>
                <a:cs typeface="Arial"/>
                <a:sym typeface="Arial"/>
              </a:rPr>
              <a:t>información oculta</a:t>
            </a:r>
            <a:r>
              <a:rPr lang="es-AR" sz="3200" b="0" i="0" u="none" strike="noStrike" cap="none">
                <a:latin typeface="Arial"/>
                <a:ea typeface="Arial"/>
                <a:cs typeface="Arial"/>
                <a:sym typeface="Arial"/>
              </a:rPr>
              <a:t>.</a:t>
            </a:r>
            <a:endParaRPr sz="3200" b="0" i="0" u="none" strike="noStrike" cap="none">
              <a:latin typeface="Arial"/>
              <a:ea typeface="Arial"/>
              <a:cs typeface="Arial"/>
              <a:sym typeface="Arial"/>
            </a:endParaRPr>
          </a:p>
          <a:p>
            <a:pPr marL="0" marR="0" lvl="0" indent="0" algn="l" rtl="0">
              <a:spcBef>
                <a:spcPts val="1417"/>
              </a:spcBef>
              <a:spcAft>
                <a:spcPts val="0"/>
              </a:spcAft>
              <a:buNone/>
            </a:pPr>
            <a:endParaRPr sz="3200" b="0" i="0" u="none" strike="noStrike" cap="none">
              <a:latin typeface="Arial"/>
              <a:ea typeface="Arial"/>
              <a:cs typeface="Arial"/>
              <a:sym typeface="Arial"/>
            </a:endParaRPr>
          </a:p>
        </p:txBody>
      </p:sp>
      <p:sp>
        <p:nvSpPr>
          <p:cNvPr id="626" name="Google Shape;626;p4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1" name="Google Shape;631;p48"/>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pic>
        <p:nvPicPr>
          <p:cNvPr id="632" name="Google Shape;632;p48"/>
          <p:cNvPicPr preferRelativeResize="0"/>
          <p:nvPr/>
        </p:nvPicPr>
        <p:blipFill rotWithShape="1">
          <a:blip r:embed="rId3">
            <a:alphaModFix/>
          </a:blip>
          <a:srcRect/>
          <a:stretch/>
        </p:blipFill>
        <p:spPr>
          <a:xfrm>
            <a:off x="432000" y="1512000"/>
            <a:ext cx="9288000" cy="5688000"/>
          </a:xfrm>
          <a:prstGeom prst="rect">
            <a:avLst/>
          </a:prstGeom>
          <a:noFill/>
          <a:ln>
            <a:noFill/>
          </a:ln>
        </p:spPr>
      </p:pic>
      <p:sp>
        <p:nvSpPr>
          <p:cNvPr id="633" name="Google Shape;633;p4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49"/>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39" name="Google Shape;639;p49"/>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84000"/>
          </a:bodyPr>
          <a:lstStyle/>
          <a:p>
            <a:pPr marL="0" marR="0" lvl="0" indent="0" algn="l" rtl="0">
              <a:spcBef>
                <a:spcPts val="0"/>
              </a:spcBef>
              <a:spcAft>
                <a:spcPts val="0"/>
              </a:spcAft>
              <a:buNone/>
            </a:pPr>
            <a:r>
              <a:rPr lang="es-AR" sz="3200" b="0" i="0" u="none" strike="noStrike" cap="none">
                <a:latin typeface="Arial"/>
                <a:ea typeface="Arial"/>
                <a:cs typeface="Arial"/>
                <a:sym typeface="Arial"/>
              </a:rPr>
              <a:t>TAD</a:t>
            </a:r>
            <a:endParaRPr sz="3200" b="0" i="0" u="none" strike="noStrike" cap="none">
              <a:latin typeface="Arial"/>
              <a:ea typeface="Arial"/>
              <a:cs typeface="Arial"/>
              <a:sym typeface="Arial"/>
            </a:endParaRPr>
          </a:p>
          <a:p>
            <a:pPr marL="0" marR="0" lvl="0" indent="0" algn="ctr" rtl="0">
              <a:spcBef>
                <a:spcPts val="0"/>
              </a:spcBef>
              <a:spcAft>
                <a:spcPts val="0"/>
              </a:spcAft>
              <a:buSzPct val="100000"/>
              <a:buFont typeface="Arial"/>
              <a:buNone/>
            </a:pPr>
            <a:r>
              <a:rPr lang="es-AR" sz="3200" b="1" i="0" u="none" strike="noStrike" cap="none">
                <a:latin typeface="Arial"/>
                <a:ea typeface="Arial"/>
                <a:cs typeface="Arial"/>
                <a:sym typeface="Arial"/>
              </a:rPr>
              <a:t>TAD = Representación (datos) + Operaciones</a:t>
            </a:r>
            <a:endParaRPr sz="3200" b="0" i="0" u="none" strike="noStrike" cap="none">
              <a:latin typeface="Arial"/>
              <a:ea typeface="Arial"/>
              <a:cs typeface="Arial"/>
              <a:sym typeface="Arial"/>
            </a:endParaRPr>
          </a:p>
          <a:p>
            <a:pPr marL="0" marR="0" lvl="0" indent="0" algn="ctr" rtl="0">
              <a:spcBef>
                <a:spcPts val="1417"/>
              </a:spcBef>
              <a:spcAft>
                <a:spcPts val="0"/>
              </a:spcAft>
              <a:buSzPct val="100000"/>
              <a:buFont typeface="Arial"/>
              <a:buNone/>
            </a:pPr>
            <a:r>
              <a:rPr lang="es-AR" sz="3200" b="1" i="0" u="none" strike="noStrike" cap="none">
                <a:latin typeface="Arial"/>
                <a:ea typeface="Arial"/>
                <a:cs typeface="Arial"/>
                <a:sym typeface="Arial"/>
              </a:rPr>
              <a:t>(funciones y procedimientos)</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Los tipos de datos son abstracciones y el proceso de construir nuevos tipos se llama </a:t>
            </a:r>
            <a:r>
              <a:rPr lang="es-AR" sz="3200" b="1" i="0" u="none" strike="noStrike" cap="none">
                <a:latin typeface="Arial"/>
                <a:ea typeface="Arial"/>
                <a:cs typeface="Arial"/>
                <a:sym typeface="Arial"/>
              </a:rPr>
              <a:t>abstracción de datos</a:t>
            </a:r>
            <a:r>
              <a:rPr lang="es-AR" sz="3200" b="0" i="0" u="none" strike="noStrike" cap="none">
                <a:latin typeface="Arial"/>
                <a:ea typeface="Arial"/>
                <a:cs typeface="Arial"/>
                <a:sym typeface="Arial"/>
              </a:rPr>
              <a:t>.</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Los nuevos tipos de datos definidos por el usuario se llaman </a:t>
            </a:r>
            <a:r>
              <a:rPr lang="es-AR" sz="3200" b="1" i="0" u="none" strike="noStrike" cap="none">
                <a:latin typeface="Arial"/>
                <a:ea typeface="Arial"/>
                <a:cs typeface="Arial"/>
                <a:sym typeface="Arial"/>
              </a:rPr>
              <a:t>tipos abstractos de datos</a:t>
            </a:r>
            <a:r>
              <a:rPr lang="es-AR" sz="3200" b="0" i="0" u="none" strike="noStrike" cap="none">
                <a:latin typeface="Arial"/>
                <a:ea typeface="Arial"/>
                <a:cs typeface="Arial"/>
                <a:sym typeface="Arial"/>
              </a:rPr>
              <a:t>.</a:t>
            </a:r>
            <a:endParaRPr sz="3200" b="0" i="0" u="none" strike="noStrike" cap="none">
              <a:latin typeface="Arial"/>
              <a:ea typeface="Arial"/>
              <a:cs typeface="Arial"/>
              <a:sym typeface="Arial"/>
            </a:endParaRPr>
          </a:p>
        </p:txBody>
      </p:sp>
      <p:sp>
        <p:nvSpPr>
          <p:cNvPr id="640" name="Google Shape;640;p4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4"/>
        <p:cNvGrpSpPr/>
        <p:nvPr/>
      </p:nvGrpSpPr>
      <p:grpSpPr>
        <a:xfrm>
          <a:off x="0" y="0"/>
          <a:ext cx="0" cy="0"/>
          <a:chOff x="0" y="0"/>
          <a:chExt cx="0" cy="0"/>
        </a:xfrm>
      </p:grpSpPr>
      <p:sp>
        <p:nvSpPr>
          <p:cNvPr id="645" name="Google Shape;645;p50"/>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46" name="Google Shape;646;p50"/>
          <p:cNvSpPr txBox="1">
            <a:spLocks noGrp="1"/>
          </p:cNvSpPr>
          <p:nvPr>
            <p:ph type="body" idx="1"/>
          </p:nvPr>
        </p:nvSpPr>
        <p:spPr>
          <a:xfrm>
            <a:off x="504000" y="1800000"/>
            <a:ext cx="9072000" cy="5315100"/>
          </a:xfrm>
          <a:prstGeom prst="rect">
            <a:avLst/>
          </a:prstGeom>
          <a:noFill/>
          <a:ln>
            <a:noFill/>
          </a:ln>
        </p:spPr>
        <p:txBody>
          <a:bodyPr spcFirstLastPara="1" wrap="square" lIns="0" tIns="0" rIns="0" bIns="0" anchor="t" anchorCtr="0">
            <a:normAutofit fontScale="92500" lnSpcReduction="20000"/>
          </a:bodyPr>
          <a:lstStyle/>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TAD</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Tipo abstracto de dato (TAD) es el que satisface:</a:t>
            </a:r>
            <a:endParaRPr sz="3200" b="0" i="0" u="none" strike="noStrike" cap="none">
              <a:latin typeface="Arial"/>
              <a:ea typeface="Arial"/>
              <a:cs typeface="Arial"/>
              <a:sym typeface="Arial"/>
            </a:endParaRPr>
          </a:p>
          <a:p>
            <a:pPr marL="432000" marR="0" lvl="0" indent="-331772"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Encapsulamiento: la representación del tipo y las operaciones permitidas para los objetos del tipo se describen en una única unidad sintáctica.</a:t>
            </a:r>
            <a:endParaRPr sz="3200" b="0" i="0" u="none" strike="noStrike" cap="none">
              <a:latin typeface="Arial"/>
              <a:ea typeface="Arial"/>
              <a:cs typeface="Arial"/>
              <a:sym typeface="Arial"/>
            </a:endParaRPr>
          </a:p>
          <a:p>
            <a:pPr marL="0" marR="0" lvl="0" indent="0" algn="just" rtl="0">
              <a:spcBef>
                <a:spcPts val="1417"/>
              </a:spcBef>
              <a:spcAft>
                <a:spcPts val="0"/>
              </a:spcAft>
              <a:buClr>
                <a:srgbClr val="0000FF"/>
              </a:buClr>
              <a:buSzPct val="100000"/>
              <a:buFont typeface="Arial"/>
              <a:buNone/>
            </a:pPr>
            <a:r>
              <a:rPr lang="es-AR" sz="3200" b="0" i="0" u="none" strike="noStrike" cap="none">
                <a:solidFill>
                  <a:srgbClr val="0000FF"/>
                </a:solidFill>
                <a:latin typeface="Arial"/>
                <a:ea typeface="Arial"/>
                <a:cs typeface="Arial"/>
                <a:sym typeface="Arial"/>
              </a:rPr>
              <a:t>Refleja las abstracciones descubiertas en el diseño</a:t>
            </a:r>
            <a:endParaRPr sz="3200" b="0" i="0" u="none" strike="noStrike" cap="none">
              <a:latin typeface="Arial"/>
              <a:ea typeface="Arial"/>
              <a:cs typeface="Arial"/>
              <a:sym typeface="Arial"/>
            </a:endParaRPr>
          </a:p>
          <a:p>
            <a:pPr marL="432000" marR="0" lvl="0" indent="-331772"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Ocultamiento de la información: la representación de los objetos y la implementación del tipo permanecen ocultos.</a:t>
            </a:r>
            <a:endParaRPr sz="3200" b="0" i="0" u="none" strike="noStrike" cap="none">
              <a:latin typeface="Arial"/>
              <a:ea typeface="Arial"/>
              <a:cs typeface="Arial"/>
              <a:sym typeface="Arial"/>
            </a:endParaRPr>
          </a:p>
          <a:p>
            <a:pPr marL="0" marR="0" lvl="0" indent="0" algn="just" rtl="0">
              <a:spcBef>
                <a:spcPts val="1417"/>
              </a:spcBef>
              <a:spcAft>
                <a:spcPts val="0"/>
              </a:spcAft>
              <a:buClr>
                <a:srgbClr val="3333FF"/>
              </a:buClr>
              <a:buSzPct val="100000"/>
              <a:buFont typeface="Arial"/>
              <a:buNone/>
            </a:pPr>
            <a:r>
              <a:rPr lang="es-AR" sz="3200" b="0" i="0" u="none" strike="noStrike" cap="none">
                <a:solidFill>
                  <a:srgbClr val="3333FF"/>
                </a:solidFill>
                <a:latin typeface="Arial"/>
                <a:ea typeface="Arial"/>
                <a:cs typeface="Arial"/>
                <a:sym typeface="Arial"/>
              </a:rPr>
              <a:t>Refleja los niveles de abstracc</a:t>
            </a:r>
            <a:r>
              <a:rPr lang="es-AR" sz="3200">
                <a:solidFill>
                  <a:srgbClr val="3333FF"/>
                </a:solidFill>
              </a:rPr>
              <a:t>ió</a:t>
            </a:r>
            <a:r>
              <a:rPr lang="es-AR" sz="3200" b="0" i="0" u="none" strike="noStrike" cap="none">
                <a:solidFill>
                  <a:srgbClr val="3333FF"/>
                </a:solidFill>
                <a:latin typeface="Arial"/>
                <a:ea typeface="Arial"/>
                <a:cs typeface="Arial"/>
                <a:sym typeface="Arial"/>
              </a:rPr>
              <a:t>n. Modificabilidad</a:t>
            </a:r>
            <a:endParaRPr sz="3200" b="0" i="0" u="none" strike="noStrike" cap="none">
              <a:latin typeface="Arial"/>
              <a:ea typeface="Arial"/>
              <a:cs typeface="Arial"/>
              <a:sym typeface="Arial"/>
            </a:endParaRPr>
          </a:p>
          <a:p>
            <a:pPr marL="0" marR="0" lvl="0" indent="0" algn="ctr" rtl="0">
              <a:spcBef>
                <a:spcPts val="1417"/>
              </a:spcBef>
              <a:spcAft>
                <a:spcPts val="0"/>
              </a:spcAft>
              <a:buSzPct val="100000"/>
              <a:buFont typeface="Arial"/>
              <a:buNone/>
            </a:pPr>
            <a:endParaRPr sz="3200" b="0" i="0" u="none" strike="noStrike" cap="none">
              <a:latin typeface="Arial"/>
              <a:ea typeface="Arial"/>
              <a:cs typeface="Arial"/>
              <a:sym typeface="Arial"/>
            </a:endParaRPr>
          </a:p>
        </p:txBody>
      </p:sp>
      <p:sp>
        <p:nvSpPr>
          <p:cNvPr id="647" name="Google Shape;647;p5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HISTORIA</a:t>
            </a:r>
            <a:endParaRPr sz="3600" b="0" strike="noStrike">
              <a:latin typeface="Arial"/>
              <a:ea typeface="Arial"/>
              <a:cs typeface="Arial"/>
              <a:sym typeface="Arial"/>
            </a:endParaRPr>
          </a:p>
        </p:txBody>
      </p:sp>
      <p:sp>
        <p:nvSpPr>
          <p:cNvPr id="140" name="Google Shape;140;p6"/>
          <p:cNvSpPr txBox="1">
            <a:spLocks noGrp="1"/>
          </p:cNvSpPr>
          <p:nvPr>
            <p:ph type="body" idx="1"/>
          </p:nvPr>
        </p:nvSpPr>
        <p:spPr>
          <a:xfrm>
            <a:off x="504000" y="1800000"/>
            <a:ext cx="9072000" cy="5470500"/>
          </a:xfrm>
          <a:prstGeom prst="rect">
            <a:avLst/>
          </a:prstGeom>
          <a:noFill/>
          <a:ln>
            <a:noFill/>
          </a:ln>
        </p:spPr>
        <p:txBody>
          <a:bodyPr spcFirstLastPara="1" wrap="square" lIns="0" tIns="0" rIns="0" bIns="0" anchor="t" anchorCtr="0">
            <a:noAutofit/>
          </a:bodyPr>
          <a:lstStyle/>
          <a:p>
            <a:pPr marL="432000" marR="0" lvl="0" indent="-317650" algn="just" rtl="0">
              <a:spcBef>
                <a:spcPts val="0"/>
              </a:spcBef>
              <a:spcAft>
                <a:spcPts val="0"/>
              </a:spcAft>
              <a:buClr>
                <a:srgbClr val="000000"/>
              </a:buClr>
              <a:buSzPts val="1095"/>
              <a:buFont typeface="Noto Sans Symbols"/>
              <a:buChar char="●"/>
            </a:pPr>
            <a:r>
              <a:rPr lang="es-AR" sz="2556" b="0" i="0" u="none" strike="noStrike" cap="none">
                <a:latin typeface="Arial"/>
                <a:ea typeface="Arial"/>
                <a:cs typeface="Arial"/>
                <a:sym typeface="Arial"/>
              </a:rPr>
              <a:t>Los primeros lenguajes tenían el inconveniente de que las estructuras de datos podían ser modeladas sólo con los pocos tipos de datos básicos definidos por el lenguaje. </a:t>
            </a:r>
            <a:endParaRPr sz="2556" b="0" i="0" u="none" strike="noStrike" cap="none">
              <a:latin typeface="Arial"/>
              <a:ea typeface="Arial"/>
              <a:cs typeface="Arial"/>
              <a:sym typeface="Arial"/>
            </a:endParaRPr>
          </a:p>
          <a:p>
            <a:pPr marL="432000" marR="0" lvl="0" indent="-317650" algn="just" rtl="0">
              <a:spcBef>
                <a:spcPts val="1417"/>
              </a:spcBef>
              <a:spcAft>
                <a:spcPts val="0"/>
              </a:spcAft>
              <a:buClr>
                <a:srgbClr val="000000"/>
              </a:buClr>
              <a:buSzPts val="1095"/>
              <a:buFont typeface="Noto Sans Symbols"/>
              <a:buChar char="●"/>
            </a:pPr>
            <a:r>
              <a:rPr lang="es-AR" sz="2556" b="0" i="0" u="none" strike="noStrike" cap="none">
                <a:latin typeface="Arial"/>
                <a:ea typeface="Arial"/>
                <a:cs typeface="Arial"/>
                <a:sym typeface="Arial"/>
              </a:rPr>
              <a:t>Se empieza a ver una clara intención de soportar varios y distintos tipos de datos con el objeto brindar un mayor apoyo al desarrollo de una amplia variedad de aplicaciones. (Legibilidad – Modificabilidad)</a:t>
            </a:r>
            <a:endParaRPr sz="2556" b="0" i="0" u="none" strike="noStrike" cap="none">
              <a:latin typeface="Arial"/>
              <a:ea typeface="Arial"/>
              <a:cs typeface="Arial"/>
              <a:sym typeface="Arial"/>
            </a:endParaRPr>
          </a:p>
          <a:p>
            <a:pPr marL="432000" marR="0" lvl="0" indent="-317650" algn="just" rtl="0">
              <a:spcBef>
                <a:spcPts val="1417"/>
              </a:spcBef>
              <a:spcAft>
                <a:spcPts val="0"/>
              </a:spcAft>
              <a:buClr>
                <a:srgbClr val="000000"/>
              </a:buClr>
              <a:buSzPts val="1095"/>
              <a:buFont typeface="Noto Sans Symbols"/>
              <a:buChar char="●"/>
            </a:pPr>
            <a:r>
              <a:rPr lang="es-AR" sz="2556" b="0" i="0" u="none" strike="noStrike" cap="none">
                <a:latin typeface="Arial"/>
                <a:ea typeface="Arial"/>
                <a:cs typeface="Arial"/>
                <a:sym typeface="Arial"/>
              </a:rPr>
              <a:t>Tomando el concepto de tipo de dato definido por el usuario arribamos al concepto de </a:t>
            </a:r>
            <a:r>
              <a:rPr lang="es-AR" sz="2556" b="1" i="0" u="none" strike="noStrike" cap="none">
                <a:latin typeface="Arial"/>
                <a:ea typeface="Arial"/>
                <a:cs typeface="Arial"/>
                <a:sym typeface="Arial"/>
              </a:rPr>
              <a:t>tipo de dato abstracto</a:t>
            </a:r>
            <a:r>
              <a:rPr lang="es-AR" sz="2556" b="0" i="0" u="none" strike="noStrike" cap="none">
                <a:latin typeface="Arial"/>
                <a:ea typeface="Arial"/>
                <a:cs typeface="Arial"/>
                <a:sym typeface="Arial"/>
              </a:rPr>
              <a:t>. Separa la representación y conjunto de operaciones (invisibles al usuario).</a:t>
            </a:r>
            <a:endParaRPr sz="2556" b="0" i="0" u="none" strike="noStrike" cap="none">
              <a:latin typeface="Arial"/>
              <a:ea typeface="Arial"/>
              <a:cs typeface="Arial"/>
              <a:sym typeface="Arial"/>
            </a:endParaRPr>
          </a:p>
          <a:p>
            <a:pPr marL="432000" marR="0" lvl="0" indent="-317650" algn="just" rtl="0">
              <a:spcBef>
                <a:spcPts val="1417"/>
              </a:spcBef>
              <a:spcAft>
                <a:spcPts val="0"/>
              </a:spcAft>
              <a:buClr>
                <a:srgbClr val="000000"/>
              </a:buClr>
              <a:buSzPts val="1095"/>
              <a:buFont typeface="Noto Sans Symbols"/>
              <a:buChar char="●"/>
            </a:pPr>
            <a:r>
              <a:rPr lang="es-AR" sz="2556" b="0" i="0" u="none" strike="noStrike" cap="none">
                <a:latin typeface="Arial"/>
                <a:ea typeface="Arial"/>
                <a:cs typeface="Arial"/>
                <a:sym typeface="Arial"/>
              </a:rPr>
              <a:t>La evolución del TAD es el concepto de Clase.</a:t>
            </a:r>
            <a:endParaRPr sz="2556" b="0" i="0" u="none" strike="noStrike" cap="none">
              <a:latin typeface="Arial"/>
              <a:ea typeface="Arial"/>
              <a:cs typeface="Arial"/>
              <a:sym typeface="Arial"/>
            </a:endParaRPr>
          </a:p>
        </p:txBody>
      </p:sp>
      <p:sp>
        <p:nvSpPr>
          <p:cNvPr id="141" name="Google Shape;141;p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652" name="Google Shape;652;p51"/>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53" name="Google Shape;653;p51"/>
          <p:cNvSpPr txBox="1">
            <a:spLocks noGrp="1"/>
          </p:cNvSpPr>
          <p:nvPr>
            <p:ph type="body" idx="1"/>
          </p:nvPr>
        </p:nvSpPr>
        <p:spPr>
          <a:xfrm>
            <a:off x="359475" y="1522050"/>
            <a:ext cx="9072000" cy="5759700"/>
          </a:xfrm>
          <a:prstGeom prst="rect">
            <a:avLst/>
          </a:prstGeom>
          <a:noFill/>
          <a:ln>
            <a:noFill/>
          </a:ln>
        </p:spPr>
        <p:txBody>
          <a:bodyPr spcFirstLastPara="1" wrap="square" lIns="0" tIns="0" rIns="0" bIns="0" anchor="t" anchorCtr="0">
            <a:normAutofit fontScale="85000"/>
          </a:bodyPr>
          <a:lstStyle/>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TAD</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Las unidades de programación de lenguajes que pueden implementar un TAD reciben distintos nombres:</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Simula-67 proporciona una estructura sintáctica que permite que las operaciones y la representación puedan especificarse en una única unidad sintáctica (class). Pero no satisface el ocultamiento de la información.</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Modula-2 módulo</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Ada paquete</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C++ clase</a:t>
            </a:r>
            <a:endParaRPr sz="3200" b="0" i="0" u="none" strike="noStrike" cap="non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i="0" u="none" strike="noStrike" cap="none">
                <a:latin typeface="Arial"/>
                <a:ea typeface="Arial"/>
                <a:cs typeface="Arial"/>
                <a:sym typeface="Arial"/>
              </a:rPr>
              <a:t>Java clase</a:t>
            </a:r>
            <a:endParaRPr sz="3200" b="0" i="0" u="none" strike="noStrike" cap="none">
              <a:latin typeface="Arial"/>
              <a:ea typeface="Arial"/>
              <a:cs typeface="Arial"/>
              <a:sym typeface="Arial"/>
            </a:endParaRPr>
          </a:p>
        </p:txBody>
      </p:sp>
      <p:sp>
        <p:nvSpPr>
          <p:cNvPr id="654" name="Google Shape;654;p5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52"/>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60" name="Google Shape;660;p52"/>
          <p:cNvSpPr txBox="1">
            <a:spLocks noGrp="1"/>
          </p:cNvSpPr>
          <p:nvPr>
            <p:ph type="body" idx="1"/>
          </p:nvPr>
        </p:nvSpPr>
        <p:spPr>
          <a:xfrm>
            <a:off x="288000" y="1512000"/>
            <a:ext cx="9504000" cy="5832000"/>
          </a:xfrm>
          <a:prstGeom prst="rect">
            <a:avLst/>
          </a:prstGeom>
          <a:noFill/>
          <a:ln>
            <a:noFill/>
          </a:ln>
        </p:spPr>
        <p:txBody>
          <a:bodyPr spcFirstLastPara="1" wrap="square" lIns="0" tIns="0" rIns="0" bIns="0" anchor="t" anchorCtr="0">
            <a:normAutofit fontScale="85000"/>
          </a:bodyPr>
          <a:lstStyle/>
          <a:p>
            <a:pPr marL="0" marR="0" lvl="0" indent="0" algn="just" rtl="0">
              <a:spcBef>
                <a:spcPts val="0"/>
              </a:spcBef>
              <a:spcAft>
                <a:spcPts val="0"/>
              </a:spcAft>
              <a:buSzPct val="100000"/>
              <a:buFont typeface="Arial"/>
              <a:buNone/>
            </a:pPr>
            <a:r>
              <a:rPr lang="es-AR" sz="3200" b="0" i="0" u="none" strike="noStrike" cap="none">
                <a:latin typeface="Arial"/>
                <a:ea typeface="Arial"/>
                <a:cs typeface="Arial"/>
                <a:sym typeface="Arial"/>
              </a:rPr>
              <a:t>ESPECIFICACIÓN DE UN TAD</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2000" b="0" i="0" u="none" strike="noStrike" cap="none">
                <a:latin typeface="Arial"/>
                <a:ea typeface="Arial"/>
                <a:cs typeface="Arial"/>
                <a:sym typeface="Arial"/>
              </a:rPr>
              <a:t>La especificación formal proporciona un conjunto de axiomas que describen el comportamiento de todas las operaciones. Ha de incluir una parte de sintaxis y una parte de semántica Por ejemplo:</a:t>
            </a:r>
            <a:endParaRPr sz="2000" b="0" i="0" u="none" strike="noStrike" cap="none">
              <a:latin typeface="Arial"/>
              <a:ea typeface="Arial"/>
              <a:cs typeface="Arial"/>
              <a:sym typeface="Arial"/>
            </a:endParaRPr>
          </a:p>
          <a:p>
            <a:pPr marL="0" marR="0" lvl="0" indent="0" algn="just" rtl="0">
              <a:spcBef>
                <a:spcPts val="1417"/>
              </a:spcBef>
              <a:spcAft>
                <a:spcPts val="0"/>
              </a:spcAft>
              <a:buSzPct val="100000"/>
              <a:buFont typeface="Microsoft JhengHei"/>
              <a:buNone/>
            </a:pPr>
            <a:r>
              <a:rPr lang="es-AR" sz="3200" b="0" i="1" u="none" strike="noStrike" cap="none">
                <a:latin typeface="Microsoft JhengHei"/>
                <a:ea typeface="Microsoft JhengHei"/>
                <a:cs typeface="Microsoft JhengHei"/>
                <a:sym typeface="Microsoft JhengHei"/>
              </a:rPr>
              <a:t>TAD nombre del tipo</a:t>
            </a:r>
            <a:r>
              <a:rPr lang="es-AR" sz="3200" b="0" i="0" u="none" strike="noStrike" cap="none">
                <a:latin typeface="Arial"/>
                <a:ea typeface="Arial"/>
                <a:cs typeface="Arial"/>
                <a:sym typeface="Arial"/>
              </a:rPr>
              <a:t> (valores que toma los datos del tipo)</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Sintaxis</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Microsoft JhengHei"/>
              <a:buNone/>
            </a:pPr>
            <a:r>
              <a:rPr lang="es-AR" sz="3200" b="0" i="1" u="none" strike="noStrike" cap="none">
                <a:latin typeface="Microsoft JhengHei"/>
                <a:ea typeface="Microsoft JhengHei"/>
                <a:cs typeface="Microsoft JhengHei"/>
                <a:sym typeface="Microsoft JhengHei"/>
              </a:rPr>
              <a:t>Operación(Tipo argumento, ...) </a:t>
            </a:r>
            <a:r>
              <a:rPr lang="es-AR" sz="3200" b="0" i="0" u="none" strike="noStrike" cap="none">
                <a:latin typeface="Arial"/>
                <a:ea typeface="Arial"/>
                <a:cs typeface="Arial"/>
                <a:sym typeface="Arial"/>
              </a:rPr>
              <a:t>-&gt; Tipo resultado</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0" u="none" strike="noStrike" cap="none">
                <a:latin typeface="Arial"/>
                <a:ea typeface="Arial"/>
                <a:cs typeface="Arial"/>
                <a:sym typeface="Arial"/>
              </a:rPr>
              <a:t>Semántica</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Microsoft JhengHei"/>
              <a:buNone/>
            </a:pPr>
            <a:r>
              <a:rPr lang="es-AR" sz="3200" b="0" i="1" u="none" strike="noStrike" cap="none">
                <a:latin typeface="Microsoft JhengHei"/>
                <a:ea typeface="Microsoft JhengHei"/>
                <a:cs typeface="Microsoft JhengHei"/>
                <a:sym typeface="Microsoft JhengHei"/>
              </a:rPr>
              <a:t>Operación(valores particulares argumentos)</a:t>
            </a:r>
            <a:r>
              <a:rPr lang="es-AR" sz="3200" b="0" i="0" u="none" strike="noStrike" cap="none">
                <a:latin typeface="Arial"/>
                <a:ea typeface="Arial"/>
                <a:cs typeface="Arial"/>
                <a:sym typeface="Arial"/>
              </a:rPr>
              <a:t> ⇒ expresión resultado</a:t>
            </a:r>
            <a:endParaRPr sz="32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2000" b="0" i="0" u="none" strike="noStrike" cap="none">
                <a:latin typeface="Arial"/>
                <a:ea typeface="Arial"/>
                <a:cs typeface="Arial"/>
                <a:sym typeface="Arial"/>
              </a:rPr>
              <a:t>Hay operaciones definidas por sí mismas que se consideran constructores del TAD. Normalmente, se elige como constructor la operación que inicializa.</a:t>
            </a:r>
            <a:endParaRPr sz="2000" b="0" i="0" u="none" strike="noStrike" cap="none">
              <a:latin typeface="Arial"/>
              <a:ea typeface="Arial"/>
              <a:cs typeface="Arial"/>
              <a:sym typeface="Arial"/>
            </a:endParaRPr>
          </a:p>
        </p:txBody>
      </p:sp>
      <p:sp>
        <p:nvSpPr>
          <p:cNvPr id="661" name="Google Shape;661;p5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53"/>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67" name="Google Shape;667;p53"/>
          <p:cNvSpPr txBox="1">
            <a:spLocks noGrp="1"/>
          </p:cNvSpPr>
          <p:nvPr>
            <p:ph type="body" idx="1"/>
          </p:nvPr>
        </p:nvSpPr>
        <p:spPr>
          <a:xfrm>
            <a:off x="288000" y="1512000"/>
            <a:ext cx="9504000" cy="58320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endParaRPr sz="2600" b="0" i="0" u="none" strike="noStrike" cap="none">
              <a:latin typeface="Arial"/>
              <a:ea typeface="Arial"/>
              <a:cs typeface="Arial"/>
              <a:sym typeface="Arial"/>
            </a:endParaRPr>
          </a:p>
        </p:txBody>
      </p:sp>
      <p:pic>
        <p:nvPicPr>
          <p:cNvPr id="668" name="Google Shape;668;p53"/>
          <p:cNvPicPr preferRelativeResize="0"/>
          <p:nvPr/>
        </p:nvPicPr>
        <p:blipFill rotWithShape="1">
          <a:blip r:embed="rId3">
            <a:alphaModFix/>
          </a:blip>
          <a:srcRect/>
          <a:stretch/>
        </p:blipFill>
        <p:spPr>
          <a:xfrm>
            <a:off x="263880" y="1512000"/>
            <a:ext cx="9600120" cy="5760000"/>
          </a:xfrm>
          <a:prstGeom prst="rect">
            <a:avLst/>
          </a:prstGeom>
          <a:noFill/>
          <a:ln>
            <a:noFill/>
          </a:ln>
        </p:spPr>
      </p:pic>
      <p:sp>
        <p:nvSpPr>
          <p:cNvPr id="669" name="Google Shape;669;p5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54"/>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75" name="Google Shape;675;p54"/>
          <p:cNvSpPr txBox="1">
            <a:spLocks noGrp="1"/>
          </p:cNvSpPr>
          <p:nvPr>
            <p:ph type="body" idx="1"/>
          </p:nvPr>
        </p:nvSpPr>
        <p:spPr>
          <a:xfrm>
            <a:off x="288000" y="1512000"/>
            <a:ext cx="9504000" cy="583200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endParaRPr sz="2600" b="0" i="0" u="none" strike="noStrike" cap="none">
              <a:latin typeface="Arial"/>
              <a:ea typeface="Arial"/>
              <a:cs typeface="Arial"/>
              <a:sym typeface="Arial"/>
            </a:endParaRPr>
          </a:p>
        </p:txBody>
      </p:sp>
      <p:pic>
        <p:nvPicPr>
          <p:cNvPr id="676" name="Google Shape;676;p54"/>
          <p:cNvPicPr preferRelativeResize="0"/>
          <p:nvPr/>
        </p:nvPicPr>
        <p:blipFill rotWithShape="1">
          <a:blip r:embed="rId3">
            <a:alphaModFix/>
          </a:blip>
          <a:srcRect/>
          <a:stretch/>
        </p:blipFill>
        <p:spPr>
          <a:xfrm>
            <a:off x="144000" y="1440000"/>
            <a:ext cx="9648000" cy="5904000"/>
          </a:xfrm>
          <a:prstGeom prst="rect">
            <a:avLst/>
          </a:prstGeom>
          <a:noFill/>
          <a:ln>
            <a:noFill/>
          </a:ln>
        </p:spPr>
      </p:pic>
      <p:sp>
        <p:nvSpPr>
          <p:cNvPr id="677" name="Google Shape;677;p5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55"/>
          <p:cNvSpPr txBox="1">
            <a:spLocks noGrp="1"/>
          </p:cNvSpPr>
          <p:nvPr>
            <p:ph type="title" idx="4294967295"/>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3600" b="0" i="0" u="none" strike="noStrike" cap="none">
                <a:latin typeface="Arial"/>
                <a:ea typeface="Arial"/>
                <a:cs typeface="Arial"/>
                <a:sym typeface="Arial"/>
              </a:rPr>
              <a:t>TIPOS DE DATOS - TADs</a:t>
            </a:r>
            <a:endParaRPr sz="3600" b="0" strike="noStrike">
              <a:latin typeface="Arial"/>
              <a:ea typeface="Arial"/>
              <a:cs typeface="Arial"/>
              <a:sym typeface="Arial"/>
            </a:endParaRPr>
          </a:p>
        </p:txBody>
      </p:sp>
      <p:pic>
        <p:nvPicPr>
          <p:cNvPr id="683" name="Google Shape;683;p55"/>
          <p:cNvPicPr preferRelativeResize="0"/>
          <p:nvPr/>
        </p:nvPicPr>
        <p:blipFill rotWithShape="1">
          <a:blip r:embed="rId3">
            <a:alphaModFix/>
          </a:blip>
          <a:srcRect/>
          <a:stretch/>
        </p:blipFill>
        <p:spPr>
          <a:xfrm>
            <a:off x="782640" y="1460520"/>
            <a:ext cx="8577360" cy="5739480"/>
          </a:xfrm>
          <a:prstGeom prst="rect">
            <a:avLst/>
          </a:prstGeom>
          <a:noFill/>
          <a:ln>
            <a:noFill/>
          </a:ln>
        </p:spPr>
      </p:pic>
      <p:sp>
        <p:nvSpPr>
          <p:cNvPr id="684" name="Google Shape;684;p5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56"/>
          <p:cNvSpPr txBox="1">
            <a:spLocks noGrp="1"/>
          </p:cNvSpPr>
          <p:nvPr>
            <p:ph type="title" idx="4294967295"/>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pic>
        <p:nvPicPr>
          <p:cNvPr id="690" name="Google Shape;690;p56"/>
          <p:cNvPicPr preferRelativeResize="0"/>
          <p:nvPr/>
        </p:nvPicPr>
        <p:blipFill rotWithShape="1">
          <a:blip r:embed="rId3">
            <a:alphaModFix/>
          </a:blip>
          <a:srcRect/>
          <a:stretch/>
        </p:blipFill>
        <p:spPr>
          <a:xfrm>
            <a:off x="792000" y="1390680"/>
            <a:ext cx="8558280" cy="5809320"/>
          </a:xfrm>
          <a:prstGeom prst="rect">
            <a:avLst/>
          </a:prstGeom>
          <a:noFill/>
          <a:ln>
            <a:noFill/>
          </a:ln>
        </p:spPr>
      </p:pic>
      <p:sp>
        <p:nvSpPr>
          <p:cNvPr id="691" name="Google Shape;691;p5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7"/>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sp>
        <p:nvSpPr>
          <p:cNvPr id="697" name="Google Shape;697;p57"/>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8000"/>
          </a:bodyPr>
          <a:lstStyle/>
          <a:p>
            <a:pPr marL="0" marR="0" lvl="0" indent="0" algn="just" rtl="0">
              <a:spcBef>
                <a:spcPts val="0"/>
              </a:spcBef>
              <a:spcAft>
                <a:spcPts val="0"/>
              </a:spcAft>
              <a:buSzPct val="100000"/>
              <a:buFont typeface="Arial"/>
              <a:buNone/>
            </a:pPr>
            <a:r>
              <a:rPr lang="es-AR" sz="2600" b="0" strike="noStrike">
                <a:latin typeface="Arial"/>
                <a:ea typeface="Arial"/>
                <a:cs typeface="Arial"/>
                <a:sym typeface="Arial"/>
              </a:rPr>
              <a:t>TAD: CLASES</a:t>
            </a:r>
            <a:endParaRPr sz="26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2600" b="0" strike="noStrike">
                <a:latin typeface="Arial"/>
                <a:ea typeface="Arial"/>
                <a:cs typeface="Arial"/>
                <a:sym typeface="Arial"/>
              </a:rPr>
              <a:t>En términos prácticos, una clase es un tipo definido por el usuario</a:t>
            </a:r>
            <a:endParaRPr sz="26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2600" b="0" strike="noStrike">
                <a:latin typeface="Arial"/>
                <a:ea typeface="Arial"/>
                <a:cs typeface="Arial"/>
                <a:sym typeface="Arial"/>
              </a:rPr>
              <a:t>Una clase contiene la especificación de los datos que describen un objeto junto con la descripción de las acciones que un objeto conoce.</a:t>
            </a:r>
            <a:endParaRPr sz="2600" b="0" strike="noStrike">
              <a:latin typeface="Arial"/>
              <a:ea typeface="Arial"/>
              <a:cs typeface="Arial"/>
              <a:sym typeface="Arial"/>
            </a:endParaRPr>
          </a:p>
          <a:p>
            <a:pPr marL="0" marR="0" lvl="0" indent="0" algn="ctr" rtl="0">
              <a:spcBef>
                <a:spcPts val="1417"/>
              </a:spcBef>
              <a:spcAft>
                <a:spcPts val="0"/>
              </a:spcAft>
              <a:buSzPct val="100000"/>
              <a:buFont typeface="Arial"/>
              <a:buNone/>
            </a:pPr>
            <a:r>
              <a:rPr lang="es-AR" sz="2600" b="0" strike="noStrike">
                <a:latin typeface="Arial"/>
                <a:ea typeface="Arial"/>
                <a:cs typeface="Arial"/>
                <a:sym typeface="Arial"/>
              </a:rPr>
              <a:t>Atributos + Métodos</a:t>
            </a:r>
            <a:endParaRPr sz="26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2600" b="0" strike="noStrike">
                <a:latin typeface="Arial"/>
                <a:ea typeface="Arial"/>
                <a:cs typeface="Arial"/>
                <a:sym typeface="Arial"/>
              </a:rPr>
              <a:t>Agrega un segundo nivel de abstracción que consiste en agrupar las clases en jerarquías de clases. De forma que la clase hereda todas las propiedades de la superclase.</a:t>
            </a:r>
            <a:endParaRPr sz="2600" b="0" strike="noStrike">
              <a:latin typeface="Arial"/>
              <a:ea typeface="Arial"/>
              <a:cs typeface="Arial"/>
              <a:sym typeface="Arial"/>
            </a:endParaRPr>
          </a:p>
        </p:txBody>
      </p:sp>
      <p:sp>
        <p:nvSpPr>
          <p:cNvPr id="698" name="Google Shape;698;p5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58"/>
          <p:cNvSpPr txBox="1">
            <a:spLocks noGrp="1"/>
          </p:cNvSpPr>
          <p:nvPr>
            <p:ph type="title" idx="4294967295"/>
          </p:nvPr>
        </p:nvSpPr>
        <p:spPr>
          <a:xfrm>
            <a:off x="504000" y="576000"/>
            <a:ext cx="7200000" cy="720000"/>
          </a:xfrm>
          <a:prstGeom prst="rect">
            <a:avLst/>
          </a:pr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s-AR" sz="3600" b="0" strike="noStrike">
                <a:latin typeface="Arial"/>
                <a:ea typeface="Arial"/>
                <a:cs typeface="Arial"/>
                <a:sym typeface="Arial"/>
              </a:rPr>
              <a:t>TIPOS DE DATOS - TADs</a:t>
            </a:r>
            <a:endParaRPr sz="3600" b="0" strike="noStrike">
              <a:latin typeface="Arial"/>
              <a:ea typeface="Arial"/>
              <a:cs typeface="Arial"/>
              <a:sym typeface="Arial"/>
            </a:endParaRPr>
          </a:p>
        </p:txBody>
      </p:sp>
      <p:pic>
        <p:nvPicPr>
          <p:cNvPr id="704" name="Google Shape;704;p58"/>
          <p:cNvPicPr preferRelativeResize="0"/>
          <p:nvPr/>
        </p:nvPicPr>
        <p:blipFill rotWithShape="1">
          <a:blip r:embed="rId3">
            <a:alphaModFix/>
          </a:blip>
          <a:srcRect/>
          <a:stretch/>
        </p:blipFill>
        <p:spPr>
          <a:xfrm>
            <a:off x="503835" y="1131130"/>
            <a:ext cx="9053640" cy="6192000"/>
          </a:xfrm>
          <a:prstGeom prst="rect">
            <a:avLst/>
          </a:prstGeom>
          <a:noFill/>
          <a:ln>
            <a:noFill/>
          </a:ln>
        </p:spPr>
      </p:pic>
      <p:sp>
        <p:nvSpPr>
          <p:cNvPr id="705" name="Google Shape;705;p5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59"/>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711" name="Google Shape;711;p59"/>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strike="noStrike">
                <a:latin typeface="Arial"/>
                <a:ea typeface="Arial"/>
                <a:cs typeface="Arial"/>
                <a:sym typeface="Arial"/>
              </a:rPr>
              <a:t>SISTEMA DE TIPOS</a:t>
            </a:r>
            <a:endParaRPr sz="3200" b="0" strike="noStrike">
              <a:latin typeface="Arial"/>
              <a:ea typeface="Arial"/>
              <a:cs typeface="Arial"/>
              <a:sym typeface="Arial"/>
            </a:endParaRPr>
          </a:p>
        </p:txBody>
      </p:sp>
      <p:sp>
        <p:nvSpPr>
          <p:cNvPr id="712" name="Google Shape;712;p5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60"/>
          <p:cNvSpPr txBox="1">
            <a:spLocks noGrp="1"/>
          </p:cNvSpPr>
          <p:nvPr>
            <p:ph type="title"/>
          </p:nvPr>
        </p:nvSpPr>
        <p:spPr>
          <a:xfrm>
            <a:off x="504000" y="576000"/>
            <a:ext cx="9216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18" name="Google Shape;718;p60"/>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1000"/>
          </a:bodyPr>
          <a:lstStyle/>
          <a:p>
            <a:pPr marL="0" marR="0" lvl="0" indent="0" algn="l" rtl="0">
              <a:spcBef>
                <a:spcPts val="0"/>
              </a:spcBef>
              <a:spcAft>
                <a:spcPts val="0"/>
              </a:spcAft>
              <a:buNone/>
            </a:pPr>
            <a:r>
              <a:rPr lang="es-AR" sz="3200" b="0" strike="noStrike">
                <a:latin typeface="Arial"/>
                <a:ea typeface="Arial"/>
                <a:cs typeface="Arial"/>
                <a:sym typeface="Arial"/>
              </a:rPr>
              <a:t>SISTEMA DE TIPOS</a:t>
            </a:r>
            <a:endParaRPr sz="3200" b="0" strike="noStrike">
              <a:latin typeface="Arial"/>
              <a:ea typeface="Arial"/>
              <a:cs typeface="Arial"/>
              <a:sym typeface="Arial"/>
            </a:endParaRPr>
          </a:p>
          <a:p>
            <a:pPr marL="0" marR="0" lvl="0" indent="0" algn="just" rtl="0">
              <a:spcBef>
                <a:spcPts val="0"/>
              </a:spcBef>
              <a:spcAft>
                <a:spcPts val="0"/>
              </a:spcAft>
              <a:buSzPct val="100000"/>
              <a:buFont typeface="Arial"/>
              <a:buNone/>
            </a:pPr>
            <a:r>
              <a:rPr lang="es-AR" sz="3200" b="0" strike="noStrike">
                <a:latin typeface="Arial"/>
                <a:ea typeface="Arial"/>
                <a:cs typeface="Arial"/>
                <a:sym typeface="Arial"/>
              </a:rPr>
              <a:t>Conjunto de reglas usadas por un lenguaje para estructurar y organizar sus tipos.</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El objetivo de un sistema de tipos es escribir programas seguros.</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Conocer el sistema de tipos de un lenguaje nos permite conocer de una mejor forma los aspectos semánticos del lenguaje.</a:t>
            </a:r>
            <a:endParaRPr sz="3200" b="0" strike="noStrike">
              <a:latin typeface="Arial"/>
              <a:ea typeface="Arial"/>
              <a:cs typeface="Arial"/>
              <a:sym typeface="Arial"/>
            </a:endParaRPr>
          </a:p>
        </p:txBody>
      </p:sp>
      <p:sp>
        <p:nvSpPr>
          <p:cNvPr id="719" name="Google Shape;719;p6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7"/>
          <p:cNvSpPr txBox="1">
            <a:spLocks noGrp="1"/>
          </p:cNvSpPr>
          <p:nvPr>
            <p:ph type="title"/>
          </p:nvPr>
        </p:nvSpPr>
        <p:spPr>
          <a:xfrm>
            <a:off x="504000" y="576000"/>
            <a:ext cx="7200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a:t>
            </a:r>
            <a:endParaRPr sz="3600" b="0" strike="noStrike">
              <a:latin typeface="Arial"/>
              <a:ea typeface="Arial"/>
              <a:cs typeface="Arial"/>
              <a:sym typeface="Arial"/>
            </a:endParaRPr>
          </a:p>
        </p:txBody>
      </p:sp>
      <p:sp>
        <p:nvSpPr>
          <p:cNvPr id="147" name="Google Shape;147;p7"/>
          <p:cNvSpPr txBox="1">
            <a:spLocks noGrp="1"/>
          </p:cNvSpPr>
          <p:nvPr>
            <p:ph type="subTitle" idx="1"/>
          </p:nvPr>
        </p:nvSpPr>
        <p:spPr>
          <a:xfrm>
            <a:off x="504000" y="1800000"/>
            <a:ext cx="9072000" cy="438444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SzPts val="3200"/>
              <a:buFont typeface="Arial"/>
              <a:buNone/>
            </a:pPr>
            <a:r>
              <a:rPr lang="es-AR" sz="3200" b="0" i="0" u="none" strike="noStrike" cap="none">
                <a:latin typeface="Arial"/>
                <a:ea typeface="Arial"/>
                <a:cs typeface="Arial"/>
                <a:sym typeface="Arial"/>
              </a:rPr>
              <a:t>TIPO DE DATO</a:t>
            </a:r>
            <a:endParaRPr sz="3200" b="0" i="0" u="none" strike="noStrike" cap="none">
              <a:latin typeface="Arial"/>
              <a:ea typeface="Arial"/>
              <a:cs typeface="Arial"/>
              <a:sym typeface="Arial"/>
            </a:endParaRPr>
          </a:p>
        </p:txBody>
      </p:sp>
      <p:sp>
        <p:nvSpPr>
          <p:cNvPr id="148" name="Google Shape;148;p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1"/>
          <p:cNvSpPr txBox="1">
            <a:spLocks noGrp="1"/>
          </p:cNvSpPr>
          <p:nvPr>
            <p:ph type="title"/>
          </p:nvPr>
        </p:nvSpPr>
        <p:spPr>
          <a:xfrm>
            <a:off x="504000" y="576000"/>
            <a:ext cx="8784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25" name="Google Shape;725;p61"/>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5000"/>
          </a:bodyPr>
          <a:lstStyle/>
          <a:p>
            <a:pPr marL="0" marR="0" lvl="0" indent="0" algn="l" rtl="0">
              <a:spcBef>
                <a:spcPts val="0"/>
              </a:spcBef>
              <a:spcAft>
                <a:spcPts val="0"/>
              </a:spcAft>
              <a:buNone/>
            </a:pPr>
            <a:r>
              <a:rPr lang="es-AR" sz="3200" b="0" strike="noStrike">
                <a:latin typeface="Arial"/>
                <a:ea typeface="Arial"/>
                <a:cs typeface="Arial"/>
                <a:sym typeface="Arial"/>
              </a:rPr>
              <a:t>SISTEMA DE TIPOS</a:t>
            </a:r>
            <a:endParaRPr sz="3200" b="0" strike="noStrike">
              <a:latin typeface="Arial"/>
              <a:ea typeface="Arial"/>
              <a:cs typeface="Arial"/>
              <a:sym typeface="Arial"/>
            </a:endParaRPr>
          </a:p>
          <a:p>
            <a:pPr marL="432000" marR="0" lvl="0" indent="-324000" algn="just" rtl="0">
              <a:spcBef>
                <a:spcPts val="0"/>
              </a:spcBef>
              <a:spcAft>
                <a:spcPts val="0"/>
              </a:spcAft>
              <a:buClr>
                <a:srgbClr val="000000"/>
              </a:buClr>
              <a:buSzPct val="45000"/>
              <a:buFont typeface="Noto Sans Symbols"/>
              <a:buChar char="●"/>
            </a:pPr>
            <a:r>
              <a:rPr lang="es-AR" sz="3200" b="0" strike="noStrike">
                <a:latin typeface="Arial"/>
                <a:ea typeface="Arial"/>
                <a:cs typeface="Arial"/>
                <a:sym typeface="Arial"/>
              </a:rPr>
              <a:t>Provee mecanismos de expresión:</a:t>
            </a:r>
            <a:endParaRPr sz="3200" b="0" strike="noStrike">
              <a:latin typeface="Arial"/>
              <a:ea typeface="Arial"/>
              <a:cs typeface="Arial"/>
              <a:sym typeface="Arial"/>
            </a:endParaRPr>
          </a:p>
          <a:p>
            <a:pPr marL="864000" marR="0" lvl="1" indent="-324000" algn="just" rtl="0">
              <a:spcBef>
                <a:spcPts val="1417"/>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Expresar tipos intrínsecos o definir tipos nuevos.</a:t>
            </a:r>
            <a:endParaRPr sz="3200" b="0" i="0" u="none" strike="noStrike" cap="none">
              <a:latin typeface="Arial"/>
              <a:ea typeface="Arial"/>
              <a:cs typeface="Arial"/>
              <a:sym typeface="Arial"/>
            </a:endParaRPr>
          </a:p>
          <a:p>
            <a:pPr marL="864000" marR="0" lvl="1" indent="-324000" algn="just"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Asociar los tipos definidos con construcciones del lenguaje.</a:t>
            </a:r>
            <a:endParaRPr sz="3200" b="0" i="0" u="none" strike="noStrike" cap="none">
              <a:latin typeface="Arial"/>
              <a:ea typeface="Arial"/>
              <a:cs typeface="Arial"/>
              <a:sym typeface="Arial"/>
            </a:endParaRPr>
          </a:p>
          <a:p>
            <a:pPr marL="432000" marR="0" lvl="0" indent="-324000" algn="just" rtl="0">
              <a:spcBef>
                <a:spcPts val="1134"/>
              </a:spcBef>
              <a:spcAft>
                <a:spcPts val="0"/>
              </a:spcAft>
              <a:buClr>
                <a:srgbClr val="000000"/>
              </a:buClr>
              <a:buSzPct val="45000"/>
              <a:buFont typeface="Noto Sans Symbols"/>
              <a:buChar char="●"/>
            </a:pPr>
            <a:r>
              <a:rPr lang="es-AR" sz="3200" b="0" strike="noStrike">
                <a:latin typeface="Arial"/>
                <a:ea typeface="Arial"/>
                <a:cs typeface="Arial"/>
                <a:sym typeface="Arial"/>
              </a:rPr>
              <a:t>Define reglas de resolución:</a:t>
            </a:r>
            <a:endParaRPr sz="3200" b="0" strike="noStrike">
              <a:latin typeface="Arial"/>
              <a:ea typeface="Arial"/>
              <a:cs typeface="Arial"/>
              <a:sym typeface="Arial"/>
            </a:endParaRPr>
          </a:p>
          <a:p>
            <a:pPr marL="864000" marR="0" lvl="1" indent="-324000" algn="just" rtl="0">
              <a:spcBef>
                <a:spcPts val="1417"/>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Equivalencia de tipos – ¿dos valores tienen el mismo tipo?.</a:t>
            </a:r>
            <a:endParaRPr sz="3200" b="0" i="0" u="none" strike="noStrike" cap="none">
              <a:latin typeface="Arial"/>
              <a:ea typeface="Arial"/>
              <a:cs typeface="Arial"/>
              <a:sym typeface="Arial"/>
            </a:endParaRPr>
          </a:p>
          <a:p>
            <a:pPr marL="864000" marR="0" lvl="1" indent="-324000" algn="just"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Compatibilidad de tipos – ¿puedo usar el tipo en este contexto?</a:t>
            </a:r>
            <a:endParaRPr sz="3200" b="0" i="0" u="none" strike="noStrike" cap="none">
              <a:latin typeface="Arial"/>
              <a:ea typeface="Arial"/>
              <a:cs typeface="Arial"/>
              <a:sym typeface="Arial"/>
            </a:endParaRPr>
          </a:p>
          <a:p>
            <a:pPr marL="864000" marR="0" lvl="1" indent="-324000" algn="just"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Inferencia de tipos – ¿cuál tipo se deduce del contexto?</a:t>
            </a:r>
            <a:endParaRPr sz="3200" b="0" i="0" u="none" strike="noStrike" cap="none">
              <a:latin typeface="Arial"/>
              <a:ea typeface="Arial"/>
              <a:cs typeface="Arial"/>
              <a:sym typeface="Arial"/>
            </a:endParaRPr>
          </a:p>
          <a:p>
            <a:pPr marL="432000" marR="0" lvl="0" indent="-324000" algn="just" rtl="0">
              <a:spcBef>
                <a:spcPts val="1134"/>
              </a:spcBef>
              <a:spcAft>
                <a:spcPts val="0"/>
              </a:spcAft>
              <a:buClr>
                <a:srgbClr val="000000"/>
              </a:buClr>
              <a:buSzPct val="45000"/>
              <a:buFont typeface="Noto Sans Symbols"/>
              <a:buChar char="●"/>
            </a:pPr>
            <a:r>
              <a:rPr lang="es-AR" sz="3200" b="0" strike="noStrike">
                <a:latin typeface="Arial"/>
                <a:ea typeface="Arial"/>
                <a:cs typeface="Arial"/>
                <a:sym typeface="Arial"/>
              </a:rPr>
              <a:t>Mientras más flexible el lenguaje, más complejo el sistema</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p:txBody>
      </p:sp>
      <p:sp>
        <p:nvSpPr>
          <p:cNvPr id="726" name="Google Shape;726;p61"/>
          <p:cNvSpPr txBox="1"/>
          <p:nvPr/>
        </p:nvSpPr>
        <p:spPr>
          <a:xfrm>
            <a:off x="3024000" y="6349680"/>
            <a:ext cx="3559320" cy="3463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SEGURIDAD VS. FLEXIBILIDAD</a:t>
            </a:r>
            <a:endParaRPr sz="1800" b="0" strike="noStrike">
              <a:latin typeface="Arial"/>
              <a:ea typeface="Arial"/>
              <a:cs typeface="Arial"/>
              <a:sym typeface="Arial"/>
            </a:endParaRPr>
          </a:p>
        </p:txBody>
      </p:sp>
      <p:sp>
        <p:nvSpPr>
          <p:cNvPr id="727" name="Google Shape;727;p6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31"/>
        <p:cNvGrpSpPr/>
        <p:nvPr/>
      </p:nvGrpSpPr>
      <p:grpSpPr>
        <a:xfrm>
          <a:off x="0" y="0"/>
          <a:ext cx="0" cy="0"/>
          <a:chOff x="0" y="0"/>
          <a:chExt cx="0" cy="0"/>
        </a:xfrm>
      </p:grpSpPr>
      <p:sp>
        <p:nvSpPr>
          <p:cNvPr id="732" name="Google Shape;732;p62"/>
          <p:cNvSpPr txBox="1">
            <a:spLocks noGrp="1"/>
          </p:cNvSpPr>
          <p:nvPr>
            <p:ph type="title"/>
          </p:nvPr>
        </p:nvSpPr>
        <p:spPr>
          <a:xfrm>
            <a:off x="504000" y="576000"/>
            <a:ext cx="9072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33" name="Google Shape;733;p62"/>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3200" b="0" strike="noStrike">
                <a:latin typeface="Arial"/>
                <a:ea typeface="Arial"/>
                <a:cs typeface="Arial"/>
                <a:sym typeface="Arial"/>
              </a:rPr>
              <a:t>TIPADO FUERTE – TIPADO DÉBIL</a:t>
            </a:r>
            <a:endParaRPr sz="3200" b="0" strike="noStrike">
              <a:latin typeface="Arial"/>
              <a:ea typeface="Arial"/>
              <a:cs typeface="Arial"/>
              <a:sym typeface="Arial"/>
            </a:endParaRPr>
          </a:p>
          <a:p>
            <a:pPr marL="0" marR="0" lvl="0" indent="0" algn="just" rtl="0">
              <a:spcBef>
                <a:spcPts val="0"/>
              </a:spcBef>
              <a:spcAft>
                <a:spcPts val="0"/>
              </a:spcAft>
              <a:buSzPts val="3200"/>
              <a:buFont typeface="Arial"/>
              <a:buNone/>
            </a:pPr>
            <a:r>
              <a:rPr lang="es-AR" sz="3200" b="0" strike="noStrike">
                <a:latin typeface="Arial"/>
                <a:ea typeface="Arial"/>
                <a:cs typeface="Arial"/>
                <a:sym typeface="Arial"/>
              </a:rPr>
              <a:t>Se dice que el sistema de tipos es fuerte cuando especifica restricciones sobre como las operaciones que involucran valores de diferentes tipos pueden operarse. Lo contrario establece un sistema débil de tipos.</a:t>
            </a:r>
            <a:endParaRPr sz="3200" b="0" strike="noStrike">
              <a:latin typeface="Arial"/>
              <a:ea typeface="Arial"/>
              <a:cs typeface="Arial"/>
              <a:sym typeface="Arial"/>
            </a:endParaRPr>
          </a:p>
        </p:txBody>
      </p:sp>
      <p:pic>
        <p:nvPicPr>
          <p:cNvPr id="734" name="Google Shape;734;p62"/>
          <p:cNvPicPr preferRelativeResize="0"/>
          <p:nvPr/>
        </p:nvPicPr>
        <p:blipFill rotWithShape="1">
          <a:blip r:embed="rId3">
            <a:alphaModFix/>
          </a:blip>
          <a:srcRect/>
          <a:stretch/>
        </p:blipFill>
        <p:spPr>
          <a:xfrm>
            <a:off x="720000" y="4778280"/>
            <a:ext cx="4176000" cy="2277720"/>
          </a:xfrm>
          <a:prstGeom prst="rect">
            <a:avLst/>
          </a:prstGeom>
          <a:noFill/>
          <a:ln>
            <a:noFill/>
          </a:ln>
        </p:spPr>
      </p:pic>
      <p:pic>
        <p:nvPicPr>
          <p:cNvPr id="735" name="Google Shape;735;p62"/>
          <p:cNvPicPr preferRelativeResize="0"/>
          <p:nvPr/>
        </p:nvPicPr>
        <p:blipFill rotWithShape="1">
          <a:blip r:embed="rId4">
            <a:alphaModFix/>
          </a:blip>
          <a:srcRect/>
          <a:stretch/>
        </p:blipFill>
        <p:spPr>
          <a:xfrm>
            <a:off x="5081040" y="4719240"/>
            <a:ext cx="4494960" cy="2408760"/>
          </a:xfrm>
          <a:prstGeom prst="rect">
            <a:avLst/>
          </a:prstGeom>
          <a:noFill/>
          <a:ln>
            <a:noFill/>
          </a:ln>
        </p:spPr>
      </p:pic>
      <p:sp>
        <p:nvSpPr>
          <p:cNvPr id="736" name="Google Shape;736;p62"/>
          <p:cNvSpPr/>
          <p:nvPr/>
        </p:nvSpPr>
        <p:spPr>
          <a:xfrm>
            <a:off x="504000" y="1008000"/>
            <a:ext cx="5904000" cy="1368000"/>
          </a:xfrm>
          <a:prstGeom prst="wedgeRoundRectCallout">
            <a:avLst>
              <a:gd name="adj1" fmla="val -13675"/>
              <a:gd name="adj2" fmla="val 158310"/>
              <a:gd name="adj3" fmla="val 16667"/>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SzPts val="1800"/>
              <a:buFont typeface="Arial"/>
              <a:buNone/>
            </a:pPr>
            <a:r>
              <a:rPr lang="es-AR" sz="1800" b="0" strike="noStrike">
                <a:latin typeface="Arial"/>
                <a:ea typeface="Arial"/>
                <a:cs typeface="Arial"/>
                <a:sym typeface="Arial"/>
              </a:rPr>
              <a:t>Esto es una definición genérica de fuertemente tipado.</a:t>
            </a:r>
            <a:endParaRPr sz="1800" b="0" strike="noStrike">
              <a:latin typeface="Arial"/>
              <a:ea typeface="Arial"/>
              <a:cs typeface="Arial"/>
              <a:sym typeface="Arial"/>
            </a:endParaRPr>
          </a:p>
          <a:p>
            <a:pPr marL="0" marR="0" lvl="0" indent="0" algn="ctr" rtl="0">
              <a:spcBef>
                <a:spcPts val="0"/>
              </a:spcBef>
              <a:spcAft>
                <a:spcPts val="0"/>
              </a:spcAft>
              <a:buSzPts val="1800"/>
              <a:buFont typeface="Arial"/>
              <a:buNone/>
            </a:pPr>
            <a:endParaRPr sz="1800" b="0" strike="noStrike">
              <a:latin typeface="Arial"/>
              <a:ea typeface="Arial"/>
              <a:cs typeface="Arial"/>
              <a:sym typeface="Arial"/>
            </a:endParaRPr>
          </a:p>
        </p:txBody>
      </p:sp>
      <p:sp>
        <p:nvSpPr>
          <p:cNvPr id="737" name="Google Shape;737;p6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63"/>
          <p:cNvSpPr txBox="1">
            <a:spLocks noGrp="1"/>
          </p:cNvSpPr>
          <p:nvPr>
            <p:ph type="title"/>
          </p:nvPr>
        </p:nvSpPr>
        <p:spPr>
          <a:xfrm>
            <a:off x="504000" y="576000"/>
            <a:ext cx="9216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43" name="Google Shape;743;p63"/>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l" rtl="0">
              <a:spcBef>
                <a:spcPts val="0"/>
              </a:spcBef>
              <a:spcAft>
                <a:spcPts val="0"/>
              </a:spcAft>
              <a:buNone/>
            </a:pPr>
            <a:r>
              <a:rPr lang="es-AR" sz="3200" b="0" strike="noStrike">
                <a:latin typeface="Arial"/>
                <a:ea typeface="Arial"/>
                <a:cs typeface="Arial"/>
                <a:sym typeface="Arial"/>
              </a:rPr>
              <a:t>SISTEMA DE TIPOS - ESPECIFICACIÓN</a:t>
            </a:r>
            <a:endParaRPr sz="3200" b="0" strike="noStrike">
              <a:latin typeface="Arial"/>
              <a:ea typeface="Arial"/>
              <a:cs typeface="Arial"/>
              <a:sym typeface="Arial"/>
            </a:endParaRPr>
          </a:p>
          <a:p>
            <a:pPr marL="432000" marR="0" lvl="0" indent="-324000" algn="l" rtl="0">
              <a:spcBef>
                <a:spcPts val="0"/>
              </a:spcBef>
              <a:spcAft>
                <a:spcPts val="0"/>
              </a:spcAft>
              <a:buClr>
                <a:srgbClr val="000000"/>
              </a:buClr>
              <a:buSzPts val="1440"/>
              <a:buFont typeface="Noto Sans Symbols"/>
              <a:buChar char="●"/>
            </a:pPr>
            <a:r>
              <a:rPr lang="es-AR" sz="3200" b="0" strike="noStrike">
                <a:latin typeface="Arial"/>
                <a:ea typeface="Arial"/>
                <a:cs typeface="Arial"/>
                <a:sym typeface="Arial"/>
              </a:rPr>
              <a:t>Tipo y tiempo de chequeo</a:t>
            </a:r>
            <a:endParaRPr sz="3200" b="0" strike="noStrike">
              <a:latin typeface="Arial"/>
              <a:ea typeface="Arial"/>
              <a:cs typeface="Arial"/>
              <a:sym typeface="Arial"/>
            </a:endParaRPr>
          </a:p>
          <a:p>
            <a:pPr marL="432000" marR="0" lvl="0" indent="-324000" algn="l" rtl="0">
              <a:spcBef>
                <a:spcPts val="1417"/>
              </a:spcBef>
              <a:spcAft>
                <a:spcPts val="0"/>
              </a:spcAft>
              <a:buClr>
                <a:srgbClr val="000000"/>
              </a:buClr>
              <a:buSzPts val="1440"/>
              <a:buFont typeface="Noto Sans Symbols"/>
              <a:buChar char="●"/>
            </a:pPr>
            <a:r>
              <a:rPr lang="es-AR" sz="3200" b="0" strike="noStrike">
                <a:latin typeface="Arial"/>
                <a:ea typeface="Arial"/>
                <a:cs typeface="Arial"/>
                <a:sym typeface="Arial"/>
              </a:rPr>
              <a:t>Reglas de equivalencia y conversión</a:t>
            </a:r>
            <a:endParaRPr sz="3200" b="0" strike="noStrike">
              <a:latin typeface="Arial"/>
              <a:ea typeface="Arial"/>
              <a:cs typeface="Arial"/>
              <a:sym typeface="Arial"/>
            </a:endParaRPr>
          </a:p>
          <a:p>
            <a:pPr marL="432000" marR="0" lvl="0" indent="-324000" algn="l" rtl="0">
              <a:spcBef>
                <a:spcPts val="1417"/>
              </a:spcBef>
              <a:spcAft>
                <a:spcPts val="0"/>
              </a:spcAft>
              <a:buClr>
                <a:srgbClr val="000000"/>
              </a:buClr>
              <a:buSzPts val="1440"/>
              <a:buFont typeface="Noto Sans Symbols"/>
              <a:buChar char="●"/>
            </a:pPr>
            <a:r>
              <a:rPr lang="es-AR" sz="3200" b="0" strike="noStrike">
                <a:latin typeface="Arial"/>
                <a:ea typeface="Arial"/>
                <a:cs typeface="Arial"/>
                <a:sym typeface="Arial"/>
              </a:rPr>
              <a:t>Reglas de inferencia de tipo</a:t>
            </a:r>
            <a:endParaRPr sz="3200" b="0" strike="noStrike">
              <a:latin typeface="Arial"/>
              <a:ea typeface="Arial"/>
              <a:cs typeface="Arial"/>
              <a:sym typeface="Arial"/>
            </a:endParaRPr>
          </a:p>
          <a:p>
            <a:pPr marL="432000" marR="0" lvl="0" indent="-324000" algn="l" rtl="0">
              <a:spcBef>
                <a:spcPts val="1417"/>
              </a:spcBef>
              <a:spcAft>
                <a:spcPts val="0"/>
              </a:spcAft>
              <a:buClr>
                <a:srgbClr val="000000"/>
              </a:buClr>
              <a:buSzPts val="1440"/>
              <a:buFont typeface="Noto Sans Symbols"/>
              <a:buChar char="●"/>
            </a:pPr>
            <a:r>
              <a:rPr lang="es-AR" sz="3200" b="0" strike="noStrike">
                <a:latin typeface="Arial"/>
                <a:ea typeface="Arial"/>
                <a:cs typeface="Arial"/>
                <a:sym typeface="Arial"/>
              </a:rPr>
              <a:t>Nivel de polimorfismo del lenguaje</a:t>
            </a:r>
            <a:endParaRPr sz="3200" b="0" strike="noStrike">
              <a:latin typeface="Arial"/>
              <a:ea typeface="Arial"/>
              <a:cs typeface="Arial"/>
              <a:sym typeface="Arial"/>
            </a:endParaRPr>
          </a:p>
        </p:txBody>
      </p:sp>
      <p:sp>
        <p:nvSpPr>
          <p:cNvPr id="744" name="Google Shape;744;p6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64"/>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50" name="Google Shape;750;p64"/>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8000"/>
          </a:bodyPr>
          <a:lstStyle/>
          <a:p>
            <a:pPr marL="0" marR="0" lvl="0" indent="0" algn="l" rtl="0">
              <a:spcBef>
                <a:spcPts val="0"/>
              </a:spcBef>
              <a:spcAft>
                <a:spcPts val="0"/>
              </a:spcAft>
              <a:buNone/>
            </a:pPr>
            <a:r>
              <a:rPr lang="es-AR" sz="3200" b="0" strike="noStrike">
                <a:latin typeface="Arial"/>
                <a:ea typeface="Arial"/>
                <a:cs typeface="Arial"/>
                <a:sym typeface="Arial"/>
              </a:rPr>
              <a:t>Tipo y Tiempo de Chequeo</a:t>
            </a:r>
            <a:endParaRPr sz="3200" b="0" strike="noStrike">
              <a:latin typeface="Arial"/>
              <a:ea typeface="Arial"/>
              <a:cs typeface="Arial"/>
              <a:sym typeface="Arial"/>
            </a:endParaRPr>
          </a:p>
          <a:p>
            <a:pPr marL="0" marR="0" lvl="0" indent="0" algn="just" rtl="0">
              <a:spcBef>
                <a:spcPts val="0"/>
              </a:spcBef>
              <a:spcAft>
                <a:spcPts val="0"/>
              </a:spcAft>
              <a:buSzPct val="100000"/>
              <a:buFont typeface="Arial"/>
              <a:buNone/>
            </a:pPr>
            <a:r>
              <a:rPr lang="es-AR" sz="3200" b="0" strike="noStrike">
                <a:latin typeface="Arial"/>
                <a:ea typeface="Arial"/>
                <a:cs typeface="Arial"/>
                <a:sym typeface="Arial"/>
              </a:rPr>
              <a:t>Tipos de ligadura</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Tipado estático: ligaduras en compilación. Para esto puede exigir:</a:t>
            </a:r>
            <a:endParaRPr sz="3200" b="0" strike="noStrike">
              <a:latin typeface="Arial"/>
              <a:ea typeface="Arial"/>
              <a:cs typeface="Arial"/>
              <a:sym typeface="Arial"/>
            </a:endParaRPr>
          </a:p>
          <a:p>
            <a:pPr marL="864000" marR="0" lvl="1" indent="-324000" algn="just" rtl="0">
              <a:spcBef>
                <a:spcPts val="1417"/>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Se puedan utilizar tipos de datos predefinidos</a:t>
            </a:r>
            <a:endParaRPr sz="3200" b="0" i="0" u="none" strike="noStrike" cap="none">
              <a:latin typeface="Arial"/>
              <a:ea typeface="Arial"/>
              <a:cs typeface="Arial"/>
              <a:sym typeface="Arial"/>
            </a:endParaRPr>
          </a:p>
          <a:p>
            <a:pPr marL="864000" marR="0" lvl="1" indent="-324000" algn="just"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Todas las variables se declaran con un tipo asociado</a:t>
            </a:r>
            <a:endParaRPr sz="3200" b="0" i="0" u="none" strike="noStrike" cap="none">
              <a:latin typeface="Arial"/>
              <a:ea typeface="Arial"/>
              <a:cs typeface="Arial"/>
              <a:sym typeface="Arial"/>
            </a:endParaRPr>
          </a:p>
          <a:p>
            <a:pPr marL="864000" marR="0" lvl="1" indent="-324000" algn="just" rtl="0">
              <a:spcBef>
                <a:spcPts val="1134"/>
              </a:spcBef>
              <a:spcAft>
                <a:spcPts val="0"/>
              </a:spcAft>
              <a:buClr>
                <a:srgbClr val="000000"/>
              </a:buClr>
              <a:buSzPct val="75000"/>
              <a:buFont typeface="Noto Sans Symbols"/>
              <a:buChar char="−"/>
            </a:pPr>
            <a:r>
              <a:rPr lang="es-AR" sz="3200" b="0" i="0" u="none" strike="noStrike" cap="none">
                <a:latin typeface="Arial"/>
                <a:ea typeface="Arial"/>
                <a:cs typeface="Arial"/>
                <a:sym typeface="Arial"/>
              </a:rPr>
              <a:t>Todas las operaciones se especifican indicando los tipos de los operandos requeridos y el tipo del resultado.</a:t>
            </a:r>
            <a:endParaRPr sz="3200" b="0" i="0" u="none" strike="noStrike" cap="none">
              <a:latin typeface="Arial"/>
              <a:ea typeface="Arial"/>
              <a:cs typeface="Arial"/>
              <a:sym typeface="Arial"/>
            </a:endParaRPr>
          </a:p>
          <a:p>
            <a:pPr marL="432000" marR="0" lvl="0" indent="-324000" algn="just" rtl="0">
              <a:spcBef>
                <a:spcPts val="1134"/>
              </a:spcBef>
              <a:spcAft>
                <a:spcPts val="0"/>
              </a:spcAft>
              <a:buClr>
                <a:srgbClr val="000000"/>
              </a:buClr>
              <a:buSzPct val="45000"/>
              <a:buFont typeface="Noto Sans Symbols"/>
              <a:buChar char="●"/>
            </a:pPr>
            <a:r>
              <a:rPr lang="es-AR" sz="3200" b="0" strike="noStrike">
                <a:latin typeface="Arial"/>
                <a:ea typeface="Arial"/>
                <a:cs typeface="Arial"/>
                <a:sym typeface="Arial"/>
              </a:rPr>
              <a:t>Tipado dinámico: ligaduras en ejecución, provoca mas comprobaciones en tiempo de ejecución (no es seguro???)</a:t>
            </a:r>
            <a:endParaRPr sz="3200" b="0" strike="noStrike">
              <a:latin typeface="Arial"/>
              <a:ea typeface="Arial"/>
              <a:cs typeface="Arial"/>
              <a:sym typeface="Arial"/>
            </a:endParaRPr>
          </a:p>
        </p:txBody>
      </p:sp>
      <p:sp>
        <p:nvSpPr>
          <p:cNvPr id="751" name="Google Shape;751;p6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65"/>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pic>
        <p:nvPicPr>
          <p:cNvPr id="757" name="Google Shape;757;p65"/>
          <p:cNvPicPr preferRelativeResize="0"/>
          <p:nvPr/>
        </p:nvPicPr>
        <p:blipFill rotWithShape="1">
          <a:blip r:embed="rId3">
            <a:alphaModFix/>
          </a:blip>
          <a:srcRect/>
          <a:stretch/>
        </p:blipFill>
        <p:spPr>
          <a:xfrm>
            <a:off x="1119240" y="1799640"/>
            <a:ext cx="7841520" cy="4384440"/>
          </a:xfrm>
          <a:prstGeom prst="rect">
            <a:avLst/>
          </a:prstGeom>
          <a:noFill/>
          <a:ln>
            <a:noFill/>
          </a:ln>
        </p:spPr>
      </p:pic>
      <p:sp>
        <p:nvSpPr>
          <p:cNvPr id="758" name="Google Shape;758;p6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62"/>
        <p:cNvGrpSpPr/>
        <p:nvPr/>
      </p:nvGrpSpPr>
      <p:grpSpPr>
        <a:xfrm>
          <a:off x="0" y="0"/>
          <a:ext cx="0" cy="0"/>
          <a:chOff x="0" y="0"/>
          <a:chExt cx="0" cy="0"/>
        </a:xfrm>
      </p:grpSpPr>
      <p:sp>
        <p:nvSpPr>
          <p:cNvPr id="763" name="Google Shape;763;p66"/>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64" name="Google Shape;764;p66"/>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88000"/>
          </a:bodyPr>
          <a:lstStyle/>
          <a:p>
            <a:pPr marL="0" marR="0" lvl="0" indent="0" algn="just" rtl="0">
              <a:spcBef>
                <a:spcPts val="0"/>
              </a:spcBef>
              <a:spcAft>
                <a:spcPts val="0"/>
              </a:spcAft>
              <a:buSzPct val="100000"/>
              <a:buFont typeface="Arial"/>
              <a:buNone/>
            </a:pPr>
            <a:r>
              <a:rPr lang="es-AR" sz="3200" b="0" strike="noStrike">
                <a:latin typeface="Arial"/>
                <a:ea typeface="Arial"/>
                <a:cs typeface="Arial"/>
                <a:sym typeface="Arial"/>
              </a:rPr>
              <a:t>Lenguaje Fuertemente Tipado</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Si el lenguaje es fuertemente tipado el compilador puede garantizar la ausencia de errores de tipo en los programas (Ghezzi).</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Un lenguaje se dice fuertemente tipado (type safety) si el sistema de tipos impone restricciones que aseguran que no se producirán errores de tipo en ejecución.</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Un lenguaje se dice fuertemente tipado (type safety) si todos los errores de tipo se detectan.</a:t>
            </a:r>
            <a:endParaRPr sz="3200" b="0" strike="noStrike">
              <a:latin typeface="Arial"/>
              <a:ea typeface="Arial"/>
              <a:cs typeface="Arial"/>
              <a:sym typeface="Arial"/>
            </a:endParaRPr>
          </a:p>
        </p:txBody>
      </p:sp>
      <p:sp>
        <p:nvSpPr>
          <p:cNvPr id="765" name="Google Shape;765;p6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67"/>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71" name="Google Shape;771;p67"/>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3000"/>
          </a:bodyPr>
          <a:lstStyle/>
          <a:p>
            <a:pPr marL="0" marR="0" lvl="0" indent="0" algn="just" rtl="0">
              <a:spcBef>
                <a:spcPts val="0"/>
              </a:spcBef>
              <a:spcAft>
                <a:spcPts val="0"/>
              </a:spcAft>
              <a:buSzPct val="100000"/>
              <a:buFont typeface="Arial"/>
              <a:buNone/>
            </a:pPr>
            <a:r>
              <a:rPr lang="es-AR" sz="3200" b="0" strike="noStrike">
                <a:latin typeface="Arial"/>
                <a:ea typeface="Arial"/>
                <a:cs typeface="Arial"/>
                <a:sym typeface="Arial"/>
              </a:rPr>
              <a:t>Lenguaje Fuertemente Tipado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Definición:</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 Un lenguaje se dice fuertemente tipado (type safety) si el sistema de tipos impone restricciones que aseguran que no se producirán errores de tipo en ejecución.</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En esta concepción, la intención es evitar los errores de aplicación y son tolerados los errores del lenguaje, detectados tan pronto como sea posible.</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p:txBody>
      </p:sp>
      <p:sp>
        <p:nvSpPr>
          <p:cNvPr id="772" name="Google Shape;772;p67"/>
          <p:cNvSpPr/>
          <p:nvPr/>
        </p:nvSpPr>
        <p:spPr>
          <a:xfrm>
            <a:off x="2232000" y="5688000"/>
            <a:ext cx="5760000" cy="1224000"/>
          </a:xfrm>
          <a:prstGeom prst="rect">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SzPts val="1800"/>
              <a:buFont typeface="Arial"/>
              <a:buNone/>
            </a:pPr>
            <a:r>
              <a:rPr lang="es-AR" sz="1800" b="0" strike="noStrike">
                <a:latin typeface="Arial"/>
                <a:ea typeface="Arial"/>
                <a:cs typeface="Arial"/>
                <a:sym typeface="Arial"/>
              </a:rPr>
              <a:t>Python es Fuertemente Tipado y tiene tipado dimámico.</a:t>
            </a:r>
            <a:endParaRPr sz="1800" b="0" strike="noStrike">
              <a:latin typeface="Arial"/>
              <a:ea typeface="Arial"/>
              <a:cs typeface="Arial"/>
              <a:sym typeface="Arial"/>
            </a:endParaRPr>
          </a:p>
          <a:p>
            <a:pPr marL="0" marR="0" lvl="0" indent="0" algn="ctr" rtl="0">
              <a:spcBef>
                <a:spcPts val="0"/>
              </a:spcBef>
              <a:spcAft>
                <a:spcPts val="0"/>
              </a:spcAft>
              <a:buSzPts val="1800"/>
              <a:buFont typeface="Arial"/>
              <a:buNone/>
            </a:pPr>
            <a:r>
              <a:rPr lang="es-AR" sz="1800" b="0" strike="noStrike">
                <a:latin typeface="Arial"/>
                <a:ea typeface="Arial"/>
                <a:cs typeface="Arial"/>
                <a:sym typeface="Arial"/>
              </a:rPr>
              <a:t>C es débilmente tipado y tiene tipado estático.</a:t>
            </a:r>
            <a:endParaRPr sz="1800" b="0" strike="noStrike">
              <a:latin typeface="Arial"/>
              <a:ea typeface="Arial"/>
              <a:cs typeface="Arial"/>
              <a:sym typeface="Arial"/>
            </a:endParaRPr>
          </a:p>
          <a:p>
            <a:pPr marL="0" marR="0" lvl="0" indent="0" algn="ctr" rtl="0">
              <a:spcBef>
                <a:spcPts val="0"/>
              </a:spcBef>
              <a:spcAft>
                <a:spcPts val="0"/>
              </a:spcAft>
              <a:buSzPts val="1800"/>
              <a:buFont typeface="Arial"/>
              <a:buNone/>
            </a:pPr>
            <a:r>
              <a:rPr lang="es-AR" sz="1800" b="0" strike="noStrike">
                <a:latin typeface="Arial"/>
                <a:ea typeface="Arial"/>
                <a:cs typeface="Arial"/>
                <a:sym typeface="Arial"/>
              </a:rPr>
              <a:t>GOBSTONE Fuertemente Tipado y tipado estático.</a:t>
            </a:r>
            <a:endParaRPr sz="1800" b="0" strike="noStrike">
              <a:latin typeface="Arial"/>
              <a:ea typeface="Arial"/>
              <a:cs typeface="Arial"/>
              <a:sym typeface="Arial"/>
            </a:endParaRPr>
          </a:p>
          <a:p>
            <a:pPr marL="0" marR="0" lvl="0" indent="0" algn="ctr" rtl="0">
              <a:spcBef>
                <a:spcPts val="0"/>
              </a:spcBef>
              <a:spcAft>
                <a:spcPts val="0"/>
              </a:spcAft>
              <a:buSzPts val="1800"/>
              <a:buFont typeface="Arial"/>
              <a:buNone/>
            </a:pPr>
            <a:endParaRPr sz="1800" b="0" strike="noStrike">
              <a:latin typeface="Arial"/>
              <a:ea typeface="Arial"/>
              <a:cs typeface="Arial"/>
              <a:sym typeface="Arial"/>
            </a:endParaRPr>
          </a:p>
        </p:txBody>
      </p:sp>
      <p:sp>
        <p:nvSpPr>
          <p:cNvPr id="773" name="Google Shape;773;p67"/>
          <p:cNvSpPr/>
          <p:nvPr/>
        </p:nvSpPr>
        <p:spPr>
          <a:xfrm>
            <a:off x="5112000" y="1872000"/>
            <a:ext cx="4320000" cy="1080000"/>
          </a:xfrm>
          <a:prstGeom prst="wedgeRoundRectCallout">
            <a:avLst>
              <a:gd name="adj1" fmla="val -3680"/>
              <a:gd name="adj2" fmla="val 120740"/>
              <a:gd name="adj3" fmla="val 16667"/>
            </a:avLst>
          </a:prstGeom>
          <a:solidFill>
            <a:srgbClr val="729FCF"/>
          </a:solidFill>
          <a:ln w="9525" cap="flat" cmpd="sng">
            <a:solidFill>
              <a:srgbClr val="3465A4"/>
            </a:solidFill>
            <a:prstDash val="solid"/>
            <a:round/>
            <a:headEnd type="none" w="sm" len="sm"/>
            <a:tailEnd type="none" w="sm" len="sm"/>
          </a:ln>
        </p:spPr>
        <p:txBody>
          <a:bodyPr spcFirstLastPara="1" wrap="square" lIns="90000" tIns="45000" rIns="90000" bIns="45000" anchor="ctr" anchorCtr="0">
            <a:noAutofit/>
          </a:bodyPr>
          <a:lstStyle/>
          <a:p>
            <a:pPr marL="0" marR="0" lvl="0" indent="0" algn="ctr" rtl="0">
              <a:spcBef>
                <a:spcPts val="0"/>
              </a:spcBef>
              <a:spcAft>
                <a:spcPts val="0"/>
              </a:spcAft>
              <a:buSzPts val="1800"/>
              <a:buFont typeface="Arial"/>
              <a:buNone/>
            </a:pPr>
            <a:r>
              <a:rPr lang="es-AR" sz="1800" b="0" strike="noStrike">
                <a:latin typeface="Arial"/>
                <a:ea typeface="Arial"/>
                <a:cs typeface="Arial"/>
                <a:sym typeface="Arial"/>
              </a:rPr>
              <a:t>Esta definición está basicamente</a:t>
            </a:r>
            <a:endParaRPr sz="1800" b="0" strike="noStrike">
              <a:latin typeface="Arial"/>
              <a:ea typeface="Arial"/>
              <a:cs typeface="Arial"/>
              <a:sym typeface="Arial"/>
            </a:endParaRPr>
          </a:p>
          <a:p>
            <a:pPr marL="0" marR="0" lvl="0" indent="0" algn="ctr" rtl="0">
              <a:spcBef>
                <a:spcPts val="0"/>
              </a:spcBef>
              <a:spcAft>
                <a:spcPts val="0"/>
              </a:spcAft>
              <a:buSzPts val="1800"/>
              <a:buFont typeface="Arial"/>
              <a:buNone/>
            </a:pPr>
            <a:r>
              <a:rPr lang="es-AR" sz="1800" b="0" strike="noStrike">
                <a:latin typeface="Arial"/>
                <a:ea typeface="Arial"/>
                <a:cs typeface="Arial"/>
                <a:sym typeface="Arial"/>
              </a:rPr>
              <a:t> orientada a lenguajes compilados</a:t>
            </a:r>
            <a:endParaRPr sz="1800" b="0" strike="noStrike">
              <a:latin typeface="Arial"/>
              <a:ea typeface="Arial"/>
              <a:cs typeface="Arial"/>
              <a:sym typeface="Arial"/>
            </a:endParaRPr>
          </a:p>
        </p:txBody>
      </p:sp>
      <p:sp>
        <p:nvSpPr>
          <p:cNvPr id="774" name="Google Shape;774;p6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68"/>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80" name="Google Shape;780;p68"/>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strike="noStrike">
                <a:latin typeface="Arial"/>
                <a:ea typeface="Arial"/>
                <a:cs typeface="Arial"/>
                <a:sym typeface="Arial"/>
              </a:rPr>
              <a:t>Reglas de Equivalencia y Conversión</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strike="noStrike">
                <a:latin typeface="Arial"/>
                <a:ea typeface="Arial"/>
                <a:cs typeface="Arial"/>
                <a:sym typeface="Arial"/>
              </a:rPr>
              <a:t>Tipo compatible: reglas semánticas que determinan si el tipo de un objeto es </a:t>
            </a:r>
            <a:r>
              <a:rPr lang="es-AR" sz="3200"/>
              <a:t>válido</a:t>
            </a:r>
            <a:r>
              <a:rPr lang="es-AR" sz="3200" b="0" strike="noStrike">
                <a:latin typeface="Arial"/>
                <a:ea typeface="Arial"/>
                <a:cs typeface="Arial"/>
                <a:sym typeface="Arial"/>
              </a:rPr>
              <a:t> en un contexto particular</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strike="noStrike">
                <a:latin typeface="Arial"/>
                <a:ea typeface="Arial"/>
                <a:cs typeface="Arial"/>
                <a:sym typeface="Arial"/>
              </a:rPr>
              <a:t>Un  lenguaje debe definir en </a:t>
            </a:r>
            <a:r>
              <a:rPr lang="es-AR" sz="3200"/>
              <a:t>qué</a:t>
            </a:r>
            <a:r>
              <a:rPr lang="es-AR" sz="3200" b="0" strike="noStrike">
                <a:latin typeface="Arial"/>
                <a:ea typeface="Arial"/>
                <a:cs typeface="Arial"/>
                <a:sym typeface="Arial"/>
              </a:rPr>
              <a:t> contexto el tipo Q es compatible con el tipo T.</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strike="noStrike">
                <a:latin typeface="Arial"/>
                <a:ea typeface="Arial"/>
                <a:cs typeface="Arial"/>
                <a:sym typeface="Arial"/>
              </a:rPr>
              <a:t>Si el sistema de tipos define la compatibilidad.</a:t>
            </a:r>
            <a:endParaRPr sz="3200" b="0" strike="noStrike">
              <a:latin typeface="Arial"/>
              <a:ea typeface="Arial"/>
              <a:cs typeface="Arial"/>
              <a:sym typeface="Arial"/>
            </a:endParaRPr>
          </a:p>
        </p:txBody>
      </p:sp>
      <p:sp>
        <p:nvSpPr>
          <p:cNvPr id="781" name="Google Shape;781;p6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69"/>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87" name="Google Shape;787;p69"/>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strike="noStrike">
                <a:latin typeface="Arial"/>
                <a:ea typeface="Arial"/>
                <a:cs typeface="Arial"/>
                <a:sym typeface="Arial"/>
              </a:rPr>
              <a:t>Reglas de Equivalencia y Conversión</a:t>
            </a:r>
            <a:endParaRPr sz="3200" b="0" strike="noStrike">
              <a:latin typeface="Arial"/>
              <a:ea typeface="Arial"/>
              <a:cs typeface="Arial"/>
              <a:sym typeface="Arial"/>
            </a:endParaRPr>
          </a:p>
        </p:txBody>
      </p:sp>
      <p:pic>
        <p:nvPicPr>
          <p:cNvPr id="788" name="Google Shape;788;p69"/>
          <p:cNvPicPr preferRelativeResize="0"/>
          <p:nvPr/>
        </p:nvPicPr>
        <p:blipFill rotWithShape="1">
          <a:blip r:embed="rId3">
            <a:alphaModFix/>
          </a:blip>
          <a:srcRect/>
          <a:stretch/>
        </p:blipFill>
        <p:spPr>
          <a:xfrm>
            <a:off x="963525" y="2393350"/>
            <a:ext cx="7776001" cy="4685400"/>
          </a:xfrm>
          <a:prstGeom prst="rect">
            <a:avLst/>
          </a:prstGeom>
          <a:noFill/>
          <a:ln>
            <a:noFill/>
          </a:ln>
        </p:spPr>
      </p:pic>
      <p:sp>
        <p:nvSpPr>
          <p:cNvPr id="789" name="Google Shape;789;p6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70"/>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795" name="Google Shape;795;p70"/>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96000"/>
          </a:bodyPr>
          <a:lstStyle/>
          <a:p>
            <a:pPr marL="0" marR="0" lvl="0" indent="0" algn="just" rtl="0">
              <a:spcBef>
                <a:spcPts val="0"/>
              </a:spcBef>
              <a:spcAft>
                <a:spcPts val="0"/>
              </a:spcAft>
              <a:buSzPct val="100000"/>
              <a:buFont typeface="Arial"/>
              <a:buNone/>
            </a:pPr>
            <a:r>
              <a:rPr lang="es-AR" sz="3200" b="0" strike="noStrike">
                <a:latin typeface="Arial"/>
                <a:ea typeface="Arial"/>
                <a:cs typeface="Arial"/>
                <a:sym typeface="Arial"/>
              </a:rPr>
              <a:t>Reglas de Equivalencia y Conversión</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Equivalencia por nombre: dos variables son del mismo tipo si y solo si están declaradas juntas o si están declaradas con el mismo nombre de tipo.</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Equivalencia por estructura: dos variables son del mismo tipo si los componentes de su tipo son iguales.</a:t>
            </a:r>
            <a:endParaRPr sz="3200" b="0" strike="noStrike">
              <a:latin typeface="Arial"/>
              <a:ea typeface="Arial"/>
              <a:cs typeface="Arial"/>
              <a:sym typeface="Arial"/>
            </a:endParaRPr>
          </a:p>
        </p:txBody>
      </p:sp>
      <p:sp>
        <p:nvSpPr>
          <p:cNvPr id="796" name="Google Shape;796;p70"/>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txBox="1">
            <a:spLocks noGrp="1"/>
          </p:cNvSpPr>
          <p:nvPr>
            <p:ph type="title"/>
          </p:nvPr>
        </p:nvSpPr>
        <p:spPr>
          <a:xfrm>
            <a:off x="504000" y="576000"/>
            <a:ext cx="7704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TIPO DE DATO</a:t>
            </a:r>
            <a:endParaRPr sz="3600" b="0" strike="noStrike">
              <a:latin typeface="Arial"/>
              <a:ea typeface="Arial"/>
              <a:cs typeface="Arial"/>
              <a:sym typeface="Arial"/>
            </a:endParaRPr>
          </a:p>
        </p:txBody>
      </p:sp>
      <p:sp>
        <p:nvSpPr>
          <p:cNvPr id="154" name="Google Shape;154;p8"/>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2600"/>
              <a:buFont typeface="Arial"/>
              <a:buNone/>
            </a:pPr>
            <a:r>
              <a:rPr lang="es-AR" sz="2600" b="0" i="0" u="none" strike="noStrike" cap="none">
                <a:latin typeface="Arial"/>
                <a:ea typeface="Arial"/>
                <a:cs typeface="Arial"/>
                <a:sym typeface="Arial"/>
              </a:rPr>
              <a:t>         </a:t>
            </a:r>
            <a:endParaRPr sz="2600" b="0" i="0" u="none" strike="noStrike" cap="none">
              <a:latin typeface="Arial"/>
              <a:ea typeface="Arial"/>
              <a:cs typeface="Arial"/>
              <a:sym typeface="Arial"/>
            </a:endParaRPr>
          </a:p>
        </p:txBody>
      </p:sp>
      <p:graphicFrame>
        <p:nvGraphicFramePr>
          <p:cNvPr id="155" name="Google Shape;155;p8"/>
          <p:cNvGraphicFramePr/>
          <p:nvPr/>
        </p:nvGraphicFramePr>
        <p:xfrm>
          <a:off x="720000" y="1656000"/>
          <a:ext cx="8567975" cy="5471925"/>
        </p:xfrm>
        <a:graphic>
          <a:graphicData uri="http://schemas.openxmlformats.org/drawingml/2006/table">
            <a:tbl>
              <a:tblPr>
                <a:noFill/>
                <a:tableStyleId>{82E6FA91-0638-43C6-8CF5-FA5BDB944E9C}</a:tableStyleId>
              </a:tblPr>
              <a:tblGrid>
                <a:gridCol w="2855150">
                  <a:extLst>
                    <a:ext uri="{9D8B030D-6E8A-4147-A177-3AD203B41FA5}">
                      <a16:colId xmlns:a16="http://schemas.microsoft.com/office/drawing/2014/main" val="20000"/>
                    </a:ext>
                  </a:extLst>
                </a:gridCol>
                <a:gridCol w="2855150">
                  <a:extLst>
                    <a:ext uri="{9D8B030D-6E8A-4147-A177-3AD203B41FA5}">
                      <a16:colId xmlns:a16="http://schemas.microsoft.com/office/drawing/2014/main" val="20001"/>
                    </a:ext>
                  </a:extLst>
                </a:gridCol>
                <a:gridCol w="2857675">
                  <a:extLst>
                    <a:ext uri="{9D8B030D-6E8A-4147-A177-3AD203B41FA5}">
                      <a16:colId xmlns:a16="http://schemas.microsoft.com/office/drawing/2014/main" val="20002"/>
                    </a:ext>
                  </a:extLst>
                </a:gridCol>
              </a:tblGrid>
              <a:tr h="518750">
                <a:tc>
                  <a:txBody>
                    <a:bodyPr/>
                    <a:lstStyle/>
                    <a:p>
                      <a:pPr marL="0" lvl="0" indent="0" algn="l" rtl="0">
                        <a:spcBef>
                          <a:spcPts val="0"/>
                        </a:spcBef>
                        <a:spcAft>
                          <a:spcPts val="0"/>
                        </a:spcAft>
                        <a:buNone/>
                      </a:pPr>
                      <a:endParaRPr/>
                    </a:p>
                  </a:txBody>
                  <a:tcPr marL="91425" marR="91425" marT="91425" marB="914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633"/>
                    </a:solidFill>
                  </a:tcPr>
                </a:tc>
                <a:tc>
                  <a:txBody>
                    <a:bodyPr/>
                    <a:lstStyle/>
                    <a:p>
                      <a:pPr marL="0" marR="0" lvl="0" indent="0" algn="l" rtl="0">
                        <a:spcBef>
                          <a:spcPts val="0"/>
                        </a:spcBef>
                        <a:spcAft>
                          <a:spcPts val="0"/>
                        </a:spcAft>
                        <a:buNone/>
                      </a:pPr>
                      <a:r>
                        <a:rPr lang="es-AR" sz="1800" b="1" u="none" strike="noStrike" cap="none">
                          <a:latin typeface="Arial"/>
                          <a:ea typeface="Arial"/>
                          <a:cs typeface="Arial"/>
                          <a:sym typeface="Arial"/>
                        </a:rPr>
                        <a:t>ELEMENTALES</a:t>
                      </a:r>
                      <a:endParaRPr sz="1800" b="1"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633"/>
                    </a:solidFill>
                  </a:tcPr>
                </a:tc>
                <a:tc>
                  <a:txBody>
                    <a:bodyPr/>
                    <a:lstStyle/>
                    <a:p>
                      <a:pPr marL="0" marR="0" lvl="0" indent="0" algn="l" rtl="0">
                        <a:spcBef>
                          <a:spcPts val="0"/>
                        </a:spcBef>
                        <a:spcAft>
                          <a:spcPts val="0"/>
                        </a:spcAft>
                        <a:buNone/>
                      </a:pPr>
                      <a:r>
                        <a:rPr lang="es-AR" sz="1800" b="1" strike="noStrike">
                          <a:latin typeface="Arial"/>
                          <a:ea typeface="Arial"/>
                          <a:cs typeface="Arial"/>
                          <a:sym typeface="Arial"/>
                        </a:rPr>
                        <a:t>COMPUESTOS</a:t>
                      </a:r>
                      <a:endParaRPr sz="1800" b="1"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6633"/>
                    </a:solidFill>
                  </a:tcPr>
                </a:tc>
                <a:extLst>
                  <a:ext uri="{0D108BD9-81ED-4DB2-BD59-A6C34878D82A}">
                    <a16:rowId xmlns:a16="http://schemas.microsoft.com/office/drawing/2014/main" val="10000"/>
                  </a:ext>
                </a:extLst>
              </a:tr>
              <a:tr h="518750">
                <a:tc rowSpan="4">
                  <a:txBody>
                    <a:bodyPr/>
                    <a:lstStyle/>
                    <a:p>
                      <a:pPr marL="0" marR="0" lvl="0" indent="0" algn="l" rtl="0">
                        <a:spcBef>
                          <a:spcPts val="0"/>
                        </a:spcBef>
                        <a:spcAft>
                          <a:spcPts val="0"/>
                        </a:spcAft>
                        <a:buNone/>
                      </a:pPr>
                      <a:r>
                        <a:rPr lang="es-AR" sz="1800" b="1" strike="noStrike">
                          <a:latin typeface="Arial"/>
                          <a:ea typeface="Arial"/>
                          <a:cs typeface="Arial"/>
                          <a:sym typeface="Arial"/>
                        </a:rPr>
                        <a:t>PREDEFINIDOS</a:t>
                      </a:r>
                      <a:endParaRPr sz="1800" b="0" strike="noStrike">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ENTEROS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tc rowSpan="4">
                  <a:txBody>
                    <a:bodyPr/>
                    <a:lstStyle/>
                    <a:p>
                      <a:pPr marL="0" marR="0" lvl="0" indent="0" algn="l" rtl="0">
                        <a:spcBef>
                          <a:spcPts val="0"/>
                        </a:spcBef>
                        <a:spcAft>
                          <a:spcPts val="0"/>
                        </a:spcAft>
                        <a:buNone/>
                      </a:pPr>
                      <a:r>
                        <a:rPr lang="es-AR" sz="1800" b="0" strike="noStrike">
                          <a:latin typeface="Arial"/>
                          <a:ea typeface="Arial"/>
                          <a:cs typeface="Arial"/>
                          <a:sym typeface="Arial"/>
                        </a:rPr>
                        <a:t>STRING</a:t>
                      </a:r>
                      <a:endParaRPr sz="1800" b="0" strike="noStrike">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extLst>
                  <a:ext uri="{0D108BD9-81ED-4DB2-BD59-A6C34878D82A}">
                    <a16:rowId xmlns:a16="http://schemas.microsoft.com/office/drawing/2014/main" val="10001"/>
                  </a:ext>
                </a:extLst>
              </a:tr>
              <a:tr h="518750">
                <a:tc vMerge="1">
                  <a:txBody>
                    <a:bodyPr/>
                    <a:lstStyle/>
                    <a:p>
                      <a:endParaRPr lang="en-US"/>
                    </a:p>
                  </a:txBody>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REALES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C99"/>
                    </a:solidFill>
                  </a:tcPr>
                </a:tc>
                <a:tc vMerge="1">
                  <a:txBody>
                    <a:bodyPr/>
                    <a:lstStyle/>
                    <a:p>
                      <a:endParaRPr lang="en-US"/>
                    </a:p>
                  </a:txBody>
                  <a:tcPr/>
                </a:tc>
                <a:extLst>
                  <a:ext uri="{0D108BD9-81ED-4DB2-BD59-A6C34878D82A}">
                    <a16:rowId xmlns:a16="http://schemas.microsoft.com/office/drawing/2014/main" val="10002"/>
                  </a:ext>
                </a:extLst>
              </a:tr>
              <a:tr h="518750">
                <a:tc vMerge="1">
                  <a:txBody>
                    <a:bodyPr/>
                    <a:lstStyle/>
                    <a:p>
                      <a:endParaRPr lang="en-US"/>
                    </a:p>
                  </a:txBody>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CARACTERES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tc vMerge="1">
                  <a:txBody>
                    <a:bodyPr/>
                    <a:lstStyle/>
                    <a:p>
                      <a:endParaRPr lang="en-US"/>
                    </a:p>
                  </a:txBody>
                  <a:tcPr/>
                </a:tc>
                <a:extLst>
                  <a:ext uri="{0D108BD9-81ED-4DB2-BD59-A6C34878D82A}">
                    <a16:rowId xmlns:a16="http://schemas.microsoft.com/office/drawing/2014/main" val="10003"/>
                  </a:ext>
                </a:extLst>
              </a:tr>
              <a:tr h="518750">
                <a:tc vMerge="1">
                  <a:txBody>
                    <a:bodyPr/>
                    <a:lstStyle/>
                    <a:p>
                      <a:endParaRPr lang="en-US"/>
                    </a:p>
                  </a:txBody>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BOOLEANOS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C99"/>
                    </a:solidFill>
                  </a:tcPr>
                </a:tc>
                <a:tc vMerge="1">
                  <a:txBody>
                    <a:bodyPr/>
                    <a:lstStyle/>
                    <a:p>
                      <a:endParaRPr lang="en-US"/>
                    </a:p>
                  </a:txBody>
                  <a:tcPr/>
                </a:tc>
                <a:extLst>
                  <a:ext uri="{0D108BD9-81ED-4DB2-BD59-A6C34878D82A}">
                    <a16:rowId xmlns:a16="http://schemas.microsoft.com/office/drawing/2014/main" val="10004"/>
                  </a:ext>
                </a:extLst>
              </a:tr>
              <a:tr h="800275">
                <a:tc rowSpan="4">
                  <a:txBody>
                    <a:bodyPr/>
                    <a:lstStyle/>
                    <a:p>
                      <a:pPr marL="0" marR="0" lvl="0" indent="0" algn="l" rtl="0">
                        <a:spcBef>
                          <a:spcPts val="0"/>
                        </a:spcBef>
                        <a:spcAft>
                          <a:spcPts val="0"/>
                        </a:spcAft>
                        <a:buNone/>
                      </a:pPr>
                      <a:r>
                        <a:rPr lang="es-AR" sz="1800" b="1" strike="noStrike">
                          <a:latin typeface="Arial"/>
                          <a:ea typeface="Arial"/>
                          <a:cs typeface="Arial"/>
                          <a:sym typeface="Arial"/>
                        </a:rPr>
                        <a:t>DEFINIDOS POR EL USUARIO</a:t>
                      </a:r>
                      <a:endParaRPr sz="1800" b="0" strike="noStrike">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tc rowSpan="4">
                  <a:txBody>
                    <a:bodyPr/>
                    <a:lstStyle/>
                    <a:p>
                      <a:pPr marL="0" marR="0" lvl="0" indent="0" algn="l" rtl="0">
                        <a:spcBef>
                          <a:spcPts val="0"/>
                        </a:spcBef>
                        <a:spcAft>
                          <a:spcPts val="0"/>
                        </a:spcAft>
                        <a:buNone/>
                      </a:pPr>
                      <a:r>
                        <a:rPr lang="es-AR" sz="1800" b="0" strike="noStrike">
                          <a:latin typeface="Arial"/>
                          <a:ea typeface="Arial"/>
                          <a:cs typeface="Arial"/>
                          <a:sym typeface="Arial"/>
                        </a:rPr>
                        <a:t>ENUMERADOS</a:t>
                      </a:r>
                      <a:endParaRPr sz="1800" b="0" strike="noStrike">
                        <a:latin typeface="Arial"/>
                        <a:ea typeface="Arial"/>
                        <a:cs typeface="Arial"/>
                        <a:sym typeface="Arial"/>
                      </a:endParaRPr>
                    </a:p>
                  </a:txBody>
                  <a:tcPr marL="90000" marR="90000" marT="45725" marB="457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ARREGLOS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extLst>
                  <a:ext uri="{0D108BD9-81ED-4DB2-BD59-A6C34878D82A}">
                    <a16:rowId xmlns:a16="http://schemas.microsoft.com/office/drawing/2014/main" val="10005"/>
                  </a:ext>
                </a:extLst>
              </a:tr>
              <a:tr h="518750">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REGISTROS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C99"/>
                    </a:solidFill>
                  </a:tcPr>
                </a:tc>
                <a:extLst>
                  <a:ext uri="{0D108BD9-81ED-4DB2-BD59-A6C34878D82A}">
                    <a16:rowId xmlns:a16="http://schemas.microsoft.com/office/drawing/2014/main" val="10006"/>
                  </a:ext>
                </a:extLst>
              </a:tr>
              <a:tr h="518750">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LISTAS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extLst>
                  <a:ext uri="{0D108BD9-81ED-4DB2-BD59-A6C34878D82A}">
                    <a16:rowId xmlns:a16="http://schemas.microsoft.com/office/drawing/2014/main" val="10007"/>
                  </a:ext>
                </a:extLst>
              </a:tr>
              <a:tr h="521275">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s-AR" sz="1800" b="0" strike="noStrike">
                          <a:latin typeface="Arial"/>
                          <a:ea typeface="Arial"/>
                          <a:cs typeface="Arial"/>
                          <a:sym typeface="Arial"/>
                        </a:rPr>
                        <a:t>ETC.</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CC99"/>
                    </a:solidFill>
                  </a:tcPr>
                </a:tc>
                <a:extLst>
                  <a:ext uri="{0D108BD9-81ED-4DB2-BD59-A6C34878D82A}">
                    <a16:rowId xmlns:a16="http://schemas.microsoft.com/office/drawing/2014/main" val="10008"/>
                  </a:ext>
                </a:extLst>
              </a:tr>
              <a:tr h="519125">
                <a:tc gridSpan="3">
                  <a:txBody>
                    <a:bodyPr/>
                    <a:lstStyle/>
                    <a:p>
                      <a:pPr marL="0" marR="0" lvl="0" indent="0" algn="ctr" rtl="0">
                        <a:spcBef>
                          <a:spcPts val="0"/>
                        </a:spcBef>
                        <a:spcAft>
                          <a:spcPts val="0"/>
                        </a:spcAft>
                        <a:buSzPts val="1800"/>
                        <a:buFont typeface="Arial"/>
                        <a:buNone/>
                      </a:pPr>
                      <a:r>
                        <a:rPr lang="es-AR" sz="1800" b="1" strike="noStrike">
                          <a:latin typeface="Arial"/>
                          <a:ea typeface="Arial"/>
                          <a:cs typeface="Arial"/>
                          <a:sym typeface="Arial"/>
                        </a:rPr>
                        <a:t>DOMINIO DE UN TIPO ----&gt;  VALORES POSIBLES</a:t>
                      </a:r>
                      <a:endParaRPr sz="1800" b="0" strike="noStrike">
                        <a:latin typeface="Arial"/>
                        <a:ea typeface="Arial"/>
                        <a:cs typeface="Arial"/>
                        <a:sym typeface="Arial"/>
                      </a:endParaRPr>
                    </a:p>
                  </a:txBody>
                  <a:tcPr marL="90000" marR="90000" marT="45725" marB="45725">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rgbClr val="FF9966"/>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9"/>
                  </a:ext>
                </a:extLst>
              </a:tr>
            </a:tbl>
          </a:graphicData>
        </a:graphic>
      </p:graphicFrame>
      <p:sp>
        <p:nvSpPr>
          <p:cNvPr id="156" name="Google Shape;156;p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71"/>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02" name="Google Shape;802;p71"/>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strike="noStrike">
                <a:latin typeface="Arial"/>
                <a:ea typeface="Arial"/>
                <a:cs typeface="Arial"/>
                <a:sym typeface="Arial"/>
              </a:rPr>
              <a:t>Reglas de Equivalencia y Conversión</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ts val="1440"/>
              <a:buFont typeface="Noto Sans Symbols"/>
              <a:buChar char="●"/>
            </a:pPr>
            <a:r>
              <a:rPr lang="es-AR" sz="3200" b="0" strike="noStrike">
                <a:latin typeface="Arial"/>
                <a:ea typeface="Arial"/>
                <a:cs typeface="Arial"/>
                <a:sym typeface="Arial"/>
              </a:rPr>
              <a:t>Un tipo es compatible con otro si</a:t>
            </a:r>
            <a:endParaRPr sz="3200" b="0" strike="noStrike">
              <a:latin typeface="Arial"/>
              <a:ea typeface="Arial"/>
              <a:cs typeface="Arial"/>
              <a:sym typeface="Arial"/>
            </a:endParaRPr>
          </a:p>
          <a:p>
            <a:pPr marL="864000" marR="0" lvl="1" indent="-324000" algn="just" rtl="0">
              <a:spcBef>
                <a:spcPts val="1417"/>
              </a:spcBef>
              <a:spcAft>
                <a:spcPts val="0"/>
              </a:spcAft>
              <a:buClr>
                <a:srgbClr val="000000"/>
              </a:buClr>
              <a:buSzPts val="2400"/>
              <a:buFont typeface="Noto Sans Symbols"/>
              <a:buChar char="−"/>
            </a:pPr>
            <a:r>
              <a:rPr lang="es-AR" sz="3200" b="0" i="0" u="none" strike="noStrike" cap="none">
                <a:latin typeface="Arial"/>
                <a:ea typeface="Arial"/>
                <a:cs typeface="Arial"/>
                <a:sym typeface="Arial"/>
              </a:rPr>
              <a:t>es equivalente</a:t>
            </a:r>
            <a:endParaRPr sz="3200" b="0" i="0" u="none" strike="noStrike" cap="none">
              <a:latin typeface="Arial"/>
              <a:ea typeface="Arial"/>
              <a:cs typeface="Arial"/>
              <a:sym typeface="Arial"/>
            </a:endParaRPr>
          </a:p>
          <a:p>
            <a:pPr marL="864000" marR="0" lvl="1" indent="-324000" algn="just" rtl="0">
              <a:spcBef>
                <a:spcPts val="1134"/>
              </a:spcBef>
              <a:spcAft>
                <a:spcPts val="0"/>
              </a:spcAft>
              <a:buClr>
                <a:srgbClr val="000000"/>
              </a:buClr>
              <a:buSzPts val="2400"/>
              <a:buFont typeface="Noto Sans Symbols"/>
              <a:buChar char="−"/>
            </a:pPr>
            <a:r>
              <a:rPr lang="es-AR" sz="3200" b="0" i="0" u="none" strike="noStrike" cap="none">
                <a:latin typeface="Arial"/>
                <a:ea typeface="Arial"/>
                <a:cs typeface="Arial"/>
                <a:sym typeface="Arial"/>
              </a:rPr>
              <a:t>se puede convertir</a:t>
            </a:r>
            <a:endParaRPr sz="3200" b="0" i="0" u="none" strike="noStrike" cap="none">
              <a:latin typeface="Arial"/>
              <a:ea typeface="Arial"/>
              <a:cs typeface="Arial"/>
              <a:sym typeface="Arial"/>
            </a:endParaRPr>
          </a:p>
          <a:p>
            <a:pPr marL="432000" marR="0" lvl="0" indent="-324000" algn="just" rtl="0">
              <a:spcBef>
                <a:spcPts val="1134"/>
              </a:spcBef>
              <a:spcAft>
                <a:spcPts val="0"/>
              </a:spcAft>
              <a:buClr>
                <a:srgbClr val="000000"/>
              </a:buClr>
              <a:buSzPts val="1440"/>
              <a:buFont typeface="Noto Sans Symbols"/>
              <a:buChar char="●"/>
            </a:pPr>
            <a:r>
              <a:rPr lang="es-AR" sz="3200" b="0" strike="noStrike">
                <a:latin typeface="Arial"/>
                <a:ea typeface="Arial"/>
                <a:cs typeface="Arial"/>
                <a:sym typeface="Arial"/>
              </a:rPr>
              <a:t>Coerción: significa convertir un valor de un tipo a otro. Reglas del lenguaje de acuerdo al tipo de los operandos y a la jerarquía</a:t>
            </a:r>
            <a:endParaRPr sz="3200" b="0" strike="noStrike">
              <a:latin typeface="Arial"/>
              <a:ea typeface="Arial"/>
              <a:cs typeface="Arial"/>
              <a:sym typeface="Arial"/>
            </a:endParaRPr>
          </a:p>
        </p:txBody>
      </p:sp>
      <p:sp>
        <p:nvSpPr>
          <p:cNvPr id="803" name="Google Shape;803;p71"/>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sp>
        <p:nvSpPr>
          <p:cNvPr id="808" name="Google Shape;808;p72"/>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09" name="Google Shape;809;p72"/>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8000"/>
          </a:bodyPr>
          <a:lstStyle/>
          <a:p>
            <a:pPr marL="0" marR="0" lvl="0" indent="0" algn="just" rtl="0">
              <a:spcBef>
                <a:spcPts val="0"/>
              </a:spcBef>
              <a:spcAft>
                <a:spcPts val="0"/>
              </a:spcAft>
              <a:buSzPct val="100000"/>
              <a:buFont typeface="Arial"/>
              <a:buNone/>
            </a:pPr>
            <a:r>
              <a:rPr lang="es-AR" sz="3200" b="0" strike="noStrike">
                <a:latin typeface="Arial"/>
                <a:ea typeface="Arial"/>
                <a:cs typeface="Arial"/>
                <a:sym typeface="Arial"/>
              </a:rPr>
              <a:t>Reglas de Equivalencia y Conversión</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Widening (ensanchar): cada valor del dominio tiene su correspondiente valor en el rango. (Entero a Real). Pascal solo  widening de entero a real.</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Narrowing (estrechar): cada valor del dominio puede no tener su correspondiente valor en el rango. En este caso algunos lenguajes producen un mensaje avisando la pérdida de información. (Real a Entero). En C Depende del contexto y utiliza un sistema de coersión simple.</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Cláusula de casting : conversiones explicitas,  se fuerza a que se convierta. </a:t>
            </a:r>
            <a:endParaRPr sz="3200" b="0" strike="noStrike">
              <a:latin typeface="Arial"/>
              <a:ea typeface="Arial"/>
              <a:cs typeface="Arial"/>
              <a:sym typeface="Arial"/>
            </a:endParaRPr>
          </a:p>
        </p:txBody>
      </p:sp>
      <p:sp>
        <p:nvSpPr>
          <p:cNvPr id="810" name="Google Shape;810;p72"/>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73"/>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16" name="Google Shape;816;p73"/>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strike="noStrike">
                <a:latin typeface="Arial"/>
                <a:ea typeface="Arial"/>
                <a:cs typeface="Arial"/>
                <a:sym typeface="Arial"/>
              </a:rPr>
              <a:t>Reglas de Inferencia y nivel de polimorfismo</a:t>
            </a:r>
            <a:endParaRPr sz="3200" b="0" strike="noStrike">
              <a:latin typeface="Arial"/>
              <a:ea typeface="Arial"/>
              <a:cs typeface="Arial"/>
              <a:sym typeface="Arial"/>
            </a:endParaRPr>
          </a:p>
          <a:p>
            <a:pPr marL="0" marR="0" lvl="0" indent="0" algn="just" rtl="0">
              <a:spcBef>
                <a:spcPts val="1417"/>
              </a:spcBef>
              <a:spcAft>
                <a:spcPts val="0"/>
              </a:spcAft>
              <a:buSzPts val="3200"/>
              <a:buFont typeface="Arial"/>
              <a:buNone/>
            </a:pPr>
            <a:endParaRPr sz="3200" b="0" strike="noStrike">
              <a:latin typeface="Arial"/>
              <a:ea typeface="Arial"/>
              <a:cs typeface="Arial"/>
              <a:sym typeface="Arial"/>
            </a:endParaRPr>
          </a:p>
        </p:txBody>
      </p:sp>
      <p:sp>
        <p:nvSpPr>
          <p:cNvPr id="817" name="Google Shape;817;p73"/>
          <p:cNvSpPr txBox="1"/>
          <p:nvPr/>
        </p:nvSpPr>
        <p:spPr>
          <a:xfrm>
            <a:off x="576000" y="2448000"/>
            <a:ext cx="8928000" cy="36738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La inferencia de tipos permite que el tipo de una entidad declarada se “infiera” en lugar de ser declarado. La inferencia puede realizarse de acuerdo al tipo de:</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Un operador predefinido</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fun f1(n,m)=(n mod m=0)</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Un operando</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fun f2(n) = (n*2)</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Un argumento</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fun f3(n) = n*n</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El tipo del resultado</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fun f4(n) = (n*n)</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p:txBody>
      </p:sp>
      <p:sp>
        <p:nvSpPr>
          <p:cNvPr id="818" name="Google Shape;818;p73"/>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74"/>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24" name="Google Shape;824;p74"/>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strike="noStrike">
                <a:latin typeface="Arial"/>
                <a:ea typeface="Arial"/>
                <a:cs typeface="Arial"/>
                <a:sym typeface="Arial"/>
              </a:rPr>
              <a:t>Reglas de Inferencia y nivel de polimorfismo</a:t>
            </a:r>
            <a:endParaRPr sz="3200" b="0" strike="noStrike">
              <a:latin typeface="Arial"/>
              <a:ea typeface="Arial"/>
              <a:cs typeface="Arial"/>
              <a:sym typeface="Arial"/>
            </a:endParaRPr>
          </a:p>
          <a:p>
            <a:pPr marL="0" marR="0" lvl="0" indent="0" algn="just" rtl="0">
              <a:spcBef>
                <a:spcPts val="1417"/>
              </a:spcBef>
              <a:spcAft>
                <a:spcPts val="0"/>
              </a:spcAft>
              <a:buSzPts val="3200"/>
              <a:buFont typeface="Arial"/>
              <a:buNone/>
            </a:pPr>
            <a:endParaRPr sz="3200" b="0" strike="noStrike">
              <a:latin typeface="Arial"/>
              <a:ea typeface="Arial"/>
              <a:cs typeface="Arial"/>
              <a:sym typeface="Arial"/>
            </a:endParaRPr>
          </a:p>
        </p:txBody>
      </p:sp>
      <p:sp>
        <p:nvSpPr>
          <p:cNvPr id="825" name="Google Shape;825;p74"/>
          <p:cNvSpPr txBox="1"/>
          <p:nvPr/>
        </p:nvSpPr>
        <p:spPr>
          <a:xfrm>
            <a:off x="576000" y="2448000"/>
            <a:ext cx="8928000" cy="290592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Veamos los siguientes ejemplos:</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write(e,f(x)+1)</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fun disjuntos(s1,s2:Conjunto):boolean;</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0" marR="0" lvl="0" indent="0" algn="l" rtl="0">
              <a:lnSpc>
                <a:spcPct val="100000"/>
              </a:lnSpc>
              <a:spcBef>
                <a:spcPts val="0"/>
              </a:spcBef>
              <a:spcAft>
                <a:spcPts val="0"/>
              </a:spcAft>
              <a:buSzPts val="1800"/>
              <a:buFont typeface="Arial"/>
              <a:buNone/>
            </a:pPr>
            <a:r>
              <a:rPr lang="es-AR" sz="1800" b="0" strike="noStrike">
                <a:latin typeface="Arial"/>
                <a:ea typeface="Arial"/>
                <a:cs typeface="Arial"/>
                <a:sym typeface="Arial"/>
              </a:rPr>
              <a:t>• La función disjuntos deberá implementarse para cada tipo particular de conjunto?</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 Las funciones read y write son “polimórficas”, pero no de forma pura (ya que el compilador infiere el tipo)</a:t>
            </a: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a:p>
            <a:pPr marL="0" marR="0" lvl="0" indent="0" algn="l" rtl="0">
              <a:spcBef>
                <a:spcPts val="0"/>
              </a:spcBef>
              <a:spcAft>
                <a:spcPts val="0"/>
              </a:spcAft>
              <a:buNone/>
            </a:pPr>
            <a:endParaRPr sz="1800" b="0" strike="noStrike">
              <a:latin typeface="Arial"/>
              <a:ea typeface="Arial"/>
              <a:cs typeface="Arial"/>
              <a:sym typeface="Arial"/>
            </a:endParaRPr>
          </a:p>
        </p:txBody>
      </p:sp>
      <p:sp>
        <p:nvSpPr>
          <p:cNvPr id="826" name="Google Shape;826;p74"/>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75"/>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32" name="Google Shape;832;p75"/>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6000"/>
          </a:bodyPr>
          <a:lstStyle/>
          <a:p>
            <a:pPr marL="432000" marR="0" lvl="0" indent="-324000" algn="just" rtl="0">
              <a:spcBef>
                <a:spcPts val="0"/>
              </a:spcBef>
              <a:spcAft>
                <a:spcPts val="0"/>
              </a:spcAft>
              <a:buClr>
                <a:srgbClr val="000000"/>
              </a:buClr>
              <a:buSzPct val="45000"/>
              <a:buFont typeface="Noto Sans Symbols"/>
              <a:buChar char="●"/>
            </a:pPr>
            <a:r>
              <a:rPr lang="es-AR" sz="3200" b="0" strike="noStrike">
                <a:latin typeface="Arial"/>
                <a:ea typeface="Arial"/>
                <a:cs typeface="Arial"/>
                <a:sym typeface="Arial"/>
              </a:rPr>
              <a:t>Un lenguaje se dice mono-mórfico si cada entidad se liga a un único tipo (estáticos). En un lenguaje de programación mono-mórfico la función disjuntos deberá implementarse para cada tipo particular de conjunto.</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Un lenguaje se dice </a:t>
            </a:r>
            <a:r>
              <a:rPr lang="es-AR" sz="3200" b="1" i="1" strike="noStrike">
                <a:latin typeface="Arial"/>
                <a:ea typeface="Arial"/>
                <a:cs typeface="Arial"/>
                <a:sym typeface="Arial"/>
              </a:rPr>
              <a:t>polimórfico</a:t>
            </a:r>
            <a:r>
              <a:rPr lang="es-AR" sz="3200" b="0" strike="noStrike">
                <a:latin typeface="Arial"/>
                <a:ea typeface="Arial"/>
                <a:cs typeface="Arial"/>
                <a:sym typeface="Arial"/>
              </a:rPr>
              <a:t> si las entidades pueden estar ligadas a más de un tipo</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Las variables polimórficas pueden tomas valores de diferentes tipos</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Las operaciones polimórficas son funciones que aceptan operandos de varios tipos</a:t>
            </a:r>
            <a:endParaRPr sz="3200" b="0" strike="noStrike">
              <a:latin typeface="Arial"/>
              <a:ea typeface="Arial"/>
              <a:cs typeface="Arial"/>
              <a:sym typeface="Arial"/>
            </a:endParaRPr>
          </a:p>
          <a:p>
            <a:pPr marL="432000" marR="0" lvl="0" indent="-324000" algn="just" rtl="0">
              <a:spcBef>
                <a:spcPts val="1417"/>
              </a:spcBef>
              <a:spcAft>
                <a:spcPts val="0"/>
              </a:spcAft>
              <a:buClr>
                <a:srgbClr val="000000"/>
              </a:buClr>
              <a:buSzPct val="45000"/>
              <a:buFont typeface="Noto Sans Symbols"/>
              <a:buChar char="●"/>
            </a:pPr>
            <a:r>
              <a:rPr lang="es-AR" sz="3200" b="0" strike="noStrike">
                <a:latin typeface="Arial"/>
                <a:ea typeface="Arial"/>
                <a:cs typeface="Arial"/>
                <a:sym typeface="Arial"/>
              </a:rPr>
              <a:t>Los tipos polimórficos tienen operaciones polimórficas</a:t>
            </a:r>
            <a:endParaRPr sz="3200" b="0" strike="noStrike">
              <a:latin typeface="Arial"/>
              <a:ea typeface="Arial"/>
              <a:cs typeface="Arial"/>
              <a:sym typeface="Arial"/>
            </a:endParaRPr>
          </a:p>
          <a:p>
            <a:pPr marL="432000" marR="0" lvl="0" indent="-254505" algn="just" rtl="0">
              <a:spcBef>
                <a:spcPts val="1417"/>
              </a:spcBef>
              <a:spcAft>
                <a:spcPts val="0"/>
              </a:spcAft>
              <a:buClr>
                <a:srgbClr val="000000"/>
              </a:buClr>
              <a:buSzPct val="45000"/>
              <a:buFont typeface="Noto Sans Symbols"/>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p:txBody>
      </p:sp>
      <p:sp>
        <p:nvSpPr>
          <p:cNvPr id="833" name="Google Shape;833;p75"/>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76"/>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39" name="Google Shape;839;p76"/>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a:bodyPr>
          <a:lstStyle/>
          <a:p>
            <a:pPr marL="0" marR="0" lvl="0" indent="0" algn="just" rtl="0">
              <a:spcBef>
                <a:spcPts val="0"/>
              </a:spcBef>
              <a:spcAft>
                <a:spcPts val="0"/>
              </a:spcAft>
              <a:buSzPts val="3200"/>
              <a:buFont typeface="Arial"/>
              <a:buNone/>
            </a:pPr>
            <a:r>
              <a:rPr lang="es-AR" sz="3200" b="0" strike="noStrike">
                <a:latin typeface="Arial"/>
                <a:ea typeface="Arial"/>
                <a:cs typeface="Arial"/>
                <a:sym typeface="Arial"/>
              </a:rPr>
              <a:t>Reglas de Inferencia y nivel de polimorfismo</a:t>
            </a:r>
            <a:endParaRPr sz="3200" b="0" strike="noStrike">
              <a:latin typeface="Arial"/>
              <a:ea typeface="Arial"/>
              <a:cs typeface="Arial"/>
              <a:sym typeface="Arial"/>
            </a:endParaRPr>
          </a:p>
          <a:p>
            <a:pPr marL="0" marR="0" lvl="0" indent="0" algn="just" rtl="0">
              <a:spcBef>
                <a:spcPts val="1417"/>
              </a:spcBef>
              <a:spcAft>
                <a:spcPts val="0"/>
              </a:spcAft>
              <a:buSzPts val="3200"/>
              <a:buFont typeface="Arial"/>
              <a:buNone/>
            </a:pPr>
            <a:endParaRPr sz="3200" b="0" strike="noStrike">
              <a:latin typeface="Arial"/>
              <a:ea typeface="Arial"/>
              <a:cs typeface="Arial"/>
              <a:sym typeface="Arial"/>
            </a:endParaRPr>
          </a:p>
        </p:txBody>
      </p:sp>
      <p:sp>
        <p:nvSpPr>
          <p:cNvPr id="840" name="Google Shape;840;p76"/>
          <p:cNvSpPr txBox="1"/>
          <p:nvPr/>
        </p:nvSpPr>
        <p:spPr>
          <a:xfrm>
            <a:off x="576000" y="2448000"/>
            <a:ext cx="8928000" cy="85824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s-AR" sz="1800" b="0" strike="noStrike">
                <a:latin typeface="Arial"/>
                <a:ea typeface="Arial"/>
                <a:cs typeface="Arial"/>
                <a:sym typeface="Arial"/>
              </a:rPr>
              <a:t>Todos los lenguajes prácticos tienen cierto grado de polimorfismo. En consecuencia, las preguntas importantes a responder son: ¿Qué diferentes tipos (o</a:t>
            </a:r>
            <a:endParaRPr sz="1800" b="0" strike="noStrike">
              <a:latin typeface="Arial"/>
              <a:ea typeface="Arial"/>
              <a:cs typeface="Arial"/>
              <a:sym typeface="Arial"/>
            </a:endParaRPr>
          </a:p>
          <a:p>
            <a:pPr marL="0" marR="0" lvl="0" indent="0" algn="l" rtl="0">
              <a:spcBef>
                <a:spcPts val="0"/>
              </a:spcBef>
              <a:spcAft>
                <a:spcPts val="0"/>
              </a:spcAft>
              <a:buNone/>
            </a:pPr>
            <a:r>
              <a:rPr lang="es-AR" sz="1800" b="0" strike="noStrike">
                <a:latin typeface="Arial"/>
                <a:ea typeface="Arial"/>
                <a:cs typeface="Arial"/>
                <a:sym typeface="Arial"/>
              </a:rPr>
              <a:t>grados) de polimorfismo se identifican? ¿Hasta dónde podemos llegar?</a:t>
            </a:r>
            <a:endParaRPr sz="1800" b="0" strike="noStrike">
              <a:latin typeface="Arial"/>
              <a:ea typeface="Arial"/>
              <a:cs typeface="Arial"/>
              <a:sym typeface="Arial"/>
            </a:endParaRPr>
          </a:p>
        </p:txBody>
      </p:sp>
      <p:pic>
        <p:nvPicPr>
          <p:cNvPr id="841" name="Google Shape;841;p76"/>
          <p:cNvPicPr preferRelativeResize="0"/>
          <p:nvPr/>
        </p:nvPicPr>
        <p:blipFill rotWithShape="1">
          <a:blip r:embed="rId3">
            <a:alphaModFix/>
          </a:blip>
          <a:srcRect/>
          <a:stretch/>
        </p:blipFill>
        <p:spPr>
          <a:xfrm>
            <a:off x="584640" y="3384000"/>
            <a:ext cx="4671360" cy="2585520"/>
          </a:xfrm>
          <a:prstGeom prst="rect">
            <a:avLst/>
          </a:prstGeom>
          <a:noFill/>
          <a:ln>
            <a:noFill/>
          </a:ln>
        </p:spPr>
      </p:pic>
      <p:sp>
        <p:nvSpPr>
          <p:cNvPr id="842" name="Google Shape;842;p76"/>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p77"/>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48" name="Google Shape;848;p77"/>
          <p:cNvSpPr txBox="1">
            <a:spLocks noGrp="1"/>
          </p:cNvSpPr>
          <p:nvPr>
            <p:ph type="body" idx="1"/>
          </p:nvPr>
        </p:nvSpPr>
        <p:spPr>
          <a:xfrm>
            <a:off x="504000" y="1800000"/>
            <a:ext cx="9072000" cy="4384440"/>
          </a:xfrm>
          <a:prstGeom prst="rect">
            <a:avLst/>
          </a:prstGeom>
          <a:noFill/>
          <a:ln>
            <a:noFill/>
          </a:ln>
        </p:spPr>
        <p:txBody>
          <a:bodyPr spcFirstLastPara="1" wrap="square" lIns="0" tIns="0" rIns="0" bIns="0" anchor="t" anchorCtr="0">
            <a:normAutofit fontScale="75000"/>
          </a:bodyPr>
          <a:lstStyle/>
          <a:p>
            <a:pPr marL="0" marR="0" lvl="0" indent="0" algn="just" rtl="0">
              <a:spcBef>
                <a:spcPts val="0"/>
              </a:spcBef>
              <a:spcAft>
                <a:spcPts val="0"/>
              </a:spcAft>
              <a:buSzPct val="100000"/>
              <a:buFont typeface="Arial"/>
              <a:buNone/>
            </a:pPr>
            <a:r>
              <a:rPr lang="es-AR" sz="3200" b="0" strike="noStrike">
                <a:latin typeface="Arial"/>
                <a:ea typeface="Arial"/>
                <a:cs typeface="Arial"/>
                <a:sym typeface="Arial"/>
              </a:rPr>
              <a:t>Reglas de Inferencia y nivel de polimorfismo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El </a:t>
            </a:r>
            <a:r>
              <a:rPr lang="es-AR" sz="3200" b="1" strike="noStrike">
                <a:latin typeface="Arial"/>
                <a:ea typeface="Arial"/>
                <a:cs typeface="Arial"/>
                <a:sym typeface="Arial"/>
              </a:rPr>
              <a:t>polimorfismo ad-hoc</a:t>
            </a:r>
            <a:r>
              <a:rPr lang="es-AR" sz="3200" b="0" strike="noStrike">
                <a:latin typeface="Arial"/>
                <a:ea typeface="Arial"/>
                <a:cs typeface="Arial"/>
                <a:sym typeface="Arial"/>
              </a:rPr>
              <a:t> permite que una función se aplique a distintos tipos con un comportamientos sustancialmente diferente en cada caso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El término </a:t>
            </a:r>
            <a:r>
              <a:rPr lang="es-AR" sz="3200" b="1" strike="noStrike">
                <a:latin typeface="Arial"/>
                <a:ea typeface="Arial"/>
                <a:cs typeface="Arial"/>
                <a:sym typeface="Arial"/>
              </a:rPr>
              <a:t>sobrecarga</a:t>
            </a:r>
            <a:r>
              <a:rPr lang="es-AR" sz="3200" b="0" strike="noStrike">
                <a:latin typeface="Arial"/>
                <a:ea typeface="Arial"/>
                <a:cs typeface="Arial"/>
                <a:sym typeface="Arial"/>
              </a:rPr>
              <a:t> se utiliza para referirse a conjuntos de abstracciones diferentes que están ligadas al mismo símbolo o identificador.</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La </a:t>
            </a:r>
            <a:r>
              <a:rPr lang="es-AR" sz="3200" b="1" strike="noStrike">
                <a:latin typeface="Arial"/>
                <a:ea typeface="Arial"/>
                <a:cs typeface="Arial"/>
                <a:sym typeface="Arial"/>
              </a:rPr>
              <a:t>coerción</a:t>
            </a:r>
            <a:r>
              <a:rPr lang="es-AR" sz="3200" b="0" strike="noStrike">
                <a:latin typeface="Arial"/>
                <a:ea typeface="Arial"/>
                <a:cs typeface="Arial"/>
                <a:sym typeface="Arial"/>
              </a:rPr>
              <a:t> permite que un operador que espera un operando de un determinado tipo T puede aplicarse de manera seguro sobre un operando de un tipo diferente al esperado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p:txBody>
      </p:sp>
      <p:sp>
        <p:nvSpPr>
          <p:cNvPr id="849" name="Google Shape;849;p77"/>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78"/>
          <p:cNvSpPr txBox="1">
            <a:spLocks noGrp="1"/>
          </p:cNvSpPr>
          <p:nvPr>
            <p:ph type="title"/>
          </p:nvPr>
        </p:nvSpPr>
        <p:spPr>
          <a:xfrm>
            <a:off x="504000" y="576000"/>
            <a:ext cx="9288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a:t>
            </a:r>
            <a:r>
              <a:rPr lang="es-AR" sz="2600" b="0" strike="noStrike">
                <a:latin typeface="Arial"/>
                <a:ea typeface="Arial"/>
                <a:cs typeface="Arial"/>
                <a:sym typeface="Arial"/>
              </a:rPr>
              <a:t>SISTEMA DE TIPOS</a:t>
            </a:r>
            <a:endParaRPr sz="2600" b="0" strike="noStrike">
              <a:latin typeface="Arial"/>
              <a:ea typeface="Arial"/>
              <a:cs typeface="Arial"/>
              <a:sym typeface="Arial"/>
            </a:endParaRPr>
          </a:p>
        </p:txBody>
      </p:sp>
      <p:sp>
        <p:nvSpPr>
          <p:cNvPr id="855" name="Google Shape;855;p78"/>
          <p:cNvSpPr txBox="1">
            <a:spLocks noGrp="1"/>
          </p:cNvSpPr>
          <p:nvPr>
            <p:ph type="body" idx="1"/>
          </p:nvPr>
        </p:nvSpPr>
        <p:spPr>
          <a:xfrm>
            <a:off x="504000" y="1440000"/>
            <a:ext cx="9083238" cy="5977477"/>
          </a:xfrm>
          <a:prstGeom prst="rect">
            <a:avLst/>
          </a:prstGeom>
          <a:noFill/>
          <a:ln>
            <a:noFill/>
          </a:ln>
        </p:spPr>
        <p:txBody>
          <a:bodyPr spcFirstLastPara="1" wrap="square" lIns="0" tIns="0" rIns="0" bIns="0" anchor="t" anchorCtr="0">
            <a:normAutofit fontScale="51000" lnSpcReduction="20000"/>
          </a:bodyPr>
          <a:lstStyle/>
          <a:p>
            <a:pPr marL="0" marR="0" lvl="0" indent="0" algn="just" rtl="0">
              <a:spcBef>
                <a:spcPts val="0"/>
              </a:spcBef>
              <a:spcAft>
                <a:spcPts val="0"/>
              </a:spcAft>
              <a:buSzPct val="100000"/>
              <a:buFont typeface="Arial"/>
              <a:buNone/>
            </a:pPr>
            <a:r>
              <a:rPr lang="es-AR" sz="3200" b="1" strike="noStrike">
                <a:latin typeface="Arial"/>
                <a:ea typeface="Arial"/>
                <a:cs typeface="Arial"/>
                <a:sym typeface="Arial"/>
              </a:rPr>
              <a:t>Reglas de Inferencia y nivel de polimorfismo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El </a:t>
            </a:r>
            <a:r>
              <a:rPr lang="es-AR" sz="3200" b="1" strike="noStrike">
                <a:latin typeface="Arial"/>
                <a:ea typeface="Arial"/>
                <a:cs typeface="Arial"/>
                <a:sym typeface="Arial"/>
              </a:rPr>
              <a:t>polimorfismo universal</a:t>
            </a:r>
            <a:r>
              <a:rPr lang="es-AR" sz="3200" b="0" strike="noStrike">
                <a:latin typeface="Arial"/>
                <a:ea typeface="Arial"/>
                <a:cs typeface="Arial"/>
                <a:sym typeface="Arial"/>
              </a:rPr>
              <a:t> permite que una única operación se aplique uniformemente sobre un conjunto de tipos relacionados</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Si la uniformidad de la estructura de tipos está dada a través de parámetros, hablamos de </a:t>
            </a:r>
            <a:r>
              <a:rPr lang="es-AR" sz="3200" b="1" strike="noStrike">
                <a:latin typeface="Arial"/>
                <a:ea typeface="Arial"/>
                <a:cs typeface="Arial"/>
                <a:sym typeface="Arial"/>
              </a:rPr>
              <a:t>polimorfismo paramétrico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1" strike="noStrike">
                <a:latin typeface="Arial"/>
                <a:ea typeface="Arial"/>
                <a:cs typeface="Arial"/>
                <a:sym typeface="Arial"/>
              </a:rPr>
              <a:t> 	</a:t>
            </a:r>
            <a:r>
              <a:rPr lang="es-AR" sz="3200" b="0" strike="noStrike">
                <a:latin typeface="Arial"/>
                <a:ea typeface="Arial"/>
                <a:cs typeface="Arial"/>
                <a:sym typeface="Arial"/>
              </a:rPr>
              <a:t>		Un tipo parametrizado es un tipo que tiene otros tipos como parámetros. Ejemplo Tipo Lista con Tipo T como parámetro.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              lista(T) = T*</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strike="noStrike">
                <a:latin typeface="Arial"/>
                <a:ea typeface="Arial"/>
                <a:cs typeface="Arial"/>
                <a:sym typeface="Arial"/>
              </a:rPr>
              <a:t>El </a:t>
            </a:r>
            <a:r>
              <a:rPr lang="es-AR" sz="3200" b="1" strike="noStrike">
                <a:latin typeface="Arial"/>
                <a:ea typeface="Arial"/>
                <a:cs typeface="Arial"/>
                <a:sym typeface="Arial"/>
              </a:rPr>
              <a:t>polimorfismo por inclusión</a:t>
            </a:r>
            <a:r>
              <a:rPr lang="es-AR" sz="3200" b="0" strike="noStrike">
                <a:latin typeface="Arial"/>
                <a:ea typeface="Arial"/>
                <a:cs typeface="Arial"/>
                <a:sym typeface="Arial"/>
              </a:rPr>
              <a:t> es otra forma de polimorfismo universal que permite modelar subtipos y herencia.</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1" strike="noStrike">
                <a:latin typeface="Arial"/>
                <a:ea typeface="Arial"/>
                <a:cs typeface="Arial"/>
                <a:sym typeface="Arial"/>
              </a:rPr>
              <a:t>- Si un tipo se define como un conjunto de valores y un conjunto de operaciones. Un subtipo T’ de un tipo T puede definirse como un subconjunto de los valores de T y el mismo conjunto de operaciones. </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r>
              <a:rPr lang="es-AR" sz="3200" b="0" i="1" strike="noStrike">
                <a:latin typeface="Arial"/>
                <a:ea typeface="Arial"/>
                <a:cs typeface="Arial"/>
                <a:sym typeface="Arial"/>
              </a:rPr>
              <a:t>- El mecanismo de herencia permite definir una nueva clase derivada a partir de una clase base ya existente. Podría agregar atributos y comportamiento.</a:t>
            </a: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a:p>
            <a:pPr marL="0" marR="0" lvl="0" indent="0" algn="just" rtl="0">
              <a:spcBef>
                <a:spcPts val="1417"/>
              </a:spcBef>
              <a:spcAft>
                <a:spcPts val="0"/>
              </a:spcAft>
              <a:buSzPct val="100000"/>
              <a:buFont typeface="Arial"/>
              <a:buNone/>
            </a:pPr>
            <a:endParaRPr sz="3200" b="0" strike="noStrike">
              <a:latin typeface="Arial"/>
              <a:ea typeface="Arial"/>
              <a:cs typeface="Arial"/>
              <a:sym typeface="Arial"/>
            </a:endParaRPr>
          </a:p>
        </p:txBody>
      </p:sp>
      <p:pic>
        <p:nvPicPr>
          <p:cNvPr id="856" name="Google Shape;856;p78"/>
          <p:cNvPicPr preferRelativeResize="0"/>
          <p:nvPr/>
        </p:nvPicPr>
        <p:blipFill rotWithShape="1">
          <a:blip r:embed="rId3">
            <a:alphaModFix/>
          </a:blip>
          <a:srcRect/>
          <a:stretch/>
        </p:blipFill>
        <p:spPr>
          <a:xfrm>
            <a:off x="2228829" y="5804402"/>
            <a:ext cx="4762080" cy="723600"/>
          </a:xfrm>
          <a:prstGeom prst="rect">
            <a:avLst/>
          </a:prstGeom>
          <a:noFill/>
          <a:ln>
            <a:noFill/>
          </a:ln>
        </p:spPr>
      </p:pic>
      <p:sp>
        <p:nvSpPr>
          <p:cNvPr id="857" name="Google Shape;857;p78"/>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87</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9"/>
          <p:cNvSpPr txBox="1">
            <a:spLocks noGrp="1"/>
          </p:cNvSpPr>
          <p:nvPr>
            <p:ph type="title"/>
          </p:nvPr>
        </p:nvSpPr>
        <p:spPr>
          <a:xfrm>
            <a:off x="504000" y="576000"/>
            <a:ext cx="8136000" cy="72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s-AR" sz="3600" b="0" strike="noStrike">
                <a:latin typeface="Arial"/>
                <a:ea typeface="Arial"/>
                <a:cs typeface="Arial"/>
                <a:sym typeface="Arial"/>
              </a:rPr>
              <a:t>TIPOS DE DATOS – TIPO DE DATO</a:t>
            </a:r>
            <a:endParaRPr sz="3600" b="0" strike="noStrike">
              <a:latin typeface="Arial"/>
              <a:ea typeface="Arial"/>
              <a:cs typeface="Arial"/>
              <a:sym typeface="Arial"/>
            </a:endParaRPr>
          </a:p>
        </p:txBody>
      </p:sp>
      <p:sp>
        <p:nvSpPr>
          <p:cNvPr id="162" name="Google Shape;162;p9"/>
          <p:cNvSpPr txBox="1">
            <a:spLocks noGrp="1"/>
          </p:cNvSpPr>
          <p:nvPr>
            <p:ph type="body" idx="1"/>
          </p:nvPr>
        </p:nvSpPr>
        <p:spPr>
          <a:xfrm>
            <a:off x="432000" y="1656000"/>
            <a:ext cx="9288000" cy="4608000"/>
          </a:xfrm>
          <a:prstGeom prst="rect">
            <a:avLst/>
          </a:prstGeom>
          <a:noFill/>
          <a:ln>
            <a:noFill/>
          </a:ln>
        </p:spPr>
        <p:txBody>
          <a:bodyPr spcFirstLastPara="1" wrap="square" lIns="0" tIns="0" rIns="0" bIns="0" anchor="t" anchorCtr="0">
            <a:normAutofit fontScale="86000"/>
          </a:bodyPr>
          <a:lstStyle/>
          <a:p>
            <a:pPr marL="0" marR="0" lvl="0" indent="0" algn="just" rtl="0">
              <a:spcBef>
                <a:spcPts val="0"/>
              </a:spcBef>
              <a:spcAft>
                <a:spcPts val="0"/>
              </a:spcAft>
              <a:buSzPct val="100000"/>
              <a:buFont typeface="Arial"/>
              <a:buNone/>
            </a:pPr>
            <a:r>
              <a:rPr lang="es-AR" sz="2600" b="0" i="0" u="none" strike="noStrike" cap="none">
                <a:latin typeface="Arial"/>
                <a:ea typeface="Arial"/>
                <a:cs typeface="Arial"/>
                <a:sym typeface="Arial"/>
              </a:rPr>
              <a:t>  Cualquier lenguaje de programación está </a:t>
            </a:r>
            <a:r>
              <a:rPr lang="es-AR" sz="2600" b="1" i="0" u="none" strike="noStrike" cap="none">
                <a:latin typeface="Arial"/>
                <a:ea typeface="Arial"/>
                <a:cs typeface="Arial"/>
                <a:sym typeface="Arial"/>
              </a:rPr>
              <a:t>equipado con</a:t>
            </a:r>
            <a:r>
              <a:rPr lang="es-AR" sz="2600" b="0" i="0" u="none" strike="noStrike" cap="none">
                <a:latin typeface="Arial"/>
                <a:ea typeface="Arial"/>
                <a:cs typeface="Arial"/>
                <a:sym typeface="Arial"/>
              </a:rPr>
              <a:t> un conjunto finito de </a:t>
            </a:r>
            <a:r>
              <a:rPr lang="es-AR" sz="2600" b="1" i="0" u="none" strike="noStrike" cap="none">
                <a:latin typeface="Arial"/>
                <a:ea typeface="Arial"/>
                <a:cs typeface="Arial"/>
                <a:sym typeface="Arial"/>
              </a:rPr>
              <a:t>tipos predefinidos</a:t>
            </a:r>
            <a:r>
              <a:rPr lang="es-AR" sz="2600" b="0" i="0" u="none" strike="noStrike" cap="none">
                <a:latin typeface="Arial"/>
                <a:ea typeface="Arial"/>
                <a:cs typeface="Arial"/>
                <a:sym typeface="Arial"/>
              </a:rPr>
              <a:t> ( built-in / primitivos ), que normalmente </a:t>
            </a:r>
            <a:r>
              <a:rPr lang="es-AR" sz="2600" b="1" i="0" u="none" strike="noStrike" cap="none">
                <a:latin typeface="Arial"/>
                <a:ea typeface="Arial"/>
                <a:cs typeface="Arial"/>
                <a:sym typeface="Arial"/>
              </a:rPr>
              <a:t>reflejan el comportamiento del hardware subyacente</a:t>
            </a:r>
            <a:r>
              <a:rPr lang="es-AR" sz="2600" b="0" i="0" u="none" strike="noStrike" cap="none">
                <a:latin typeface="Arial"/>
                <a:ea typeface="Arial"/>
                <a:cs typeface="Arial"/>
                <a:sym typeface="Arial"/>
              </a:rPr>
              <a:t>. A nivel de hardware, los valores pertenecen al dominio sin tipo, lo que constituye el dominio universal, estos; son interpretados de manera diferente, según los diferentes tipos que se utilicen.   </a:t>
            </a:r>
            <a:endParaRPr sz="2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endParaRPr sz="2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2600" b="0" i="0" u="none" strike="noStrike" cap="none">
                <a:latin typeface="Arial"/>
                <a:ea typeface="Arial"/>
                <a:cs typeface="Arial"/>
                <a:sym typeface="Arial"/>
              </a:rPr>
              <a:t>Los Lenguajes de programación permiten al programador </a:t>
            </a:r>
            <a:r>
              <a:rPr lang="es-AR" sz="2600" b="1" i="0" u="none" strike="noStrike" cap="none">
                <a:latin typeface="Arial"/>
                <a:ea typeface="Arial"/>
                <a:cs typeface="Arial"/>
                <a:sym typeface="Arial"/>
              </a:rPr>
              <a:t>especificar agrupaciones de objetos de datos elementales</a:t>
            </a:r>
            <a:r>
              <a:rPr lang="es-AR" sz="2600" b="0" i="0" u="none" strike="noStrike" cap="none">
                <a:latin typeface="Arial"/>
                <a:ea typeface="Arial"/>
                <a:cs typeface="Arial"/>
                <a:sym typeface="Arial"/>
              </a:rPr>
              <a:t> (o tipos predefinidos) y, de forma recursiva, agregaciones de agregados. Esto se logra </a:t>
            </a:r>
            <a:r>
              <a:rPr lang="es-AR" sz="2600" b="1" i="0" u="none" strike="noStrike" cap="none">
                <a:latin typeface="Arial"/>
                <a:ea typeface="Arial"/>
                <a:cs typeface="Arial"/>
                <a:sym typeface="Arial"/>
              </a:rPr>
              <a:t>mediante</a:t>
            </a:r>
            <a:r>
              <a:rPr lang="es-AR" sz="2600" b="0" i="0" u="none" strike="noStrike" cap="none">
                <a:latin typeface="Arial"/>
                <a:ea typeface="Arial"/>
                <a:cs typeface="Arial"/>
                <a:sym typeface="Arial"/>
              </a:rPr>
              <a:t> la prestación de una serie de </a:t>
            </a:r>
            <a:r>
              <a:rPr lang="es-AR" sz="2600" b="1" i="0" u="none" strike="noStrike" cap="none">
                <a:latin typeface="Arial"/>
                <a:ea typeface="Arial"/>
                <a:cs typeface="Arial"/>
                <a:sym typeface="Arial"/>
              </a:rPr>
              <a:t>constructores</a:t>
            </a:r>
            <a:r>
              <a:rPr lang="es-AR" sz="2600" b="0" i="0" u="none" strike="noStrike" cap="none">
                <a:latin typeface="Arial"/>
                <a:ea typeface="Arial"/>
                <a:cs typeface="Arial"/>
                <a:sym typeface="Arial"/>
              </a:rPr>
              <a:t> que permiten definir lo que denominamos </a:t>
            </a:r>
            <a:r>
              <a:rPr lang="es-AR" sz="2600" b="1" i="0" u="none" strike="noStrike" cap="none">
                <a:latin typeface="Arial"/>
                <a:ea typeface="Arial"/>
                <a:cs typeface="Arial"/>
                <a:sym typeface="Arial"/>
              </a:rPr>
              <a:t>tipo de dato definido por el usuario</a:t>
            </a:r>
            <a:r>
              <a:rPr lang="es-AR" sz="2600" b="0" i="0" u="none" strike="noStrike" cap="none">
                <a:latin typeface="Arial"/>
                <a:ea typeface="Arial"/>
                <a:cs typeface="Arial"/>
                <a:sym typeface="Arial"/>
              </a:rPr>
              <a:t>.</a:t>
            </a:r>
            <a:endParaRPr sz="2600" b="0" i="0" u="none" strike="noStrike" cap="none">
              <a:latin typeface="Arial"/>
              <a:ea typeface="Arial"/>
              <a:cs typeface="Arial"/>
              <a:sym typeface="Arial"/>
            </a:endParaRPr>
          </a:p>
          <a:p>
            <a:pPr marL="0" marR="0" lvl="0" indent="0" algn="just" rtl="0">
              <a:spcBef>
                <a:spcPts val="1417"/>
              </a:spcBef>
              <a:spcAft>
                <a:spcPts val="0"/>
              </a:spcAft>
              <a:buSzPct val="100000"/>
              <a:buFont typeface="Arial"/>
              <a:buNone/>
            </a:pPr>
            <a:r>
              <a:rPr lang="es-AR" sz="2600" b="0" i="0" u="none" strike="noStrike" cap="none">
                <a:latin typeface="Arial"/>
                <a:ea typeface="Arial"/>
                <a:cs typeface="Arial"/>
                <a:sym typeface="Arial"/>
              </a:rPr>
              <a:t>    </a:t>
            </a:r>
            <a:endParaRPr sz="2600" b="0" i="0" u="none" strike="noStrike" cap="none">
              <a:latin typeface="Arial"/>
              <a:ea typeface="Arial"/>
              <a:cs typeface="Arial"/>
              <a:sym typeface="Arial"/>
            </a:endParaRPr>
          </a:p>
        </p:txBody>
      </p:sp>
      <p:sp>
        <p:nvSpPr>
          <p:cNvPr id="163" name="Google Shape;163;p9"/>
          <p:cNvSpPr txBox="1">
            <a:spLocks noGrp="1"/>
          </p:cNvSpPr>
          <p:nvPr>
            <p:ph type="sldNum" idx="12"/>
          </p:nvPr>
        </p:nvSpPr>
        <p:spPr>
          <a:xfrm>
            <a:off x="7227000" y="6887160"/>
            <a:ext cx="2348280" cy="521280"/>
          </a:xfrm>
          <a:prstGeom prst="rect">
            <a:avLst/>
          </a:prstGeom>
          <a:noFill/>
          <a:ln>
            <a:noFill/>
          </a:ln>
        </p:spPr>
        <p:txBody>
          <a:bodyPr spcFirstLastPara="1" wrap="square" lIns="0" tIns="0" rIns="0" bIns="0" anchor="t" anchorCtr="0">
            <a:noAutofit/>
          </a:bodyPr>
          <a:lstStyle/>
          <a:p>
            <a:pPr marL="0" lvl="0" indent="0" algn="r" rtl="0">
              <a:spcBef>
                <a:spcPts val="0"/>
              </a:spcBef>
              <a:spcAft>
                <a:spcPts val="0"/>
              </a:spcAft>
              <a:buSzPts val="1400"/>
              <a:buFont typeface="Times New Roman"/>
              <a:buNone/>
            </a:pPr>
            <a:fld id="{00000000-1234-1234-1234-123412341234}" type="slidenum">
              <a:rPr lang="es-AR" sz="1400" b="0" strike="noStrike">
                <a:latin typeface="Times New Roman"/>
                <a:ea typeface="Times New Roman"/>
                <a:cs typeface="Times New Roman"/>
                <a:sym typeface="Times New Roman"/>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Personalizado</PresentationFormat>
  <Slides>87</Slides>
  <Notes>87</Notes>
  <HiddenSlides>0</HiddenSlides>
  <ScaleCrop>false</ScaleCrop>
  <HeadingPairs>
    <vt:vector size="4" baseType="variant">
      <vt:variant>
        <vt:lpstr>Tema</vt:lpstr>
      </vt:variant>
      <vt:variant>
        <vt:i4>1</vt:i4>
      </vt:variant>
      <vt:variant>
        <vt:lpstr>Títulos de diapositiva</vt:lpstr>
      </vt:variant>
      <vt:variant>
        <vt:i4>87</vt:i4>
      </vt:variant>
    </vt:vector>
  </HeadingPairs>
  <TitlesOfParts>
    <vt:vector size="88" baseType="lpstr">
      <vt:lpstr>Office Theme</vt:lpstr>
      <vt:lpstr>TIPOS DE DATOS</vt:lpstr>
      <vt:lpstr>TIPOS DE DATOS</vt:lpstr>
      <vt:lpstr>TIPOS DE DATOS</vt:lpstr>
      <vt:lpstr>TIPOS DE DATOS - CONCEPTO</vt:lpstr>
      <vt:lpstr>TIPOS DE DATOS</vt:lpstr>
      <vt:lpstr>TIPOS DE DATOS - HISTORIA</vt:lpstr>
      <vt:lpstr>TIPOS DE DATOS</vt:lpstr>
      <vt:lpstr>TIPOS DE DATOS – TIPO DE DATO</vt:lpstr>
      <vt:lpstr>TIPOS DE DATOS – TIPO DE DATO</vt:lpstr>
      <vt:lpstr>TIPOS DE DATOS</vt:lpstr>
      <vt:lpstr>TIPOS DE DATOS – TIPOS PREDEFINIDOS</vt:lpstr>
      <vt:lpstr>TIPOS DE DATOS – TIPOS PREDEFINIDOS</vt:lpstr>
      <vt:lpstr>TIPOS DE DATOS</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 – DEFINIDOS POR EL USUARIO</vt:lpstr>
      <vt:lpstr>TIPOS DE DATOS</vt:lpstr>
      <vt:lpstr>TIPOS DE DATOS – PUNTEROS</vt:lpstr>
      <vt:lpstr>TIPOS DE DATOS – PUNTEROS</vt:lpstr>
      <vt:lpstr>TIPOS DE DATOS – PUNTEROS</vt:lpstr>
      <vt:lpstr>TIPOS DE DATOS – PUNTEROS</vt:lpstr>
      <vt:lpstr>TIPOS DE DATOS – PUNTEROS</vt:lpstr>
      <vt:lpstr>TIPOS DE DATOS – PUNTEROS</vt:lpstr>
      <vt:lpstr>TIPOS DE DATOS – PUNTEROS</vt:lpstr>
      <vt:lpstr>TIPOS DE DATOS – PUNTEROS</vt:lpstr>
      <vt:lpstr>TIPOS DE DATOS – PUNTEROS</vt:lpstr>
      <vt:lpstr>TIPOS DE DATOS – PUNTEROS</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 – MANEJO DE MEMORIA</vt:lpstr>
      <vt:lpstr>TIPOS DE DATOS</vt:lpstr>
      <vt:lpstr>TIPOS DE DATOS - TADs</vt:lpstr>
      <vt:lpstr>TIPOS DE DATOS - TADs</vt:lpstr>
      <vt:lpstr>TIPOS DE DATOS - TADs</vt:lpstr>
      <vt:lpstr>TIPOS DE DATOS - TADs</vt:lpstr>
      <vt:lpstr>TIPOS DE DATOS - TADs</vt:lpstr>
      <vt:lpstr>TIPOS DE DATOS - TADs</vt:lpstr>
      <vt:lpstr>TIPOS DE DATOS - TADs</vt:lpstr>
      <vt:lpstr>TIPOS DE DATOS - TADs</vt:lpstr>
      <vt:lpstr>TIPOS DE DATOS - TADs</vt:lpstr>
      <vt:lpstr>TIPOS DE DATOS - TADs</vt:lpstr>
      <vt:lpstr>TIPOS DE DATOS - TADs</vt:lpstr>
      <vt:lpstr>TIPOS DE DATOS - TADs</vt:lpstr>
      <vt:lpstr>TIPOS DE DATOS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lpstr>TIPOS DE DATOS – SISTEMA DE TIPOS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24</cp:revision>
  <dcterms:created xsi:type="dcterms:W3CDTF">2016-05-03T07:52:19Z</dcterms:created>
  <dcterms:modified xsi:type="dcterms:W3CDTF">2025-04-29T13:19:09Z</dcterms:modified>
</cp:coreProperties>
</file>