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0" autoAdjust="0"/>
    <p:restoredTop sz="93969" autoAdjust="0"/>
  </p:normalViewPr>
  <p:slideViewPr>
    <p:cSldViewPr snapToGrid="0">
      <p:cViewPr varScale="1">
        <p:scale>
          <a:sx n="62" d="100"/>
          <a:sy n="62" d="100"/>
        </p:scale>
        <p:origin x="42"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87803-2E7F-4077-AB2A-87FB671FFD5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C8B5012-E1A5-4434-848B-D2E48CEC6826}">
      <dgm:prSet custT="1"/>
      <dgm:spPr/>
      <dgm:t>
        <a:bodyPr/>
        <a:lstStyle/>
        <a:p>
          <a:r>
            <a:rPr lang="es-ES" sz="2000" b="0" i="0">
              <a:latin typeface="Calibri" panose="020F0502020204030204" pitchFamily="34" charset="0"/>
              <a:ea typeface="Calibri" panose="020F0502020204030204" pitchFamily="34" charset="0"/>
              <a:cs typeface="Calibri" panose="020F0502020204030204" pitchFamily="34" charset="0"/>
            </a:rPr>
            <a:t>La “</a:t>
          </a:r>
          <a:r>
            <a:rPr lang="es-ES" sz="2000" b="0" i="1">
              <a:latin typeface="Calibri" panose="020F0502020204030204" pitchFamily="34" charset="0"/>
              <a:ea typeface="Calibri" panose="020F0502020204030204" pitchFamily="34" charset="0"/>
              <a:cs typeface="Calibri" panose="020F0502020204030204" pitchFamily="34" charset="0"/>
            </a:rPr>
            <a:t>deuda técnica</a:t>
          </a:r>
          <a:r>
            <a:rPr lang="es-ES" sz="2000" b="0" i="0">
              <a:latin typeface="Calibri" panose="020F0502020204030204" pitchFamily="34" charset="0"/>
              <a:ea typeface="Calibri" panose="020F0502020204030204" pitchFamily="34" charset="0"/>
              <a:cs typeface="Calibri" panose="020F0502020204030204" pitchFamily="34" charset="0"/>
            </a:rPr>
            <a:t>” es el término que se utiliza para describir los costos asociados al aplazamiento de actividades, tales como documentación y refactorización del software. </a:t>
          </a:r>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2ACFAA16-DE4C-4C4B-9C18-0B52B59E2EED}" type="parTrans" cxnId="{FFDA95AE-6814-432E-BAA9-ACD3020BD635}">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8E3370A4-4F35-45A4-BA81-2BFE39709174}" type="sibTrans" cxnId="{FFDA95AE-6814-432E-BAA9-ACD3020BD635}">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30ECB965-B6A2-49C8-A026-745A10CE3818}">
      <dgm:prSet custT="1"/>
      <dgm:spPr/>
      <dgm:t>
        <a:bodyPr/>
        <a:lstStyle/>
        <a:p>
          <a:r>
            <a:rPr lang="es-ES" sz="2000" b="0" i="0">
              <a:latin typeface="Calibri" panose="020F0502020204030204" pitchFamily="34" charset="0"/>
              <a:ea typeface="Calibri" panose="020F0502020204030204" pitchFamily="34" charset="0"/>
              <a:cs typeface="Calibri" panose="020F0502020204030204" pitchFamily="34" charset="0"/>
            </a:rPr>
            <a:t>La </a:t>
          </a:r>
          <a:r>
            <a:rPr lang="es-ES" sz="2000" b="0" i="1">
              <a:latin typeface="Calibri" panose="020F0502020204030204" pitchFamily="34" charset="0"/>
              <a:ea typeface="Calibri" panose="020F0502020204030204" pitchFamily="34" charset="0"/>
              <a:cs typeface="Calibri" panose="020F0502020204030204" pitchFamily="34" charset="0"/>
            </a:rPr>
            <a:t>deuda técnica </a:t>
          </a:r>
          <a:r>
            <a:rPr lang="es-ES" sz="2000" b="0" i="0">
              <a:latin typeface="Calibri" panose="020F0502020204030204" pitchFamily="34" charset="0"/>
              <a:ea typeface="Calibri" panose="020F0502020204030204" pitchFamily="34" charset="0"/>
              <a:cs typeface="Calibri" panose="020F0502020204030204" pitchFamily="34" charset="0"/>
            </a:rPr>
            <a:t>que no se paga, resulta en un producto de mala calidad, documentación insuficiente, complejidad innecesaria.</a:t>
          </a:r>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8F81C671-685B-4610-80BF-E3DAF2AC3A66}" type="parTrans" cxnId="{C46E41C8-F029-4B7E-9837-0302B9EB41B7}">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29AE945D-9662-491C-B214-0BD72D0F22E4}" type="sibTrans" cxnId="{C46E41C8-F029-4B7E-9837-0302B9EB41B7}">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854D3E10-952F-44FA-89BE-BF52A231CDDE}">
      <dgm:prSet custT="1"/>
      <dgm:spPr/>
      <dgm:t>
        <a:bodyPr/>
        <a:lstStyle/>
        <a:p>
          <a:r>
            <a:rPr lang="es-ES" sz="2000" b="0" i="0" dirty="0">
              <a:latin typeface="Calibri" panose="020F0502020204030204" pitchFamily="34" charset="0"/>
              <a:ea typeface="Calibri" panose="020F0502020204030204" pitchFamily="34" charset="0"/>
              <a:cs typeface="Calibri" panose="020F0502020204030204" pitchFamily="34" charset="0"/>
            </a:rPr>
            <a:t>La </a:t>
          </a:r>
          <a:r>
            <a:rPr lang="es-ES" sz="2000" b="0" i="1" dirty="0">
              <a:latin typeface="Calibri" panose="020F0502020204030204" pitchFamily="34" charset="0"/>
              <a:ea typeface="Calibri" panose="020F0502020204030204" pitchFamily="34" charset="0"/>
              <a:cs typeface="Calibri" panose="020F0502020204030204" pitchFamily="34" charset="0"/>
            </a:rPr>
            <a:t>deuda técnica </a:t>
          </a:r>
          <a:r>
            <a:rPr lang="es-ES" sz="2000" b="0" i="0" dirty="0">
              <a:latin typeface="Calibri" panose="020F0502020204030204" pitchFamily="34" charset="0"/>
              <a:ea typeface="Calibri" panose="020F0502020204030204" pitchFamily="34" charset="0"/>
              <a:cs typeface="Calibri" panose="020F0502020204030204" pitchFamily="34" charset="0"/>
            </a:rPr>
            <a:t>implica que los costos (esfuerzo, tiempo, recursos) de luchar con temas técnicos se puede reducir si se afrontan los problemas al principio, en vez de dejarlos para el final.</a:t>
          </a:r>
          <a:endParaRPr lang="en-US" sz="2000" dirty="0">
            <a:latin typeface="Calibri" panose="020F0502020204030204" pitchFamily="34" charset="0"/>
            <a:ea typeface="Calibri" panose="020F0502020204030204" pitchFamily="34" charset="0"/>
            <a:cs typeface="Calibri" panose="020F0502020204030204" pitchFamily="34" charset="0"/>
          </a:endParaRPr>
        </a:p>
      </dgm:t>
    </dgm:pt>
    <dgm:pt modelId="{FEE9472E-9D43-4DB4-B473-AEE656F20715}" type="parTrans" cxnId="{B14227E3-E500-45AF-AA47-B2B337589222}">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5C408134-296F-4874-BBEF-1E4841E2CC79}" type="sibTrans" cxnId="{B14227E3-E500-45AF-AA47-B2B337589222}">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4B0A7C33-CE5D-43E7-BBEE-6F319532D68B}">
      <dgm:prSet custT="1"/>
      <dgm:spPr/>
      <dgm:t>
        <a:bodyPr/>
        <a:lstStyle/>
        <a:p>
          <a:r>
            <a:rPr lang="es-ES" sz="2000" b="0" i="0">
              <a:latin typeface="Calibri" panose="020F0502020204030204" pitchFamily="34" charset="0"/>
              <a:ea typeface="Calibri" panose="020F0502020204030204" pitchFamily="34" charset="0"/>
              <a:cs typeface="Calibri" panose="020F0502020204030204" pitchFamily="34" charset="0"/>
            </a:rPr>
            <a:t>El desarrollo ágil no implica dejar de lado la gestión de riesgos, ya que podría llevar a obtener una </a:t>
          </a:r>
          <a:r>
            <a:rPr lang="es-ES" sz="2000" b="0" i="1">
              <a:latin typeface="Calibri" panose="020F0502020204030204" pitchFamily="34" charset="0"/>
              <a:ea typeface="Calibri" panose="020F0502020204030204" pitchFamily="34" charset="0"/>
              <a:cs typeface="Calibri" panose="020F0502020204030204" pitchFamily="34" charset="0"/>
            </a:rPr>
            <a:t>deuda técnica </a:t>
          </a:r>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D86E09BF-D91E-4047-A148-200E4F6ACC98}" type="parTrans" cxnId="{75AF651B-A60F-4910-8FD0-6005C5F85A81}">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6D9A0078-3DC0-4723-9427-FB0FE5214054}" type="sibTrans" cxnId="{75AF651B-A60F-4910-8FD0-6005C5F85A81}">
      <dgm:prSet/>
      <dgm:spPr/>
      <dgm:t>
        <a:bodyPr/>
        <a:lstStyle/>
        <a:p>
          <a:endParaRPr lang="en-US" sz="2000">
            <a:latin typeface="Calibri" panose="020F0502020204030204" pitchFamily="34" charset="0"/>
            <a:ea typeface="Calibri" panose="020F0502020204030204" pitchFamily="34" charset="0"/>
            <a:cs typeface="Calibri" panose="020F0502020204030204" pitchFamily="34" charset="0"/>
          </a:endParaRPr>
        </a:p>
      </dgm:t>
    </dgm:pt>
    <dgm:pt modelId="{374E50C1-5FD4-491A-A5F8-79D2A6D5CE4F}" type="pres">
      <dgm:prSet presAssocID="{08E87803-2E7F-4077-AB2A-87FB671FFD52}" presName="root" presStyleCnt="0">
        <dgm:presLayoutVars>
          <dgm:dir/>
          <dgm:resizeHandles val="exact"/>
        </dgm:presLayoutVars>
      </dgm:prSet>
      <dgm:spPr/>
    </dgm:pt>
    <dgm:pt modelId="{CD838DB0-BBEC-4E09-A82F-902A3AC57317}" type="pres">
      <dgm:prSet presAssocID="{6C8B5012-E1A5-4434-848B-D2E48CEC6826}" presName="compNode" presStyleCnt="0"/>
      <dgm:spPr/>
    </dgm:pt>
    <dgm:pt modelId="{A5F9771C-AD1B-4EE2-9DFA-627AB3F4CC73}" type="pres">
      <dgm:prSet presAssocID="{6C8B5012-E1A5-4434-848B-D2E48CEC6826}" presName="bgRect" presStyleLbl="bgShp" presStyleIdx="0" presStyleCnt="4"/>
      <dgm:spPr/>
    </dgm:pt>
    <dgm:pt modelId="{C1A527B0-658F-4B6A-AC56-7F52A26119D4}" type="pres">
      <dgm:prSet presAssocID="{6C8B5012-E1A5-4434-848B-D2E48CEC68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9A7471B1-8C81-4213-A5A9-7754264E8251}" type="pres">
      <dgm:prSet presAssocID="{6C8B5012-E1A5-4434-848B-D2E48CEC6826}" presName="spaceRect" presStyleCnt="0"/>
      <dgm:spPr/>
    </dgm:pt>
    <dgm:pt modelId="{4B86B364-859A-4CFD-A133-B981620633CE}" type="pres">
      <dgm:prSet presAssocID="{6C8B5012-E1A5-4434-848B-D2E48CEC6826}" presName="parTx" presStyleLbl="revTx" presStyleIdx="0" presStyleCnt="4">
        <dgm:presLayoutVars>
          <dgm:chMax val="0"/>
          <dgm:chPref val="0"/>
        </dgm:presLayoutVars>
      </dgm:prSet>
      <dgm:spPr/>
    </dgm:pt>
    <dgm:pt modelId="{AA790952-C701-47D2-B79B-987D228455E3}" type="pres">
      <dgm:prSet presAssocID="{8E3370A4-4F35-45A4-BA81-2BFE39709174}" presName="sibTrans" presStyleCnt="0"/>
      <dgm:spPr/>
    </dgm:pt>
    <dgm:pt modelId="{58FF7A6A-B501-401C-ACBB-534ACEB994A1}" type="pres">
      <dgm:prSet presAssocID="{30ECB965-B6A2-49C8-A026-745A10CE3818}" presName="compNode" presStyleCnt="0"/>
      <dgm:spPr/>
    </dgm:pt>
    <dgm:pt modelId="{604D06CD-BCDB-41D1-BCCE-3B85FB4DD203}" type="pres">
      <dgm:prSet presAssocID="{30ECB965-B6A2-49C8-A026-745A10CE3818}" presName="bgRect" presStyleLbl="bgShp" presStyleIdx="1" presStyleCnt="4"/>
      <dgm:spPr/>
    </dgm:pt>
    <dgm:pt modelId="{7F3D9B2F-E7DE-4E96-A0BA-BD6D202AA1EF}" type="pres">
      <dgm:prSet presAssocID="{30ECB965-B6A2-49C8-A026-745A10CE38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ldador"/>
        </a:ext>
      </dgm:extLst>
    </dgm:pt>
    <dgm:pt modelId="{03262701-7698-4FC3-8B82-D20715A51776}" type="pres">
      <dgm:prSet presAssocID="{30ECB965-B6A2-49C8-A026-745A10CE3818}" presName="spaceRect" presStyleCnt="0"/>
      <dgm:spPr/>
    </dgm:pt>
    <dgm:pt modelId="{53AA31C5-D502-41C4-9D4A-D563F62ADD29}" type="pres">
      <dgm:prSet presAssocID="{30ECB965-B6A2-49C8-A026-745A10CE3818}" presName="parTx" presStyleLbl="revTx" presStyleIdx="1" presStyleCnt="4">
        <dgm:presLayoutVars>
          <dgm:chMax val="0"/>
          <dgm:chPref val="0"/>
        </dgm:presLayoutVars>
      </dgm:prSet>
      <dgm:spPr/>
    </dgm:pt>
    <dgm:pt modelId="{96EB3A84-C7E4-4BBB-A946-2DB964B6521A}" type="pres">
      <dgm:prSet presAssocID="{29AE945D-9662-491C-B214-0BD72D0F22E4}" presName="sibTrans" presStyleCnt="0"/>
      <dgm:spPr/>
    </dgm:pt>
    <dgm:pt modelId="{9A01259C-2317-4F63-A0B8-180C4E3809C7}" type="pres">
      <dgm:prSet presAssocID="{854D3E10-952F-44FA-89BE-BF52A231CDDE}" presName="compNode" presStyleCnt="0"/>
      <dgm:spPr/>
    </dgm:pt>
    <dgm:pt modelId="{168F1AB6-8243-4FE1-B5F5-E519ED35B1C5}" type="pres">
      <dgm:prSet presAssocID="{854D3E10-952F-44FA-89BE-BF52A231CDDE}" presName="bgRect" presStyleLbl="bgShp" presStyleIdx="2" presStyleCnt="4"/>
      <dgm:spPr/>
    </dgm:pt>
    <dgm:pt modelId="{A9E0C0F2-A74C-46D3-AE5E-87D92C222CBD}" type="pres">
      <dgm:prSet presAssocID="{854D3E10-952F-44FA-89BE-BF52A231CDD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onómetro"/>
        </a:ext>
      </dgm:extLst>
    </dgm:pt>
    <dgm:pt modelId="{D1193FED-CF3D-4FAC-B4A9-0CE25EF873C2}" type="pres">
      <dgm:prSet presAssocID="{854D3E10-952F-44FA-89BE-BF52A231CDDE}" presName="spaceRect" presStyleCnt="0"/>
      <dgm:spPr/>
    </dgm:pt>
    <dgm:pt modelId="{4EA452D7-A0EA-468D-A503-E88BC3C96296}" type="pres">
      <dgm:prSet presAssocID="{854D3E10-952F-44FA-89BE-BF52A231CDDE}" presName="parTx" presStyleLbl="revTx" presStyleIdx="2" presStyleCnt="4">
        <dgm:presLayoutVars>
          <dgm:chMax val="0"/>
          <dgm:chPref val="0"/>
        </dgm:presLayoutVars>
      </dgm:prSet>
      <dgm:spPr/>
    </dgm:pt>
    <dgm:pt modelId="{8544E570-E6B9-4D4E-82B0-9061A1DDA071}" type="pres">
      <dgm:prSet presAssocID="{5C408134-296F-4874-BBEF-1E4841E2CC79}" presName="sibTrans" presStyleCnt="0"/>
      <dgm:spPr/>
    </dgm:pt>
    <dgm:pt modelId="{F43FF92E-9FE3-4070-9348-B3887378414F}" type="pres">
      <dgm:prSet presAssocID="{4B0A7C33-CE5D-43E7-BBEE-6F319532D68B}" presName="compNode" presStyleCnt="0"/>
      <dgm:spPr/>
    </dgm:pt>
    <dgm:pt modelId="{9CDCAF78-E33D-4CCB-A859-CF1CD63DA7A0}" type="pres">
      <dgm:prSet presAssocID="{4B0A7C33-CE5D-43E7-BBEE-6F319532D68B}" presName="bgRect" presStyleLbl="bgShp" presStyleIdx="3" presStyleCnt="4"/>
      <dgm:spPr/>
    </dgm:pt>
    <dgm:pt modelId="{63ADEE91-63FF-4790-A6EF-42D6C179C3B2}" type="pres">
      <dgm:prSet presAssocID="{4B0A7C33-CE5D-43E7-BBEE-6F319532D6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vertencia"/>
        </a:ext>
      </dgm:extLst>
    </dgm:pt>
    <dgm:pt modelId="{3B82F4E4-1489-4496-A0E6-57EB93824E25}" type="pres">
      <dgm:prSet presAssocID="{4B0A7C33-CE5D-43E7-BBEE-6F319532D68B}" presName="spaceRect" presStyleCnt="0"/>
      <dgm:spPr/>
    </dgm:pt>
    <dgm:pt modelId="{EB5C488E-D982-499A-9C63-997A98FD357A}" type="pres">
      <dgm:prSet presAssocID="{4B0A7C33-CE5D-43E7-BBEE-6F319532D68B}" presName="parTx" presStyleLbl="revTx" presStyleIdx="3" presStyleCnt="4">
        <dgm:presLayoutVars>
          <dgm:chMax val="0"/>
          <dgm:chPref val="0"/>
        </dgm:presLayoutVars>
      </dgm:prSet>
      <dgm:spPr/>
    </dgm:pt>
  </dgm:ptLst>
  <dgm:cxnLst>
    <dgm:cxn modelId="{75AF651B-A60F-4910-8FD0-6005C5F85A81}" srcId="{08E87803-2E7F-4077-AB2A-87FB671FFD52}" destId="{4B0A7C33-CE5D-43E7-BBEE-6F319532D68B}" srcOrd="3" destOrd="0" parTransId="{D86E09BF-D91E-4047-A148-200E4F6ACC98}" sibTransId="{6D9A0078-3DC0-4723-9427-FB0FE5214054}"/>
    <dgm:cxn modelId="{9FD5BC6A-E917-4CBB-ACD7-0F893533B522}" type="presOf" srcId="{854D3E10-952F-44FA-89BE-BF52A231CDDE}" destId="{4EA452D7-A0EA-468D-A503-E88BC3C96296}" srcOrd="0" destOrd="0" presId="urn:microsoft.com/office/officeart/2018/2/layout/IconVerticalSolidList"/>
    <dgm:cxn modelId="{6C42B4A4-73CD-4FF6-A1FD-AD7D037001A0}" type="presOf" srcId="{6C8B5012-E1A5-4434-848B-D2E48CEC6826}" destId="{4B86B364-859A-4CFD-A133-B981620633CE}" srcOrd="0" destOrd="0" presId="urn:microsoft.com/office/officeart/2018/2/layout/IconVerticalSolidList"/>
    <dgm:cxn modelId="{FFDA95AE-6814-432E-BAA9-ACD3020BD635}" srcId="{08E87803-2E7F-4077-AB2A-87FB671FFD52}" destId="{6C8B5012-E1A5-4434-848B-D2E48CEC6826}" srcOrd="0" destOrd="0" parTransId="{2ACFAA16-DE4C-4C4B-9C18-0B52B59E2EED}" sibTransId="{8E3370A4-4F35-45A4-BA81-2BFE39709174}"/>
    <dgm:cxn modelId="{C46E41C8-F029-4B7E-9837-0302B9EB41B7}" srcId="{08E87803-2E7F-4077-AB2A-87FB671FFD52}" destId="{30ECB965-B6A2-49C8-A026-745A10CE3818}" srcOrd="1" destOrd="0" parTransId="{8F81C671-685B-4610-80BF-E3DAF2AC3A66}" sibTransId="{29AE945D-9662-491C-B214-0BD72D0F22E4}"/>
    <dgm:cxn modelId="{85F381D7-9534-481C-B37C-164466F053B6}" type="presOf" srcId="{30ECB965-B6A2-49C8-A026-745A10CE3818}" destId="{53AA31C5-D502-41C4-9D4A-D563F62ADD29}" srcOrd="0" destOrd="0" presId="urn:microsoft.com/office/officeart/2018/2/layout/IconVerticalSolidList"/>
    <dgm:cxn modelId="{B14227E3-E500-45AF-AA47-B2B337589222}" srcId="{08E87803-2E7F-4077-AB2A-87FB671FFD52}" destId="{854D3E10-952F-44FA-89BE-BF52A231CDDE}" srcOrd="2" destOrd="0" parTransId="{FEE9472E-9D43-4DB4-B473-AEE656F20715}" sibTransId="{5C408134-296F-4874-BBEF-1E4841E2CC79}"/>
    <dgm:cxn modelId="{E507F1ED-30B5-4315-AF54-2B12F33033F6}" type="presOf" srcId="{08E87803-2E7F-4077-AB2A-87FB671FFD52}" destId="{374E50C1-5FD4-491A-A5F8-79D2A6D5CE4F}" srcOrd="0" destOrd="0" presId="urn:microsoft.com/office/officeart/2018/2/layout/IconVerticalSolidList"/>
    <dgm:cxn modelId="{F91F73F8-F187-45AD-B4CA-88A984B384D2}" type="presOf" srcId="{4B0A7C33-CE5D-43E7-BBEE-6F319532D68B}" destId="{EB5C488E-D982-499A-9C63-997A98FD357A}" srcOrd="0" destOrd="0" presId="urn:microsoft.com/office/officeart/2018/2/layout/IconVerticalSolidList"/>
    <dgm:cxn modelId="{56D89D39-B26E-40C2-BD2D-5DA85A20F12B}" type="presParOf" srcId="{374E50C1-5FD4-491A-A5F8-79D2A6D5CE4F}" destId="{CD838DB0-BBEC-4E09-A82F-902A3AC57317}" srcOrd="0" destOrd="0" presId="urn:microsoft.com/office/officeart/2018/2/layout/IconVerticalSolidList"/>
    <dgm:cxn modelId="{9A1E9968-288A-4524-B3F4-F322D22E5A19}" type="presParOf" srcId="{CD838DB0-BBEC-4E09-A82F-902A3AC57317}" destId="{A5F9771C-AD1B-4EE2-9DFA-627AB3F4CC73}" srcOrd="0" destOrd="0" presId="urn:microsoft.com/office/officeart/2018/2/layout/IconVerticalSolidList"/>
    <dgm:cxn modelId="{A480B9C5-FB2A-4F22-A81C-8E7998B6E37D}" type="presParOf" srcId="{CD838DB0-BBEC-4E09-A82F-902A3AC57317}" destId="{C1A527B0-658F-4B6A-AC56-7F52A26119D4}" srcOrd="1" destOrd="0" presId="urn:microsoft.com/office/officeart/2018/2/layout/IconVerticalSolidList"/>
    <dgm:cxn modelId="{8FFA63E6-F5C4-46C1-A229-7C81727E3390}" type="presParOf" srcId="{CD838DB0-BBEC-4E09-A82F-902A3AC57317}" destId="{9A7471B1-8C81-4213-A5A9-7754264E8251}" srcOrd="2" destOrd="0" presId="urn:microsoft.com/office/officeart/2018/2/layout/IconVerticalSolidList"/>
    <dgm:cxn modelId="{7EB6E0EE-4CA9-44C5-97FC-338CEA1F2EE5}" type="presParOf" srcId="{CD838DB0-BBEC-4E09-A82F-902A3AC57317}" destId="{4B86B364-859A-4CFD-A133-B981620633CE}" srcOrd="3" destOrd="0" presId="urn:microsoft.com/office/officeart/2018/2/layout/IconVerticalSolidList"/>
    <dgm:cxn modelId="{FADCDE08-709E-460E-A710-759DC16B6DC1}" type="presParOf" srcId="{374E50C1-5FD4-491A-A5F8-79D2A6D5CE4F}" destId="{AA790952-C701-47D2-B79B-987D228455E3}" srcOrd="1" destOrd="0" presId="urn:microsoft.com/office/officeart/2018/2/layout/IconVerticalSolidList"/>
    <dgm:cxn modelId="{57D3E7CE-3233-45EB-A3D0-97C8A761D756}" type="presParOf" srcId="{374E50C1-5FD4-491A-A5F8-79D2A6D5CE4F}" destId="{58FF7A6A-B501-401C-ACBB-534ACEB994A1}" srcOrd="2" destOrd="0" presId="urn:microsoft.com/office/officeart/2018/2/layout/IconVerticalSolidList"/>
    <dgm:cxn modelId="{C2BB6B8B-DE78-4F5C-A9A3-5093C0E1B390}" type="presParOf" srcId="{58FF7A6A-B501-401C-ACBB-534ACEB994A1}" destId="{604D06CD-BCDB-41D1-BCCE-3B85FB4DD203}" srcOrd="0" destOrd="0" presId="urn:microsoft.com/office/officeart/2018/2/layout/IconVerticalSolidList"/>
    <dgm:cxn modelId="{0C4E801B-D8D5-4397-9243-1D5E0EF9685E}" type="presParOf" srcId="{58FF7A6A-B501-401C-ACBB-534ACEB994A1}" destId="{7F3D9B2F-E7DE-4E96-A0BA-BD6D202AA1EF}" srcOrd="1" destOrd="0" presId="urn:microsoft.com/office/officeart/2018/2/layout/IconVerticalSolidList"/>
    <dgm:cxn modelId="{00F7736A-6970-4519-845B-B3D1B1D68959}" type="presParOf" srcId="{58FF7A6A-B501-401C-ACBB-534ACEB994A1}" destId="{03262701-7698-4FC3-8B82-D20715A51776}" srcOrd="2" destOrd="0" presId="urn:microsoft.com/office/officeart/2018/2/layout/IconVerticalSolidList"/>
    <dgm:cxn modelId="{9708C372-D448-4A4C-A198-37F35BA19D7F}" type="presParOf" srcId="{58FF7A6A-B501-401C-ACBB-534ACEB994A1}" destId="{53AA31C5-D502-41C4-9D4A-D563F62ADD29}" srcOrd="3" destOrd="0" presId="urn:microsoft.com/office/officeart/2018/2/layout/IconVerticalSolidList"/>
    <dgm:cxn modelId="{632B54EB-A107-4472-957A-76ACAFB05824}" type="presParOf" srcId="{374E50C1-5FD4-491A-A5F8-79D2A6D5CE4F}" destId="{96EB3A84-C7E4-4BBB-A946-2DB964B6521A}" srcOrd="3" destOrd="0" presId="urn:microsoft.com/office/officeart/2018/2/layout/IconVerticalSolidList"/>
    <dgm:cxn modelId="{1A97D3A1-ECB0-4E02-AF45-06A33F069677}" type="presParOf" srcId="{374E50C1-5FD4-491A-A5F8-79D2A6D5CE4F}" destId="{9A01259C-2317-4F63-A0B8-180C4E3809C7}" srcOrd="4" destOrd="0" presId="urn:microsoft.com/office/officeart/2018/2/layout/IconVerticalSolidList"/>
    <dgm:cxn modelId="{4D8E9168-3F96-4667-94B4-434B74228091}" type="presParOf" srcId="{9A01259C-2317-4F63-A0B8-180C4E3809C7}" destId="{168F1AB6-8243-4FE1-B5F5-E519ED35B1C5}" srcOrd="0" destOrd="0" presId="urn:microsoft.com/office/officeart/2018/2/layout/IconVerticalSolidList"/>
    <dgm:cxn modelId="{046EE45C-3EE1-4805-AB8F-8C513E2DFE42}" type="presParOf" srcId="{9A01259C-2317-4F63-A0B8-180C4E3809C7}" destId="{A9E0C0F2-A74C-46D3-AE5E-87D92C222CBD}" srcOrd="1" destOrd="0" presId="urn:microsoft.com/office/officeart/2018/2/layout/IconVerticalSolidList"/>
    <dgm:cxn modelId="{C49D37EF-508A-445B-AB46-572604521956}" type="presParOf" srcId="{9A01259C-2317-4F63-A0B8-180C4E3809C7}" destId="{D1193FED-CF3D-4FAC-B4A9-0CE25EF873C2}" srcOrd="2" destOrd="0" presId="urn:microsoft.com/office/officeart/2018/2/layout/IconVerticalSolidList"/>
    <dgm:cxn modelId="{4A06CC2B-0368-4328-AA8F-35E2885F8DA2}" type="presParOf" srcId="{9A01259C-2317-4F63-A0B8-180C4E3809C7}" destId="{4EA452D7-A0EA-468D-A503-E88BC3C96296}" srcOrd="3" destOrd="0" presId="urn:microsoft.com/office/officeart/2018/2/layout/IconVerticalSolidList"/>
    <dgm:cxn modelId="{741CB33A-AB8A-4084-B5F5-2B7CAFD50348}" type="presParOf" srcId="{374E50C1-5FD4-491A-A5F8-79D2A6D5CE4F}" destId="{8544E570-E6B9-4D4E-82B0-9061A1DDA071}" srcOrd="5" destOrd="0" presId="urn:microsoft.com/office/officeart/2018/2/layout/IconVerticalSolidList"/>
    <dgm:cxn modelId="{013C9DC0-08B7-47A4-92E2-AE7D5FB58B73}" type="presParOf" srcId="{374E50C1-5FD4-491A-A5F8-79D2A6D5CE4F}" destId="{F43FF92E-9FE3-4070-9348-B3887378414F}" srcOrd="6" destOrd="0" presId="urn:microsoft.com/office/officeart/2018/2/layout/IconVerticalSolidList"/>
    <dgm:cxn modelId="{C9E60CCE-840B-4B02-862C-CBF6D76DCEB6}" type="presParOf" srcId="{F43FF92E-9FE3-4070-9348-B3887378414F}" destId="{9CDCAF78-E33D-4CCB-A859-CF1CD63DA7A0}" srcOrd="0" destOrd="0" presId="urn:microsoft.com/office/officeart/2018/2/layout/IconVerticalSolidList"/>
    <dgm:cxn modelId="{38370B35-05CC-423B-B749-83D12D34368A}" type="presParOf" srcId="{F43FF92E-9FE3-4070-9348-B3887378414F}" destId="{63ADEE91-63FF-4790-A6EF-42D6C179C3B2}" srcOrd="1" destOrd="0" presId="urn:microsoft.com/office/officeart/2018/2/layout/IconVerticalSolidList"/>
    <dgm:cxn modelId="{986C0C18-56F3-4453-BAFD-3DE5A0A9DD32}" type="presParOf" srcId="{F43FF92E-9FE3-4070-9348-B3887378414F}" destId="{3B82F4E4-1489-4496-A0E6-57EB93824E25}" srcOrd="2" destOrd="0" presId="urn:microsoft.com/office/officeart/2018/2/layout/IconVerticalSolidList"/>
    <dgm:cxn modelId="{3A651451-BBCE-4A97-82F8-E59F70FE3698}" type="presParOf" srcId="{F43FF92E-9FE3-4070-9348-B3887378414F}" destId="{EB5C488E-D982-499A-9C63-997A98FD35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9771C-AD1B-4EE2-9DFA-627AB3F4CC73}">
      <dsp:nvSpPr>
        <dsp:cNvPr id="0" name=""/>
        <dsp:cNvSpPr/>
      </dsp:nvSpPr>
      <dsp:spPr>
        <a:xfrm>
          <a:off x="0" y="4543"/>
          <a:ext cx="10515600" cy="10254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527B0-658F-4B6A-AC56-7F52A26119D4}">
      <dsp:nvSpPr>
        <dsp:cNvPr id="0" name=""/>
        <dsp:cNvSpPr/>
      </dsp:nvSpPr>
      <dsp:spPr>
        <a:xfrm>
          <a:off x="310210" y="235278"/>
          <a:ext cx="564569" cy="5640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6B364-859A-4CFD-A133-B981620633CE}">
      <dsp:nvSpPr>
        <dsp:cNvPr id="0" name=""/>
        <dsp:cNvSpPr/>
      </dsp:nvSpPr>
      <dsp:spPr>
        <a:xfrm>
          <a:off x="1184989" y="4543"/>
          <a:ext cx="9312361" cy="1057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22" tIns="111922" rIns="111922" bIns="111922" numCol="1" spcCol="1270" anchor="ctr" anchorCtr="0">
          <a:noAutofit/>
        </a:bodyPr>
        <a:lstStyle/>
        <a:p>
          <a:pPr marL="0" lvl="0" indent="0" algn="l" defTabSz="889000">
            <a:lnSpc>
              <a:spcPct val="90000"/>
            </a:lnSpc>
            <a:spcBef>
              <a:spcPct val="0"/>
            </a:spcBef>
            <a:spcAft>
              <a:spcPct val="35000"/>
            </a:spcAft>
            <a:buNone/>
          </a:pPr>
          <a:r>
            <a:rPr lang="es-ES" sz="2000" b="0" i="0" kern="1200">
              <a:latin typeface="Calibri" panose="020F0502020204030204" pitchFamily="34" charset="0"/>
              <a:ea typeface="Calibri" panose="020F0502020204030204" pitchFamily="34" charset="0"/>
              <a:cs typeface="Calibri" panose="020F0502020204030204" pitchFamily="34" charset="0"/>
            </a:rPr>
            <a:t>La “</a:t>
          </a:r>
          <a:r>
            <a:rPr lang="es-ES" sz="2000" b="0" i="1" kern="1200">
              <a:latin typeface="Calibri" panose="020F0502020204030204" pitchFamily="34" charset="0"/>
              <a:ea typeface="Calibri" panose="020F0502020204030204" pitchFamily="34" charset="0"/>
              <a:cs typeface="Calibri" panose="020F0502020204030204" pitchFamily="34" charset="0"/>
            </a:rPr>
            <a:t>deuda técnica</a:t>
          </a:r>
          <a:r>
            <a:rPr lang="es-ES" sz="2000" b="0" i="0" kern="1200">
              <a:latin typeface="Calibri" panose="020F0502020204030204" pitchFamily="34" charset="0"/>
              <a:ea typeface="Calibri" panose="020F0502020204030204" pitchFamily="34" charset="0"/>
              <a:cs typeface="Calibri" panose="020F0502020204030204" pitchFamily="34" charset="0"/>
            </a:rPr>
            <a:t>” es el término que se utiliza para describir los costos asociados al aplazamiento de actividades, tales como documentación y refactorización del software. </a:t>
          </a:r>
          <a:endParaRPr lang="en-US" sz="2000" kern="1200">
            <a:latin typeface="Calibri" panose="020F0502020204030204" pitchFamily="34" charset="0"/>
            <a:ea typeface="Calibri" panose="020F0502020204030204" pitchFamily="34" charset="0"/>
            <a:cs typeface="Calibri" panose="020F0502020204030204" pitchFamily="34" charset="0"/>
          </a:endParaRPr>
        </a:p>
      </dsp:txBody>
      <dsp:txXfrm>
        <a:off x="1184989" y="4543"/>
        <a:ext cx="9312361" cy="1057534"/>
      </dsp:txXfrm>
    </dsp:sp>
    <dsp:sp modelId="{604D06CD-BCDB-41D1-BCCE-3B85FB4DD203}">
      <dsp:nvSpPr>
        <dsp:cNvPr id="0" name=""/>
        <dsp:cNvSpPr/>
      </dsp:nvSpPr>
      <dsp:spPr>
        <a:xfrm>
          <a:off x="0" y="1326461"/>
          <a:ext cx="10515600" cy="10254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D9B2F-E7DE-4E96-A0BA-BD6D202AA1EF}">
      <dsp:nvSpPr>
        <dsp:cNvPr id="0" name=""/>
        <dsp:cNvSpPr/>
      </dsp:nvSpPr>
      <dsp:spPr>
        <a:xfrm>
          <a:off x="310210" y="1557196"/>
          <a:ext cx="564569" cy="5640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AA31C5-D502-41C4-9D4A-D563F62ADD29}">
      <dsp:nvSpPr>
        <dsp:cNvPr id="0" name=""/>
        <dsp:cNvSpPr/>
      </dsp:nvSpPr>
      <dsp:spPr>
        <a:xfrm>
          <a:off x="1184989" y="1326461"/>
          <a:ext cx="9312361" cy="1057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22" tIns="111922" rIns="111922" bIns="111922" numCol="1" spcCol="1270" anchor="ctr" anchorCtr="0">
          <a:noAutofit/>
        </a:bodyPr>
        <a:lstStyle/>
        <a:p>
          <a:pPr marL="0" lvl="0" indent="0" algn="l" defTabSz="889000">
            <a:lnSpc>
              <a:spcPct val="90000"/>
            </a:lnSpc>
            <a:spcBef>
              <a:spcPct val="0"/>
            </a:spcBef>
            <a:spcAft>
              <a:spcPct val="35000"/>
            </a:spcAft>
            <a:buNone/>
          </a:pPr>
          <a:r>
            <a:rPr lang="es-ES" sz="2000" b="0" i="0" kern="1200">
              <a:latin typeface="Calibri" panose="020F0502020204030204" pitchFamily="34" charset="0"/>
              <a:ea typeface="Calibri" panose="020F0502020204030204" pitchFamily="34" charset="0"/>
              <a:cs typeface="Calibri" panose="020F0502020204030204" pitchFamily="34" charset="0"/>
            </a:rPr>
            <a:t>La </a:t>
          </a:r>
          <a:r>
            <a:rPr lang="es-ES" sz="2000" b="0" i="1" kern="1200">
              <a:latin typeface="Calibri" panose="020F0502020204030204" pitchFamily="34" charset="0"/>
              <a:ea typeface="Calibri" panose="020F0502020204030204" pitchFamily="34" charset="0"/>
              <a:cs typeface="Calibri" panose="020F0502020204030204" pitchFamily="34" charset="0"/>
            </a:rPr>
            <a:t>deuda técnica </a:t>
          </a:r>
          <a:r>
            <a:rPr lang="es-ES" sz="2000" b="0" i="0" kern="1200">
              <a:latin typeface="Calibri" panose="020F0502020204030204" pitchFamily="34" charset="0"/>
              <a:ea typeface="Calibri" panose="020F0502020204030204" pitchFamily="34" charset="0"/>
              <a:cs typeface="Calibri" panose="020F0502020204030204" pitchFamily="34" charset="0"/>
            </a:rPr>
            <a:t>que no se paga, resulta en un producto de mala calidad, documentación insuficiente, complejidad innecesaria.</a:t>
          </a:r>
          <a:endParaRPr lang="en-US" sz="2000" kern="1200">
            <a:latin typeface="Calibri" panose="020F0502020204030204" pitchFamily="34" charset="0"/>
            <a:ea typeface="Calibri" panose="020F0502020204030204" pitchFamily="34" charset="0"/>
            <a:cs typeface="Calibri" panose="020F0502020204030204" pitchFamily="34" charset="0"/>
          </a:endParaRPr>
        </a:p>
      </dsp:txBody>
      <dsp:txXfrm>
        <a:off x="1184989" y="1326461"/>
        <a:ext cx="9312361" cy="1057534"/>
      </dsp:txXfrm>
    </dsp:sp>
    <dsp:sp modelId="{168F1AB6-8243-4FE1-B5F5-E519ED35B1C5}">
      <dsp:nvSpPr>
        <dsp:cNvPr id="0" name=""/>
        <dsp:cNvSpPr/>
      </dsp:nvSpPr>
      <dsp:spPr>
        <a:xfrm>
          <a:off x="0" y="2648379"/>
          <a:ext cx="10515600" cy="10254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E0C0F2-A74C-46D3-AE5E-87D92C222CBD}">
      <dsp:nvSpPr>
        <dsp:cNvPr id="0" name=""/>
        <dsp:cNvSpPr/>
      </dsp:nvSpPr>
      <dsp:spPr>
        <a:xfrm>
          <a:off x="310210" y="2879114"/>
          <a:ext cx="564569" cy="5640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452D7-A0EA-468D-A503-E88BC3C96296}">
      <dsp:nvSpPr>
        <dsp:cNvPr id="0" name=""/>
        <dsp:cNvSpPr/>
      </dsp:nvSpPr>
      <dsp:spPr>
        <a:xfrm>
          <a:off x="1184989" y="2648379"/>
          <a:ext cx="9312361" cy="1057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22" tIns="111922" rIns="111922" bIns="111922" numCol="1" spcCol="1270" anchor="ctr" anchorCtr="0">
          <a:noAutofit/>
        </a:bodyPr>
        <a:lstStyle/>
        <a:p>
          <a:pPr marL="0" lvl="0" indent="0" algn="l" defTabSz="889000">
            <a:lnSpc>
              <a:spcPct val="90000"/>
            </a:lnSpc>
            <a:spcBef>
              <a:spcPct val="0"/>
            </a:spcBef>
            <a:spcAft>
              <a:spcPct val="35000"/>
            </a:spcAft>
            <a:buNone/>
          </a:pPr>
          <a:r>
            <a:rPr lang="es-ES" sz="2000" b="0" i="0" kern="1200" dirty="0">
              <a:latin typeface="Calibri" panose="020F0502020204030204" pitchFamily="34" charset="0"/>
              <a:ea typeface="Calibri" panose="020F0502020204030204" pitchFamily="34" charset="0"/>
              <a:cs typeface="Calibri" panose="020F0502020204030204" pitchFamily="34" charset="0"/>
            </a:rPr>
            <a:t>La </a:t>
          </a:r>
          <a:r>
            <a:rPr lang="es-ES" sz="2000" b="0" i="1" kern="1200" dirty="0">
              <a:latin typeface="Calibri" panose="020F0502020204030204" pitchFamily="34" charset="0"/>
              <a:ea typeface="Calibri" panose="020F0502020204030204" pitchFamily="34" charset="0"/>
              <a:cs typeface="Calibri" panose="020F0502020204030204" pitchFamily="34" charset="0"/>
            </a:rPr>
            <a:t>deuda técnica </a:t>
          </a:r>
          <a:r>
            <a:rPr lang="es-ES" sz="2000" b="0" i="0" kern="1200" dirty="0">
              <a:latin typeface="Calibri" panose="020F0502020204030204" pitchFamily="34" charset="0"/>
              <a:ea typeface="Calibri" panose="020F0502020204030204" pitchFamily="34" charset="0"/>
              <a:cs typeface="Calibri" panose="020F0502020204030204" pitchFamily="34" charset="0"/>
            </a:rPr>
            <a:t>implica que los costos (esfuerzo, tiempo, recursos) de luchar con temas técnicos se puede reducir si se afrontan los problemas al principio, en vez de dejarlos para el final.</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1184989" y="2648379"/>
        <a:ext cx="9312361" cy="1057534"/>
      </dsp:txXfrm>
    </dsp:sp>
    <dsp:sp modelId="{9CDCAF78-E33D-4CCB-A859-CF1CD63DA7A0}">
      <dsp:nvSpPr>
        <dsp:cNvPr id="0" name=""/>
        <dsp:cNvSpPr/>
      </dsp:nvSpPr>
      <dsp:spPr>
        <a:xfrm>
          <a:off x="0" y="3970297"/>
          <a:ext cx="10515600" cy="102548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ADEE91-63FF-4790-A6EF-42D6C179C3B2}">
      <dsp:nvSpPr>
        <dsp:cNvPr id="0" name=""/>
        <dsp:cNvSpPr/>
      </dsp:nvSpPr>
      <dsp:spPr>
        <a:xfrm>
          <a:off x="310210" y="4201031"/>
          <a:ext cx="564569" cy="5640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C488E-D982-499A-9C63-997A98FD357A}">
      <dsp:nvSpPr>
        <dsp:cNvPr id="0" name=""/>
        <dsp:cNvSpPr/>
      </dsp:nvSpPr>
      <dsp:spPr>
        <a:xfrm>
          <a:off x="1184989" y="3970297"/>
          <a:ext cx="9312361" cy="10575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22" tIns="111922" rIns="111922" bIns="111922" numCol="1" spcCol="1270" anchor="ctr" anchorCtr="0">
          <a:noAutofit/>
        </a:bodyPr>
        <a:lstStyle/>
        <a:p>
          <a:pPr marL="0" lvl="0" indent="0" algn="l" defTabSz="889000">
            <a:lnSpc>
              <a:spcPct val="90000"/>
            </a:lnSpc>
            <a:spcBef>
              <a:spcPct val="0"/>
            </a:spcBef>
            <a:spcAft>
              <a:spcPct val="35000"/>
            </a:spcAft>
            <a:buNone/>
          </a:pPr>
          <a:r>
            <a:rPr lang="es-ES" sz="2000" b="0" i="0" kern="1200">
              <a:latin typeface="Calibri" panose="020F0502020204030204" pitchFamily="34" charset="0"/>
              <a:ea typeface="Calibri" panose="020F0502020204030204" pitchFamily="34" charset="0"/>
              <a:cs typeface="Calibri" panose="020F0502020204030204" pitchFamily="34" charset="0"/>
            </a:rPr>
            <a:t>El desarrollo ágil no implica dejar de lado la gestión de riesgos, ya que podría llevar a obtener una </a:t>
          </a:r>
          <a:r>
            <a:rPr lang="es-ES" sz="2000" b="0" i="1" kern="1200">
              <a:latin typeface="Calibri" panose="020F0502020204030204" pitchFamily="34" charset="0"/>
              <a:ea typeface="Calibri" panose="020F0502020204030204" pitchFamily="34" charset="0"/>
              <a:cs typeface="Calibri" panose="020F0502020204030204" pitchFamily="34" charset="0"/>
            </a:rPr>
            <a:t>deuda técnica </a:t>
          </a:r>
          <a:endParaRPr lang="en-US" sz="2000" kern="1200">
            <a:latin typeface="Calibri" panose="020F0502020204030204" pitchFamily="34" charset="0"/>
            <a:ea typeface="Calibri" panose="020F0502020204030204" pitchFamily="34" charset="0"/>
            <a:cs typeface="Calibri" panose="020F0502020204030204" pitchFamily="34" charset="0"/>
          </a:endParaRPr>
        </a:p>
      </dsp:txBody>
      <dsp:txXfrm>
        <a:off x="1184989" y="3970297"/>
        <a:ext cx="9312361" cy="10575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92D9F-8F31-4C58-8212-77C520965C94}" type="datetimeFigureOut">
              <a:rPr lang="es-AR" smtClean="0"/>
              <a:t>18/3/2025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620E1-A844-40BC-96D3-7B1C170CD8D3}" type="slidenum">
              <a:rPr lang="es-AR" smtClean="0"/>
              <a:t>‹Nº›</a:t>
            </a:fld>
            <a:endParaRPr lang="es-AR"/>
          </a:p>
        </p:txBody>
      </p:sp>
    </p:spTree>
    <p:extLst>
      <p:ext uri="{BB962C8B-B14F-4D97-AF65-F5344CB8AC3E}">
        <p14:creationId xmlns:p14="http://schemas.microsoft.com/office/powerpoint/2010/main" val="3981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180" name="Google Shape;180;p3: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181" name="Google Shape;181;p3: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182" name="Google Shape;182;p3: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3</a:t>
            </a:fld>
            <a:endParaRPr sz="1200" b="0" i="0" u="none" strike="noStrike" cap="none">
              <a:solidFill>
                <a:schemeClr val="dk1"/>
              </a:solidFill>
              <a:latin typeface="Times New Roman"/>
              <a:ea typeface="Times New Roman"/>
              <a:cs typeface="Times New Roman"/>
              <a:sym typeface="Times New Roman"/>
            </a:endParaRPr>
          </a:p>
        </p:txBody>
      </p:sp>
      <p:sp>
        <p:nvSpPr>
          <p:cNvPr id="183" name="Google Shape;183;p3: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3:notes"/>
          <p:cNvSpPr txBox="1">
            <a:spLocks noGrp="1"/>
          </p:cNvSpPr>
          <p:nvPr>
            <p:ph type="body" idx="1"/>
          </p:nvPr>
        </p:nvSpPr>
        <p:spPr>
          <a:xfrm>
            <a:off x="679680" y="4690440"/>
            <a:ext cx="543780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1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16" name="Google Shape;416;p18: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17" name="Google Shape;417;p18: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18" name="Google Shape;418;p18: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19</a:t>
            </a:fld>
            <a:endParaRPr sz="1200" b="0" i="0" u="none" strike="noStrike" cap="none">
              <a:solidFill>
                <a:schemeClr val="dk1"/>
              </a:solidFill>
              <a:latin typeface="Times New Roman"/>
              <a:ea typeface="Times New Roman"/>
              <a:cs typeface="Times New Roman"/>
              <a:sym typeface="Times New Roman"/>
            </a:endParaRPr>
          </a:p>
        </p:txBody>
      </p:sp>
      <p:sp>
        <p:nvSpPr>
          <p:cNvPr id="419" name="Google Shape;419;p18: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18: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9: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36" name="Google Shape;436;p19: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37" name="Google Shape;437;p19: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38" name="Google Shape;438;p19: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20</a:t>
            </a:fld>
            <a:endParaRPr sz="1200" b="0" i="0" u="none" strike="noStrike" cap="none">
              <a:solidFill>
                <a:schemeClr val="dk1"/>
              </a:solidFill>
              <a:latin typeface="Times New Roman"/>
              <a:ea typeface="Times New Roman"/>
              <a:cs typeface="Times New Roman"/>
              <a:sym typeface="Times New Roman"/>
            </a:endParaRPr>
          </a:p>
        </p:txBody>
      </p:sp>
      <p:sp>
        <p:nvSpPr>
          <p:cNvPr id="439" name="Google Shape;439;p19: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19: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21f4cf5210_0_3:notes"/>
          <p:cNvSpPr txBox="1"/>
          <p:nvPr/>
        </p:nvSpPr>
        <p:spPr>
          <a:xfrm>
            <a:off x="0" y="0"/>
            <a:ext cx="294510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50" name="Google Shape;450;g221f4cf5210_0_3:notes"/>
          <p:cNvSpPr txBox="1"/>
          <p:nvPr/>
        </p:nvSpPr>
        <p:spPr>
          <a:xfrm>
            <a:off x="3850560" y="0"/>
            <a:ext cx="294510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51" name="Google Shape;451;g221f4cf5210_0_3:notes"/>
          <p:cNvSpPr txBox="1"/>
          <p:nvPr/>
        </p:nvSpPr>
        <p:spPr>
          <a:xfrm>
            <a:off x="0" y="9378720"/>
            <a:ext cx="294510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52" name="Google Shape;452;g221f4cf5210_0_3:notes"/>
          <p:cNvSpPr txBox="1"/>
          <p:nvPr/>
        </p:nvSpPr>
        <p:spPr>
          <a:xfrm>
            <a:off x="3850560" y="9378720"/>
            <a:ext cx="294510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21</a:t>
            </a:fld>
            <a:endParaRPr sz="1200" b="0" i="0" u="none" strike="noStrike" cap="none">
              <a:solidFill>
                <a:schemeClr val="dk1"/>
              </a:solidFill>
              <a:latin typeface="Times New Roman"/>
              <a:ea typeface="Times New Roman"/>
              <a:cs typeface="Times New Roman"/>
              <a:sym typeface="Times New Roman"/>
            </a:endParaRPr>
          </a:p>
        </p:txBody>
      </p:sp>
      <p:sp>
        <p:nvSpPr>
          <p:cNvPr id="453" name="Google Shape;453;g221f4cf5210_0_3: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g221f4cf5210_0_3:notes"/>
          <p:cNvSpPr txBox="1">
            <a:spLocks noGrp="1"/>
          </p:cNvSpPr>
          <p:nvPr>
            <p:ph type="body" idx="1"/>
          </p:nvPr>
        </p:nvSpPr>
        <p:spPr>
          <a:xfrm>
            <a:off x="679320" y="4691160"/>
            <a:ext cx="5438400" cy="4443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0: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64" name="Google Shape;464;p20: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65" name="Google Shape;465;p20: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66" name="Google Shape;466;p20: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22</a:t>
            </a:fld>
            <a:endParaRPr sz="1200" b="0" i="0" u="none" strike="noStrike" cap="none">
              <a:solidFill>
                <a:schemeClr val="dk1"/>
              </a:solidFill>
              <a:latin typeface="Times New Roman"/>
              <a:ea typeface="Times New Roman"/>
              <a:cs typeface="Times New Roman"/>
              <a:sym typeface="Times New Roman"/>
            </a:endParaRPr>
          </a:p>
        </p:txBody>
      </p:sp>
      <p:sp>
        <p:nvSpPr>
          <p:cNvPr id="467" name="Google Shape;467;p20: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20: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1:notes"/>
          <p:cNvSpPr txBox="1"/>
          <p:nvPr/>
        </p:nvSpPr>
        <p:spPr>
          <a:xfrm>
            <a:off x="0" y="0"/>
            <a:ext cx="2945160" cy="49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Ingeniería de Software II. Fac. de Informática. UNLP.</a:t>
            </a:r>
            <a:endParaRPr sz="1200" b="0" i="0" u="none" strike="noStrike" cap="none">
              <a:solidFill>
                <a:schemeClr val="dk1"/>
              </a:solidFill>
              <a:latin typeface="Times New Roman"/>
              <a:ea typeface="Times New Roman"/>
              <a:cs typeface="Times New Roman"/>
              <a:sym typeface="Times New Roman"/>
            </a:endParaRPr>
          </a:p>
        </p:txBody>
      </p:sp>
      <p:sp>
        <p:nvSpPr>
          <p:cNvPr id="476" name="Google Shape;476;p21:notes"/>
          <p:cNvSpPr txBox="1"/>
          <p:nvPr/>
        </p:nvSpPr>
        <p:spPr>
          <a:xfrm>
            <a:off x="3850560" y="0"/>
            <a:ext cx="2945160" cy="493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2008</a:t>
            </a:r>
            <a:endParaRPr sz="1400" b="0" i="0" u="none" strike="noStrike" cap="none">
              <a:solidFill>
                <a:srgbClr val="000000"/>
              </a:solidFill>
              <a:latin typeface="Arial"/>
              <a:ea typeface="Arial"/>
              <a:cs typeface="Arial"/>
              <a:sym typeface="Arial"/>
            </a:endParaRPr>
          </a:p>
        </p:txBody>
      </p:sp>
      <p:sp>
        <p:nvSpPr>
          <p:cNvPr id="477" name="Google Shape;477;p21:notes"/>
          <p:cNvSpPr txBox="1"/>
          <p:nvPr/>
        </p:nvSpPr>
        <p:spPr>
          <a:xfrm>
            <a:off x="0" y="9378720"/>
            <a:ext cx="2945160" cy="493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Times New Roman"/>
                <a:ea typeface="Times New Roman"/>
                <a:cs typeface="Times New Roman"/>
                <a:sym typeface="Times New Roman"/>
              </a:rPr>
              <a:t>Lic. Patricia M. Pesado.</a:t>
            </a:r>
            <a:endParaRPr sz="1400" b="0" i="0" u="none" strike="noStrike" cap="none">
              <a:solidFill>
                <a:srgbClr val="000000"/>
              </a:solidFill>
              <a:latin typeface="Arial"/>
              <a:ea typeface="Arial"/>
              <a:cs typeface="Arial"/>
              <a:sym typeface="Arial"/>
            </a:endParaRPr>
          </a:p>
        </p:txBody>
      </p:sp>
      <p:sp>
        <p:nvSpPr>
          <p:cNvPr id="478" name="Google Shape;478;p21: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23</a:t>
            </a:fld>
            <a:endParaRPr sz="1200" b="0" i="0" u="none" strike="noStrike" cap="none">
              <a:solidFill>
                <a:schemeClr val="dk1"/>
              </a:solidFill>
              <a:latin typeface="Times New Roman"/>
              <a:ea typeface="Times New Roman"/>
              <a:cs typeface="Times New Roman"/>
              <a:sym typeface="Times New Roman"/>
            </a:endParaRPr>
          </a:p>
        </p:txBody>
      </p:sp>
      <p:sp>
        <p:nvSpPr>
          <p:cNvPr id="479" name="Google Shape;479;p21:notes"/>
          <p:cNvSpPr>
            <a:spLocks noGrp="1" noRot="1" noChangeAspect="1"/>
          </p:cNvSpPr>
          <p:nvPr>
            <p:ph type="sldImg" idx="2"/>
          </p:nvPr>
        </p:nvSpPr>
        <p:spPr>
          <a:xfrm>
            <a:off x="109538" y="741363"/>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21:notes"/>
          <p:cNvSpPr txBox="1">
            <a:spLocks noGrp="1"/>
          </p:cNvSpPr>
          <p:nvPr>
            <p:ph type="body" idx="1"/>
          </p:nvPr>
        </p:nvSpPr>
        <p:spPr>
          <a:xfrm>
            <a:off x="679320" y="4691160"/>
            <a:ext cx="543852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18" name="Google Shape;518;p2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4:notes"/>
          <p:cNvSpPr>
            <a:spLocks noGrp="1" noRot="1" noChangeAspect="1"/>
          </p:cNvSpPr>
          <p:nvPr>
            <p:ph type="sldImg" idx="2"/>
          </p:nvPr>
        </p:nvSpPr>
        <p:spPr>
          <a:xfrm>
            <a:off x="109538" y="741363"/>
            <a:ext cx="6578600" cy="3702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7" name="Google Shape;527;p24:notes"/>
          <p:cNvSpPr txBox="1">
            <a:spLocks noGrp="1"/>
          </p:cNvSpPr>
          <p:nvPr>
            <p:ph type="body" idx="1"/>
          </p:nvPr>
        </p:nvSpPr>
        <p:spPr>
          <a:xfrm>
            <a:off x="679680" y="4690440"/>
            <a:ext cx="5437800" cy="44431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28" name="Google Shape;528;p24:notes"/>
          <p:cNvSpPr txBox="1"/>
          <p:nvPr/>
        </p:nvSpPr>
        <p:spPr>
          <a:xfrm>
            <a:off x="3850560" y="9378720"/>
            <a:ext cx="2945160" cy="493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rgbClr val="000000"/>
                </a:solidFill>
                <a:latin typeface="Arial"/>
                <a:ea typeface="Arial"/>
                <a:cs typeface="Arial"/>
                <a:sym typeface="Arial"/>
              </a:rPr>
              <a:t>27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38" name="Google Shape;538;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2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48" name="Google Shape;548;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8" name="Google Shape;558;p2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4" name="Google Shape;564;p3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3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0" name="Google Shape;570;p3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6" name="Google Shape;576;p3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2" name="Google Shape;582;p3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3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8" name="Google Shape;588;p3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4" name="Google Shape;594;p3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 name="Google Shape;601;p3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8: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7" name="Google Shape;607;p3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5" name="Google Shape;615;p3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0: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1" name="Google Shape;621;p4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4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34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s-ES"/>
              <a:t>Conocidos : se descubren despues de una evaluacion cuidadosa de la documentacio y otras fuentes</a:t>
            </a:r>
            <a:endParaRPr/>
          </a:p>
          <a:p>
            <a:pPr marL="0" lvl="0" indent="0" algn="l" rtl="0">
              <a:lnSpc>
                <a:spcPct val="100000"/>
              </a:lnSpc>
              <a:spcBef>
                <a:spcPts val="0"/>
              </a:spcBef>
              <a:spcAft>
                <a:spcPts val="0"/>
              </a:spcAft>
              <a:buSzPts val="1400"/>
              <a:buNone/>
            </a:pPr>
            <a:r>
              <a:rPr lang="es-ES"/>
              <a:t>Predecibles:  experiencisa de proyectos anteriores (rotacion de personal, falta de comunicacion con el cliente, etc)</a:t>
            </a:r>
            <a:endParaRPr/>
          </a:p>
          <a:p>
            <a:pPr marL="0" lvl="0" indent="0" algn="l" rtl="0">
              <a:lnSpc>
                <a:spcPct val="100000"/>
              </a:lnSpc>
              <a:spcBef>
                <a:spcPts val="0"/>
              </a:spcBef>
              <a:spcAft>
                <a:spcPts val="0"/>
              </a:spcAft>
              <a:buSzPts val="1400"/>
              <a:buNone/>
            </a:pPr>
            <a:r>
              <a:rPr lang="es-ES"/>
              <a:t>impredecibles: son dificiles de identificar por adelantado </a:t>
            </a:r>
            <a:endParaRPr/>
          </a:p>
        </p:txBody>
      </p:sp>
      <p:sp>
        <p:nvSpPr>
          <p:cNvPr id="283" name="Google Shape;283;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9370-F80B-D05D-37D1-BA7E5E7BB934}"/>
              </a:ext>
            </a:extLst>
          </p:cNvPr>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ea typeface="Calibri" panose="020F0502020204030204" pitchFamily="34" charset="0"/>
                <a:cs typeface="Calibri" panose="020F0502020204030204" pitchFamily="34" charset="0"/>
              </a:defRPr>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59B2369-E84A-46E6-DF2C-F59D5DD97B5B}"/>
              </a:ext>
            </a:extLst>
          </p:cNvPr>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07EE6B9A-0E33-F9F2-BA10-E825A027C76F}"/>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5" name="Marcador de pie de página 4">
            <a:extLst>
              <a:ext uri="{FF2B5EF4-FFF2-40B4-BE49-F238E27FC236}">
                <a16:creationId xmlns:a16="http://schemas.microsoft.com/office/drawing/2014/main" id="{C762F00F-877B-EB28-D51A-A00017E7A542}"/>
              </a:ext>
            </a:extLst>
          </p:cNvPr>
          <p:cNvSpPr>
            <a:spLocks noGrp="1"/>
          </p:cNvSpPr>
          <p:nvPr>
            <p:ph type="ftr" sz="quarter" idx="11"/>
          </p:nvPr>
        </p:nvSpPr>
        <p:spPr>
          <a:xfrm>
            <a:off x="4038600" y="6356350"/>
            <a:ext cx="4114800" cy="365125"/>
          </a:xfrm>
          <a:prstGeom prst="rect">
            <a:avLst/>
          </a:prstGeom>
        </p:spPr>
        <p:txBody>
          <a:bodyPr/>
          <a:lstStyle/>
          <a:p>
            <a:r>
              <a:rPr lang="es-AR" dirty="0"/>
              <a:t>2025</a:t>
            </a:r>
          </a:p>
        </p:txBody>
      </p:sp>
      <p:sp>
        <p:nvSpPr>
          <p:cNvPr id="6" name="Marcador de número de diapositiva 5">
            <a:extLst>
              <a:ext uri="{FF2B5EF4-FFF2-40B4-BE49-F238E27FC236}">
                <a16:creationId xmlns:a16="http://schemas.microsoft.com/office/drawing/2014/main" id="{BB3089E4-6732-4BC0-DA1B-A2A77CE779A4}"/>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350370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3BCB4-6E2B-51A9-319F-0ACACDBDA34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F743092-846D-42B6-26FB-A1C34133BE9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3D91072-8898-5BBA-68FD-92A65A38C409}"/>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5" name="Marcador de pie de página 4">
            <a:extLst>
              <a:ext uri="{FF2B5EF4-FFF2-40B4-BE49-F238E27FC236}">
                <a16:creationId xmlns:a16="http://schemas.microsoft.com/office/drawing/2014/main" id="{5254125A-1D1B-5765-B456-DB467CF4666B}"/>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8C6F4C7-E689-2767-C590-E56AD62DE86C}"/>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236949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7AD3F8-51A2-B8CC-5DEA-6ECA439B5ED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F6666F3-474C-8D7D-5437-3F4BD758E79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25939DC-1069-4E5E-E6FF-3446F7C05FD7}"/>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5" name="Marcador de pie de página 4">
            <a:extLst>
              <a:ext uri="{FF2B5EF4-FFF2-40B4-BE49-F238E27FC236}">
                <a16:creationId xmlns:a16="http://schemas.microsoft.com/office/drawing/2014/main" id="{D23A5CDA-B3DF-F9E5-C110-068F63D19C3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6" name="Marcador de número de diapositiva 5">
            <a:extLst>
              <a:ext uri="{FF2B5EF4-FFF2-40B4-BE49-F238E27FC236}">
                <a16:creationId xmlns:a16="http://schemas.microsoft.com/office/drawing/2014/main" id="{B480895E-3736-5DA1-74E2-6EDE177968A7}"/>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3124134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y subtítulo" type="tx">
  <p:cSld name="Título y subtítulo">
    <p:spTree>
      <p:nvGrpSpPr>
        <p:cNvPr id="1" name="Shape 28"/>
        <p:cNvGrpSpPr/>
        <p:nvPr/>
      </p:nvGrpSpPr>
      <p:grpSpPr>
        <a:xfrm>
          <a:off x="0" y="0"/>
          <a:ext cx="0" cy="0"/>
          <a:chOff x="0" y="0"/>
          <a:chExt cx="0" cy="0"/>
        </a:xfrm>
      </p:grpSpPr>
      <p:sp>
        <p:nvSpPr>
          <p:cNvPr id="29" name="Google Shape;29;p348"/>
          <p:cNvSpPr txBox="1">
            <a:spLocks noGrp="1"/>
          </p:cNvSpPr>
          <p:nvPr>
            <p:ph type="title"/>
          </p:nvPr>
        </p:nvSpPr>
        <p:spPr>
          <a:xfrm>
            <a:off x="1190629" y="1151933"/>
            <a:ext cx="9810751" cy="2321719"/>
          </a:xfrm>
          <a:prstGeom prst="rect">
            <a:avLst/>
          </a:prstGeom>
          <a:noFill/>
          <a:ln>
            <a:noFill/>
          </a:ln>
        </p:spPr>
        <p:txBody>
          <a:bodyPr spcFirstLastPara="1" wrap="square" lIns="102375" tIns="51175" rIns="102375" bIns="51175" anchor="b" anchorCtr="0">
            <a:normAutofit/>
          </a:bodyPr>
          <a:lstStyle>
            <a:lvl1pPr lvl="0" algn="l">
              <a:lnSpc>
                <a:spcPct val="89000"/>
              </a:lnSpc>
              <a:spcBef>
                <a:spcPts val="0"/>
              </a:spcBef>
              <a:spcAft>
                <a:spcPts val="0"/>
              </a:spcAft>
              <a:buClr>
                <a:schemeClr val="dk2"/>
              </a:buClr>
              <a:buSzPts val="1800"/>
              <a:buNone/>
              <a:defRPr>
                <a:latin typeface="Calibri" panose="020F0502020204030204" pitchFamily="34" charset="0"/>
                <a:ea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0" name="Google Shape;30;p348"/>
          <p:cNvSpPr txBox="1">
            <a:spLocks noGrp="1"/>
          </p:cNvSpPr>
          <p:nvPr>
            <p:ph type="body" idx="1"/>
          </p:nvPr>
        </p:nvSpPr>
        <p:spPr>
          <a:xfrm>
            <a:off x="1190629" y="3536158"/>
            <a:ext cx="9810751" cy="794743"/>
          </a:xfrm>
          <a:prstGeom prst="rect">
            <a:avLst/>
          </a:prstGeom>
          <a:noFill/>
          <a:ln>
            <a:noFill/>
          </a:ln>
        </p:spPr>
        <p:txBody>
          <a:bodyPr spcFirstLastPara="1" wrap="square" lIns="102375" tIns="51175" rIns="102375" bIns="51175" anchor="t" anchorCtr="0">
            <a:normAutofit/>
          </a:bodyPr>
          <a:lstStyle>
            <a:lvl1pPr marL="457200" lvl="0" indent="-228600" algn="ctr">
              <a:lnSpc>
                <a:spcPct val="94000"/>
              </a:lnSpc>
              <a:spcBef>
                <a:spcPts val="0"/>
              </a:spcBef>
              <a:spcAft>
                <a:spcPts val="0"/>
              </a:spcAft>
              <a:buClr>
                <a:schemeClr val="dk2"/>
              </a:buClr>
              <a:buSzPts val="4267"/>
              <a:buNone/>
              <a:defRPr sz="2479"/>
            </a:lvl1pPr>
            <a:lvl2pPr marL="914400" lvl="1" indent="-228600" algn="ctr">
              <a:lnSpc>
                <a:spcPct val="94000"/>
              </a:lnSpc>
              <a:spcBef>
                <a:spcPts val="168"/>
              </a:spcBef>
              <a:spcAft>
                <a:spcPts val="0"/>
              </a:spcAft>
              <a:buClr>
                <a:schemeClr val="dk2"/>
              </a:buClr>
              <a:buSzPts val="4267"/>
              <a:buNone/>
              <a:defRPr sz="2479"/>
            </a:lvl2pPr>
            <a:lvl3pPr marL="1371600" lvl="2" indent="-228600" algn="ctr">
              <a:lnSpc>
                <a:spcPct val="94000"/>
              </a:lnSpc>
              <a:spcBef>
                <a:spcPts val="168"/>
              </a:spcBef>
              <a:spcAft>
                <a:spcPts val="0"/>
              </a:spcAft>
              <a:buClr>
                <a:schemeClr val="dk2"/>
              </a:buClr>
              <a:buSzPts val="4267"/>
              <a:buNone/>
              <a:defRPr sz="2479"/>
            </a:lvl3pPr>
            <a:lvl4pPr marL="1828800" lvl="3" indent="-228600" algn="ctr">
              <a:lnSpc>
                <a:spcPct val="94000"/>
              </a:lnSpc>
              <a:spcBef>
                <a:spcPts val="168"/>
              </a:spcBef>
              <a:spcAft>
                <a:spcPts val="0"/>
              </a:spcAft>
              <a:buClr>
                <a:schemeClr val="dk2"/>
              </a:buClr>
              <a:buSzPts val="4267"/>
              <a:buNone/>
              <a:defRPr sz="2479"/>
            </a:lvl4pPr>
            <a:lvl5pPr marL="2286000" lvl="4" indent="-228600" algn="ctr">
              <a:lnSpc>
                <a:spcPct val="94000"/>
              </a:lnSpc>
              <a:spcBef>
                <a:spcPts val="168"/>
              </a:spcBef>
              <a:spcAft>
                <a:spcPts val="0"/>
              </a:spcAft>
              <a:buClr>
                <a:schemeClr val="dk2"/>
              </a:buClr>
              <a:buSzPts val="4267"/>
              <a:buNone/>
              <a:defRPr sz="2479"/>
            </a:lvl5pPr>
            <a:lvl6pPr marL="2743200" lvl="5" indent="-342900" algn="l">
              <a:lnSpc>
                <a:spcPct val="94000"/>
              </a:lnSpc>
              <a:spcBef>
                <a:spcPts val="420"/>
              </a:spcBef>
              <a:spcAft>
                <a:spcPts val="0"/>
              </a:spcAft>
              <a:buClr>
                <a:schemeClr val="dk2"/>
              </a:buClr>
              <a:buSzPts val="1800"/>
              <a:buChar char="–"/>
              <a:defRPr/>
            </a:lvl6pPr>
            <a:lvl7pPr marL="3200400" lvl="6" indent="-342900" algn="l">
              <a:lnSpc>
                <a:spcPct val="94000"/>
              </a:lnSpc>
              <a:spcBef>
                <a:spcPts val="420"/>
              </a:spcBef>
              <a:spcAft>
                <a:spcPts val="0"/>
              </a:spcAft>
              <a:buClr>
                <a:schemeClr val="dk2"/>
              </a:buClr>
              <a:buSzPts val="1800"/>
              <a:buChar char="■"/>
              <a:defRPr/>
            </a:lvl7pPr>
            <a:lvl8pPr marL="3657600" lvl="7" indent="-342900" algn="l">
              <a:lnSpc>
                <a:spcPct val="94000"/>
              </a:lnSpc>
              <a:spcBef>
                <a:spcPts val="420"/>
              </a:spcBef>
              <a:spcAft>
                <a:spcPts val="0"/>
              </a:spcAft>
              <a:buClr>
                <a:schemeClr val="dk2"/>
              </a:buClr>
              <a:buSzPts val="1800"/>
              <a:buChar char="–"/>
              <a:defRPr/>
            </a:lvl8pPr>
            <a:lvl9pPr marL="4114800" lvl="8" indent="-342900" algn="l">
              <a:lnSpc>
                <a:spcPct val="94000"/>
              </a:lnSpc>
              <a:spcBef>
                <a:spcPts val="420"/>
              </a:spcBef>
              <a:spcAft>
                <a:spcPts val="168"/>
              </a:spcAft>
              <a:buClr>
                <a:schemeClr val="dk2"/>
              </a:buClr>
              <a:buSzPts val="1800"/>
              <a:buChar char="■"/>
              <a:defRPr/>
            </a:lvl9pPr>
          </a:lstStyle>
          <a:p>
            <a:endParaRPr/>
          </a:p>
        </p:txBody>
      </p:sp>
    </p:spTree>
    <p:extLst>
      <p:ext uri="{BB962C8B-B14F-4D97-AF65-F5344CB8AC3E}">
        <p14:creationId xmlns:p14="http://schemas.microsoft.com/office/powerpoint/2010/main" val="449910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7F6E1B-AFB1-E14E-917C-46A6F3F0BC27}"/>
              </a:ext>
            </a:extLst>
          </p:cNvPr>
          <p:cNvSpPr>
            <a:spLocks noGrp="1"/>
          </p:cNvSpPr>
          <p:nvPr>
            <p:ph type="title"/>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s-ES" dirty="0"/>
              <a:t>Haga clic para modificar el estilo de título del patrón</a:t>
            </a:r>
            <a:endParaRPr lang="es-AR" dirty="0"/>
          </a:p>
        </p:txBody>
      </p:sp>
      <p:sp>
        <p:nvSpPr>
          <p:cNvPr id="3" name="Marcador de contenido 2">
            <a:extLst>
              <a:ext uri="{FF2B5EF4-FFF2-40B4-BE49-F238E27FC236}">
                <a16:creationId xmlns:a16="http://schemas.microsoft.com/office/drawing/2014/main" id="{8ECDF36B-7758-5138-5705-BF959D55D89D}"/>
              </a:ext>
            </a:extLst>
          </p:cNvPr>
          <p:cNvSpPr>
            <a:spLocks noGrp="1"/>
          </p:cNvSpPr>
          <p:nvPr>
            <p:ph idx="1"/>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AR" dirty="0"/>
          </a:p>
        </p:txBody>
      </p:sp>
      <p:sp>
        <p:nvSpPr>
          <p:cNvPr id="4" name="Marcador de fecha 3">
            <a:extLst>
              <a:ext uri="{FF2B5EF4-FFF2-40B4-BE49-F238E27FC236}">
                <a16:creationId xmlns:a16="http://schemas.microsoft.com/office/drawing/2014/main" id="{6348851B-46E6-1D30-FB96-52408C38EA90}"/>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5" name="Marcador de pie de página 4">
            <a:extLst>
              <a:ext uri="{FF2B5EF4-FFF2-40B4-BE49-F238E27FC236}">
                <a16:creationId xmlns:a16="http://schemas.microsoft.com/office/drawing/2014/main" id="{992872BC-46BC-878F-900C-6A8EC64FD65D}"/>
              </a:ext>
            </a:extLst>
          </p:cNvPr>
          <p:cNvSpPr>
            <a:spLocks noGrp="1"/>
          </p:cNvSpPr>
          <p:nvPr>
            <p:ph type="ftr" sz="quarter" idx="11"/>
          </p:nvPr>
        </p:nvSpPr>
        <p:spPr>
          <a:xfrm>
            <a:off x="4038600" y="6356350"/>
            <a:ext cx="4114800" cy="365125"/>
          </a:xfrm>
          <a:prstGeom prst="rect">
            <a:avLst/>
          </a:prstGeom>
        </p:spPr>
        <p:txBody>
          <a:bodyPr/>
          <a:lstStyle/>
          <a:p>
            <a:r>
              <a:rPr lang="es-AR" dirty="0"/>
              <a:t>2025</a:t>
            </a:r>
          </a:p>
        </p:txBody>
      </p:sp>
      <p:sp>
        <p:nvSpPr>
          <p:cNvPr id="6" name="Marcador de número de diapositiva 5">
            <a:extLst>
              <a:ext uri="{FF2B5EF4-FFF2-40B4-BE49-F238E27FC236}">
                <a16:creationId xmlns:a16="http://schemas.microsoft.com/office/drawing/2014/main" id="{536E5DE9-CE56-1DAE-3D9E-3CFE202CE483}"/>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8251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1D541-3E5E-0599-3C17-89C5BF32450A}"/>
              </a:ext>
            </a:extLst>
          </p:cNvPr>
          <p:cNvSpPr>
            <a:spLocks noGrp="1"/>
          </p:cNvSpPr>
          <p:nvPr>
            <p:ph type="title"/>
          </p:nvPr>
        </p:nvSpPr>
        <p:spPr>
          <a:xfrm>
            <a:off x="831850" y="1709738"/>
            <a:ext cx="10515600" cy="2852737"/>
          </a:xfrm>
        </p:spPr>
        <p:txBody>
          <a:bodyPr anchor="b"/>
          <a:lstStyle>
            <a:lvl1pPr>
              <a:defRPr sz="6000">
                <a:latin typeface="Calibri" panose="020F0502020204030204" pitchFamily="34" charset="0"/>
                <a:ea typeface="Calibri" panose="020F0502020204030204" pitchFamily="34" charset="0"/>
                <a:cs typeface="Calibri" panose="020F0502020204030204" pitchFamily="34" charset="0"/>
              </a:defRPr>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E723A08-FCB9-6845-88C2-95D5614AB0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Calibri" panose="020F0502020204030204" pitchFamily="34" charset="0"/>
                <a:ea typeface="Calibri" panose="020F0502020204030204" pitchFamily="34" charset="0"/>
                <a:cs typeface="Calibri" panose="020F0502020204030204"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A73A3D-2C8F-B1CB-E1BB-EF335795D124}"/>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5" name="Marcador de pie de página 4">
            <a:extLst>
              <a:ext uri="{FF2B5EF4-FFF2-40B4-BE49-F238E27FC236}">
                <a16:creationId xmlns:a16="http://schemas.microsoft.com/office/drawing/2014/main" id="{8594E3F2-2838-A070-9CDF-5526E5533EEA}"/>
              </a:ext>
            </a:extLst>
          </p:cNvPr>
          <p:cNvSpPr>
            <a:spLocks noGrp="1"/>
          </p:cNvSpPr>
          <p:nvPr>
            <p:ph type="ftr" sz="quarter" idx="11"/>
          </p:nvPr>
        </p:nvSpPr>
        <p:spPr>
          <a:xfrm>
            <a:off x="4038600" y="6356350"/>
            <a:ext cx="4114800" cy="365125"/>
          </a:xfrm>
          <a:prstGeom prst="rect">
            <a:avLst/>
          </a:prstGeom>
        </p:spPr>
        <p:txBody>
          <a:bodyPr/>
          <a:lstStyle/>
          <a:p>
            <a:r>
              <a:rPr lang="es-AR" dirty="0"/>
              <a:t>2025</a:t>
            </a:r>
          </a:p>
        </p:txBody>
      </p:sp>
      <p:sp>
        <p:nvSpPr>
          <p:cNvPr id="6" name="Marcador de número de diapositiva 5">
            <a:extLst>
              <a:ext uri="{FF2B5EF4-FFF2-40B4-BE49-F238E27FC236}">
                <a16:creationId xmlns:a16="http://schemas.microsoft.com/office/drawing/2014/main" id="{B868FADA-44EB-D21A-3A0A-2AA0D11DAC6F}"/>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58514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89063-2C3A-8D3A-8B6E-BA5D2B0DC80C}"/>
              </a:ext>
            </a:extLst>
          </p:cNvPr>
          <p:cNvSpPr>
            <a:spLocks noGrp="1"/>
          </p:cNvSpPr>
          <p:nvPr>
            <p:ph type="title"/>
          </p:nvPr>
        </p:nvSpPr>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B67FCC2B-8399-784A-32FF-19494ED900E0}"/>
              </a:ext>
            </a:extLst>
          </p:cNvPr>
          <p:cNvSpPr>
            <a:spLocks noGrp="1"/>
          </p:cNvSpPr>
          <p:nvPr>
            <p:ph sz="half" idx="1"/>
          </p:nvPr>
        </p:nvSpPr>
        <p:spPr>
          <a:xfrm>
            <a:off x="838200" y="1825625"/>
            <a:ext cx="5181600"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EB9C3C68-93C4-D163-0700-32E7CFA6166D}"/>
              </a:ext>
            </a:extLst>
          </p:cNvPr>
          <p:cNvSpPr>
            <a:spLocks noGrp="1"/>
          </p:cNvSpPr>
          <p:nvPr>
            <p:ph sz="half" idx="2"/>
          </p:nvPr>
        </p:nvSpPr>
        <p:spPr>
          <a:xfrm>
            <a:off x="6172200" y="1825625"/>
            <a:ext cx="5181600"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34D7C4B-D29A-552D-36F7-9DC704F431B8}"/>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6" name="Marcador de pie de página 5">
            <a:extLst>
              <a:ext uri="{FF2B5EF4-FFF2-40B4-BE49-F238E27FC236}">
                <a16:creationId xmlns:a16="http://schemas.microsoft.com/office/drawing/2014/main" id="{BA75E982-73FB-CCB9-9A17-61044886A8D4}"/>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E91F9797-CB15-6E61-E8AA-2ED823FED7B3}"/>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180099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39C33-E678-CB4F-FB8A-A7D2DDF9B71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141F093-5C7C-CFFB-5E6B-4614DBDCF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DCCF6AB-904D-8525-EFD2-ADDE2A000F4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619E24B3-E41D-655A-63EF-F91F10F11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F24A81C-5E5C-8A6B-16A2-5A0AED446D5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B876FAE-BE82-05D9-E693-1AF4E6C7904B}"/>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8" name="Marcador de pie de página 7">
            <a:extLst>
              <a:ext uri="{FF2B5EF4-FFF2-40B4-BE49-F238E27FC236}">
                <a16:creationId xmlns:a16="http://schemas.microsoft.com/office/drawing/2014/main" id="{4409B333-5870-0331-2E50-DCC767FBF770}"/>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9" name="Marcador de número de diapositiva 8">
            <a:extLst>
              <a:ext uri="{FF2B5EF4-FFF2-40B4-BE49-F238E27FC236}">
                <a16:creationId xmlns:a16="http://schemas.microsoft.com/office/drawing/2014/main" id="{A3FFF174-5BB6-07E9-AAF4-F92284CF8C60}"/>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231685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7AA126-6C71-07B0-AD12-B60DF52A7EDE}"/>
              </a:ext>
            </a:extLst>
          </p:cNvPr>
          <p:cNvSpPr>
            <a:spLocks noGrp="1"/>
          </p:cNvSpPr>
          <p:nvPr>
            <p:ph type="title"/>
          </p:nvPr>
        </p:nvSpPr>
        <p:spPr>
          <a:xfrm>
            <a:off x="838200" y="281998"/>
            <a:ext cx="10515600" cy="1325563"/>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69D21109-144A-4276-85BE-7971211837BB}"/>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4" name="Marcador de pie de página 3">
            <a:extLst>
              <a:ext uri="{FF2B5EF4-FFF2-40B4-BE49-F238E27FC236}">
                <a16:creationId xmlns:a16="http://schemas.microsoft.com/office/drawing/2014/main" id="{DDF5A5ED-5C77-7484-30F2-A9DE800DC2A9}"/>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5" name="Marcador de número de diapositiva 4">
            <a:extLst>
              <a:ext uri="{FF2B5EF4-FFF2-40B4-BE49-F238E27FC236}">
                <a16:creationId xmlns:a16="http://schemas.microsoft.com/office/drawing/2014/main" id="{0A6520B0-ADB5-3ADF-CD9D-7C705AC3DEEE}"/>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1130999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85CFB2D-57BF-FF1E-5412-952CA8019D2D}"/>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3" name="Marcador de pie de página 2">
            <a:extLst>
              <a:ext uri="{FF2B5EF4-FFF2-40B4-BE49-F238E27FC236}">
                <a16:creationId xmlns:a16="http://schemas.microsoft.com/office/drawing/2014/main" id="{1414C0B3-49F3-97DC-C898-0CCC8C2BA558}"/>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4" name="Marcador de número de diapositiva 3">
            <a:extLst>
              <a:ext uri="{FF2B5EF4-FFF2-40B4-BE49-F238E27FC236}">
                <a16:creationId xmlns:a16="http://schemas.microsoft.com/office/drawing/2014/main" id="{461C06F6-C3D3-7DDC-FAB3-291D66C659C7}"/>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140402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5546B-39B2-59AA-E16A-0DFE9F04546B}"/>
              </a:ext>
            </a:extLst>
          </p:cNvPr>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s-AR" dirty="0"/>
          </a:p>
        </p:txBody>
      </p:sp>
      <p:sp>
        <p:nvSpPr>
          <p:cNvPr id="3" name="Marcador de contenido 2">
            <a:extLst>
              <a:ext uri="{FF2B5EF4-FFF2-40B4-BE49-F238E27FC236}">
                <a16:creationId xmlns:a16="http://schemas.microsoft.com/office/drawing/2014/main" id="{35940A27-AFEE-26AF-8C8B-79A3DFAE7F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FC4A5E2-A35F-6624-3780-BDD0E00DF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54C64C-1C76-009F-64CE-7659F966775B}"/>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6" name="Marcador de pie de página 5">
            <a:extLst>
              <a:ext uri="{FF2B5EF4-FFF2-40B4-BE49-F238E27FC236}">
                <a16:creationId xmlns:a16="http://schemas.microsoft.com/office/drawing/2014/main" id="{84E7ABFB-DD2A-4785-371E-A6926B156F50}"/>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B7847CAC-7B3E-DBD7-1BBF-72B58BAE496F}"/>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53207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0AB9A-0105-5447-63D2-52CE2B2EE0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356BDE9E-537C-5B6F-5701-0651B7BF48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FD131428-3FBF-3EBB-604A-B919BDBFA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B6E2F0-0068-A0EE-4027-6DF1A7E7D613}"/>
              </a:ext>
            </a:extLst>
          </p:cNvPr>
          <p:cNvSpPr>
            <a:spLocks noGrp="1"/>
          </p:cNvSpPr>
          <p:nvPr>
            <p:ph type="dt" sz="half" idx="10"/>
          </p:nvPr>
        </p:nvSpPr>
        <p:spPr/>
        <p:txBody>
          <a:bodyPr/>
          <a:lstStyle/>
          <a:p>
            <a:fld id="{836D2A0C-28FE-41CA-8A81-61117638D851}" type="datetimeFigureOut">
              <a:rPr lang="es-AR" smtClean="0"/>
              <a:t>18/3/2025</a:t>
            </a:fld>
            <a:endParaRPr lang="es-AR"/>
          </a:p>
        </p:txBody>
      </p:sp>
      <p:sp>
        <p:nvSpPr>
          <p:cNvPr id="6" name="Marcador de pie de página 5">
            <a:extLst>
              <a:ext uri="{FF2B5EF4-FFF2-40B4-BE49-F238E27FC236}">
                <a16:creationId xmlns:a16="http://schemas.microsoft.com/office/drawing/2014/main" id="{364CC3A9-4CBA-AB1A-C52C-14166E7DBE27}"/>
              </a:ext>
            </a:extLst>
          </p:cNvPr>
          <p:cNvSpPr>
            <a:spLocks noGrp="1"/>
          </p:cNvSpPr>
          <p:nvPr>
            <p:ph type="ftr" sz="quarter" idx="11"/>
          </p:nvPr>
        </p:nvSpPr>
        <p:spPr>
          <a:xfrm>
            <a:off x="4038600" y="6356350"/>
            <a:ext cx="4114800" cy="365125"/>
          </a:xfrm>
          <a:prstGeom prst="rect">
            <a:avLst/>
          </a:prstGeom>
        </p:spPr>
        <p:txBody>
          <a:bodyPr/>
          <a:lstStyle/>
          <a:p>
            <a:endParaRPr lang="es-AR"/>
          </a:p>
        </p:txBody>
      </p:sp>
      <p:sp>
        <p:nvSpPr>
          <p:cNvPr id="7" name="Marcador de número de diapositiva 6">
            <a:extLst>
              <a:ext uri="{FF2B5EF4-FFF2-40B4-BE49-F238E27FC236}">
                <a16:creationId xmlns:a16="http://schemas.microsoft.com/office/drawing/2014/main" id="{C054506F-8B42-7FEE-A9C0-34D2E862B2AB}"/>
              </a:ext>
            </a:extLst>
          </p:cNvPr>
          <p:cNvSpPr>
            <a:spLocks noGrp="1"/>
          </p:cNvSpPr>
          <p:nvPr>
            <p:ph type="sldNum" sz="quarter" idx="12"/>
          </p:nvPr>
        </p:nvSpPr>
        <p:spPr/>
        <p:txBody>
          <a:bodyPr/>
          <a:lstStyle/>
          <a:p>
            <a:fld id="{B45B651E-588C-4434-8FF9-2B544A441862}" type="slidenum">
              <a:rPr lang="es-AR" smtClean="0"/>
              <a:t>‹Nº›</a:t>
            </a:fld>
            <a:endParaRPr lang="es-AR"/>
          </a:p>
        </p:txBody>
      </p:sp>
    </p:spTree>
    <p:extLst>
      <p:ext uri="{BB962C8B-B14F-4D97-AF65-F5344CB8AC3E}">
        <p14:creationId xmlns:p14="http://schemas.microsoft.com/office/powerpoint/2010/main" val="106546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A2FDC11-AC9B-E1C3-96D5-FA8E246C0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62D7B5A-6460-468C-8D97-61129B0E3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043B2D1-6A26-52DC-C181-88ACA8F902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6D2A0C-28FE-41CA-8A81-61117638D851}" type="datetimeFigureOut">
              <a:rPr lang="es-AR" smtClean="0"/>
              <a:t>18/3/2025</a:t>
            </a:fld>
            <a:endParaRPr lang="es-AR"/>
          </a:p>
        </p:txBody>
      </p:sp>
      <p:sp>
        <p:nvSpPr>
          <p:cNvPr id="6" name="Marcador de número de diapositiva 5">
            <a:extLst>
              <a:ext uri="{FF2B5EF4-FFF2-40B4-BE49-F238E27FC236}">
                <a16:creationId xmlns:a16="http://schemas.microsoft.com/office/drawing/2014/main" id="{5980CE7A-A74A-6385-4792-4C2297E3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5B651E-588C-4434-8FF9-2B544A441862}" type="slidenum">
              <a:rPr lang="es-AR" smtClean="0"/>
              <a:t>‹Nº›</a:t>
            </a:fld>
            <a:endParaRPr lang="es-AR"/>
          </a:p>
        </p:txBody>
      </p:sp>
      <p:sp>
        <p:nvSpPr>
          <p:cNvPr id="7" name="CuadroTexto 6">
            <a:extLst>
              <a:ext uri="{FF2B5EF4-FFF2-40B4-BE49-F238E27FC236}">
                <a16:creationId xmlns:a16="http://schemas.microsoft.com/office/drawing/2014/main" id="{7DA92941-DB20-553A-CAC2-2E5BA528287C}"/>
              </a:ext>
            </a:extLst>
          </p:cNvPr>
          <p:cNvSpPr txBox="1"/>
          <p:nvPr userDrawn="1"/>
        </p:nvSpPr>
        <p:spPr>
          <a:xfrm>
            <a:off x="9337964" y="6413698"/>
            <a:ext cx="2299854" cy="307777"/>
          </a:xfrm>
          <a:prstGeom prst="rect">
            <a:avLst/>
          </a:prstGeom>
          <a:noFill/>
        </p:spPr>
        <p:txBody>
          <a:bodyPr wrap="square" rtlCol="0">
            <a:spAutoFit/>
          </a:bodyPr>
          <a:lstStyle/>
          <a:p>
            <a:r>
              <a:rPr lang="es-AR" sz="1400" dirty="0"/>
              <a:t>2025</a:t>
            </a:r>
          </a:p>
        </p:txBody>
      </p:sp>
      <p:pic>
        <p:nvPicPr>
          <p:cNvPr id="8" name="Google Shape;67;p52">
            <a:extLst>
              <a:ext uri="{FF2B5EF4-FFF2-40B4-BE49-F238E27FC236}">
                <a16:creationId xmlns:a16="http://schemas.microsoft.com/office/drawing/2014/main" id="{7AE7FA12-EC32-BCFB-D3E2-C6E963B725B8}"/>
              </a:ext>
            </a:extLst>
          </p:cNvPr>
          <p:cNvPicPr preferRelativeResize="0"/>
          <p:nvPr userDrawn="1"/>
        </p:nvPicPr>
        <p:blipFill rotWithShape="1">
          <a:blip r:embed="rId14">
            <a:alphaModFix/>
          </a:blip>
          <a:srcRect/>
          <a:stretch/>
        </p:blipFill>
        <p:spPr>
          <a:xfrm>
            <a:off x="0" y="0"/>
            <a:ext cx="1207440" cy="1214640"/>
          </a:xfrm>
          <a:prstGeom prst="rect">
            <a:avLst/>
          </a:prstGeom>
          <a:noFill/>
          <a:ln>
            <a:noFill/>
          </a:ln>
        </p:spPr>
      </p:pic>
    </p:spTree>
    <p:extLst>
      <p:ext uri="{BB962C8B-B14F-4D97-AF65-F5344CB8AC3E}">
        <p14:creationId xmlns:p14="http://schemas.microsoft.com/office/powerpoint/2010/main" val="363238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4;p346" descr="2">
            <a:extLst>
              <a:ext uri="{FF2B5EF4-FFF2-40B4-BE49-F238E27FC236}">
                <a16:creationId xmlns:a16="http://schemas.microsoft.com/office/drawing/2014/main" id="{7360C22C-5686-66E6-F77C-832BDE68F4EF}"/>
              </a:ext>
            </a:extLst>
          </p:cNvPr>
          <p:cNvPicPr preferRelativeResize="0"/>
          <p:nvPr/>
        </p:nvPicPr>
        <p:blipFill rotWithShape="1">
          <a:blip r:embed="rId2">
            <a:alphaModFix/>
          </a:blip>
          <a:srcRect l="8462"/>
          <a:stretch/>
        </p:blipFill>
        <p:spPr>
          <a:xfrm>
            <a:off x="21928" y="12576"/>
            <a:ext cx="12144672" cy="4061412"/>
          </a:xfrm>
          <a:prstGeom prst="rect">
            <a:avLst/>
          </a:prstGeom>
          <a:noFill/>
          <a:ln>
            <a:noFill/>
          </a:ln>
        </p:spPr>
      </p:pic>
      <p:sp>
        <p:nvSpPr>
          <p:cNvPr id="7" name="Google Shape;169;p1">
            <a:extLst>
              <a:ext uri="{FF2B5EF4-FFF2-40B4-BE49-F238E27FC236}">
                <a16:creationId xmlns:a16="http://schemas.microsoft.com/office/drawing/2014/main" id="{41D50AA7-9BD7-3853-971C-043DA1162E2F}"/>
              </a:ext>
            </a:extLst>
          </p:cNvPr>
          <p:cNvSpPr txBox="1"/>
          <p:nvPr/>
        </p:nvSpPr>
        <p:spPr>
          <a:xfrm>
            <a:off x="1069940" y="4526787"/>
            <a:ext cx="8085240" cy="613080"/>
          </a:xfrm>
          <a:prstGeom prst="rect">
            <a:avLst/>
          </a:prstGeom>
          <a:noFill/>
          <a:ln>
            <a:noFill/>
          </a:ln>
        </p:spPr>
        <p:txBody>
          <a:bodyPr spcFirstLastPara="1" wrap="square" lIns="91425" tIns="45700" rIns="91425" bIns="45700" anchor="b" anchorCtr="0">
            <a:normAutofit lnSpcReduction="10000"/>
          </a:bodyPr>
          <a:lstStyle/>
          <a:p>
            <a:pPr marL="0" marR="0" lvl="0" indent="0" algn="l" rtl="0">
              <a:lnSpc>
                <a:spcPct val="85000"/>
              </a:lnSpc>
              <a:spcBef>
                <a:spcPts val="0"/>
              </a:spcBef>
              <a:spcAft>
                <a:spcPts val="0"/>
              </a:spcAft>
              <a:buClr>
                <a:srgbClr val="000000"/>
              </a:buClr>
              <a:buSzPts val="4400"/>
              <a:buFont typeface="Arial"/>
              <a:buNone/>
            </a:pPr>
            <a:r>
              <a:rPr lang="es-ES" sz="4400" b="1" i="0" u="none" strike="noStrike" cap="none">
                <a:solidFill>
                  <a:srgbClr val="4A6717"/>
                </a:solidFill>
                <a:latin typeface="Calibri"/>
                <a:ea typeface="Calibri"/>
                <a:cs typeface="Calibri"/>
                <a:sym typeface="Calibri"/>
              </a:rPr>
              <a:t>Ingeniería de software II</a:t>
            </a:r>
            <a:endParaRPr sz="4400" b="0" i="0" u="none" strike="noStrike" cap="none">
              <a:solidFill>
                <a:srgbClr val="000000"/>
              </a:solidFill>
              <a:latin typeface="Calibri"/>
              <a:ea typeface="Calibri"/>
              <a:cs typeface="Calibri"/>
              <a:sym typeface="Calibri"/>
            </a:endParaRPr>
          </a:p>
        </p:txBody>
      </p:sp>
      <p:sp>
        <p:nvSpPr>
          <p:cNvPr id="8" name="Google Shape;170;p1">
            <a:extLst>
              <a:ext uri="{FF2B5EF4-FFF2-40B4-BE49-F238E27FC236}">
                <a16:creationId xmlns:a16="http://schemas.microsoft.com/office/drawing/2014/main" id="{44B76C68-BC1F-32DD-D85F-661F6C722DF4}"/>
              </a:ext>
            </a:extLst>
          </p:cNvPr>
          <p:cNvSpPr/>
          <p:nvPr/>
        </p:nvSpPr>
        <p:spPr>
          <a:xfrm>
            <a:off x="1069940" y="5139867"/>
            <a:ext cx="5346360" cy="1106542"/>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0" i="0" u="none" strike="noStrike" cap="none" dirty="0">
                <a:solidFill>
                  <a:srgbClr val="4A6617"/>
                </a:solidFill>
                <a:latin typeface="Calibri"/>
                <a:ea typeface="Calibri"/>
                <a:cs typeface="Calibri"/>
                <a:sym typeface="Calibri"/>
              </a:rPr>
              <a:t>Gestión del Proyecto  </a:t>
            </a:r>
            <a:endParaRPr sz="2400" b="0" i="0" u="none" strike="noStrike" cap="none" dirty="0">
              <a:solidFill>
                <a:srgbClr val="4A661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ES" sz="2400" b="0" i="0" u="none" strike="noStrike" cap="none" dirty="0">
                <a:solidFill>
                  <a:srgbClr val="4A6617"/>
                </a:solidFill>
                <a:latin typeface="Calibri"/>
                <a:ea typeface="Calibri"/>
                <a:cs typeface="Calibri"/>
                <a:sym typeface="Calibri"/>
              </a:rPr>
              <a:t>Riesgos</a:t>
            </a:r>
            <a:br>
              <a:rPr lang="es-ES" sz="1800" b="0" i="0" u="none" strike="noStrike" cap="none" dirty="0">
                <a:solidFill>
                  <a:srgbClr val="4A6617"/>
                </a:solidFill>
                <a:latin typeface="Calibri"/>
                <a:ea typeface="Calibri"/>
                <a:cs typeface="Calibri"/>
                <a:sym typeface="Calibri"/>
              </a:rPr>
            </a:br>
            <a:r>
              <a:rPr lang="es-ES" sz="1800" b="0" i="0" u="none" strike="noStrike" cap="none" dirty="0">
                <a:solidFill>
                  <a:srgbClr val="4A6617"/>
                </a:solidFill>
                <a:latin typeface="Calibri"/>
                <a:ea typeface="Calibri"/>
                <a:cs typeface="Calibri"/>
                <a:sym typeface="Calibri"/>
              </a:rPr>
              <a:t>2025</a:t>
            </a:r>
            <a:endParaRPr sz="2400" b="0" i="0" u="none" strike="noStrike" cap="none" dirty="0">
              <a:solidFill>
                <a:srgbClr val="4A6617"/>
              </a:solidFill>
              <a:latin typeface="Arial"/>
              <a:ea typeface="Arial"/>
              <a:cs typeface="Arial"/>
              <a:sym typeface="Arial"/>
            </a:endParaRPr>
          </a:p>
        </p:txBody>
      </p:sp>
    </p:spTree>
    <p:extLst>
      <p:ext uri="{BB962C8B-B14F-4D97-AF65-F5344CB8AC3E}">
        <p14:creationId xmlns:p14="http://schemas.microsoft.com/office/powerpoint/2010/main" val="2176964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9" descr="http://3.bp.blogspot.com/_mFgrt8wxdC0/TORMv3JRJQI/AAAAAAAAAAg/ve9-Dv0QiXs/s1600/RIESGOS+EN+INTERNET.jpg"/>
          <p:cNvPicPr preferRelativeResize="0"/>
          <p:nvPr/>
        </p:nvPicPr>
        <p:blipFill rotWithShape="1">
          <a:blip r:embed="rId3">
            <a:alphaModFix/>
          </a:blip>
          <a:srcRect/>
          <a:stretch/>
        </p:blipFill>
        <p:spPr>
          <a:xfrm>
            <a:off x="8040216" y="260640"/>
            <a:ext cx="2494944" cy="2016232"/>
          </a:xfrm>
          <a:prstGeom prst="rect">
            <a:avLst/>
          </a:prstGeom>
          <a:noFill/>
          <a:ln>
            <a:noFill/>
          </a:ln>
        </p:spPr>
      </p:pic>
      <p:sp>
        <p:nvSpPr>
          <p:cNvPr id="286" name="Google Shape;286;p9"/>
          <p:cNvSpPr txBox="1"/>
          <p:nvPr/>
        </p:nvSpPr>
        <p:spPr>
          <a:xfrm>
            <a:off x="636890" y="512058"/>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Tipos de Riesgos</a:t>
            </a:r>
            <a:endParaRPr sz="4000" b="0" i="0" u="none" strike="noStrike" cap="none">
              <a:solidFill>
                <a:srgbClr val="4A6617"/>
              </a:solidFill>
              <a:latin typeface="Calibri"/>
              <a:ea typeface="Calibri"/>
              <a:cs typeface="Calibri"/>
              <a:sym typeface="Calibri"/>
            </a:endParaRPr>
          </a:p>
        </p:txBody>
      </p:sp>
      <p:sp>
        <p:nvSpPr>
          <p:cNvPr id="287" name="Google Shape;287;p9"/>
          <p:cNvSpPr txBox="1"/>
          <p:nvPr/>
        </p:nvSpPr>
        <p:spPr>
          <a:xfrm>
            <a:off x="1775640" y="6435360"/>
            <a:ext cx="3497400" cy="422280"/>
          </a:xfrm>
          <a:prstGeom prst="rect">
            <a:avLst/>
          </a:prstGeom>
          <a:noFill/>
          <a:ln>
            <a:noFill/>
          </a:ln>
        </p:spPr>
        <p:txBody>
          <a:bodyPr spcFirstLastPara="1" wrap="square" lIns="91425" tIns="45700" rIns="91425" bIns="45700" anchor="t" anchorCtr="0">
            <a:no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sp>
        <p:nvSpPr>
          <p:cNvPr id="288" name="Google Shape;288;p9"/>
          <p:cNvSpPr/>
          <p:nvPr/>
        </p:nvSpPr>
        <p:spPr>
          <a:xfrm>
            <a:off x="2856000" y="3357720"/>
            <a:ext cx="7605360" cy="1601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9" name="Google Shape;289;p9"/>
          <p:cNvGrpSpPr/>
          <p:nvPr/>
        </p:nvGrpSpPr>
        <p:grpSpPr>
          <a:xfrm>
            <a:off x="1064302" y="2500582"/>
            <a:ext cx="8775206" cy="3195680"/>
            <a:chOff x="906" y="1087806"/>
            <a:chExt cx="7428286" cy="2509110"/>
          </a:xfrm>
        </p:grpSpPr>
        <p:sp>
          <p:nvSpPr>
            <p:cNvPr id="290" name="Google Shape;290;p9"/>
            <p:cNvSpPr/>
            <p:nvPr/>
          </p:nvSpPr>
          <p:spPr>
            <a:xfrm>
              <a:off x="3219830" y="1087806"/>
              <a:ext cx="990438" cy="660292"/>
            </a:xfrm>
            <a:prstGeom prst="roundRect">
              <a:avLst>
                <a:gd name="adj" fmla="val 10000"/>
              </a:avLst>
            </a:prstGeom>
            <a:solidFill>
              <a:srgbClr val="E6841F"/>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9"/>
            <p:cNvSpPr txBox="1"/>
            <p:nvPr/>
          </p:nvSpPr>
          <p:spPr>
            <a:xfrm>
              <a:off x="3239169" y="1107145"/>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Tipos</a:t>
              </a:r>
              <a:endParaRPr sz="1400" b="0" i="0" u="none" strike="noStrike" cap="none">
                <a:solidFill>
                  <a:srgbClr val="000000"/>
                </a:solidFill>
                <a:latin typeface="Arial"/>
                <a:ea typeface="Arial"/>
                <a:cs typeface="Arial"/>
                <a:sym typeface="Arial"/>
              </a:endParaRPr>
            </a:p>
          </p:txBody>
        </p:sp>
        <p:sp>
          <p:nvSpPr>
            <p:cNvPr id="292" name="Google Shape;292;p9"/>
            <p:cNvSpPr/>
            <p:nvPr/>
          </p:nvSpPr>
          <p:spPr>
            <a:xfrm>
              <a:off x="1783695" y="1748098"/>
              <a:ext cx="1931354"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rgbClr val="62891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 name="Google Shape;293;p9"/>
            <p:cNvSpPr/>
            <p:nvPr/>
          </p:nvSpPr>
          <p:spPr>
            <a:xfrm>
              <a:off x="1288476" y="2012215"/>
              <a:ext cx="990438" cy="660292"/>
            </a:xfrm>
            <a:prstGeom prst="roundRect">
              <a:avLst>
                <a:gd name="adj" fmla="val 10000"/>
              </a:avLst>
            </a:prstGeom>
            <a:solidFill>
              <a:srgbClr val="62891C"/>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9"/>
            <p:cNvSpPr txBox="1"/>
            <p:nvPr/>
          </p:nvSpPr>
          <p:spPr>
            <a:xfrm>
              <a:off x="1307815" y="2031554"/>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Genéricos</a:t>
              </a:r>
              <a:endParaRPr sz="1000" b="0" i="0" u="none" strike="noStrike" cap="none">
                <a:solidFill>
                  <a:schemeClr val="lt1"/>
                </a:solidFill>
                <a:latin typeface="Arial"/>
                <a:ea typeface="Arial"/>
                <a:cs typeface="Arial"/>
                <a:sym typeface="Arial"/>
              </a:endParaRPr>
            </a:p>
          </p:txBody>
        </p:sp>
        <p:sp>
          <p:nvSpPr>
            <p:cNvPr id="295" name="Google Shape;295;p9"/>
            <p:cNvSpPr/>
            <p:nvPr/>
          </p:nvSpPr>
          <p:spPr>
            <a:xfrm>
              <a:off x="496126" y="2672507"/>
              <a:ext cx="1287569"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 name="Google Shape;296;p9"/>
            <p:cNvSpPr/>
            <p:nvPr/>
          </p:nvSpPr>
          <p:spPr>
            <a:xfrm>
              <a:off x="906"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9"/>
            <p:cNvSpPr txBox="1"/>
            <p:nvPr/>
          </p:nvSpPr>
          <p:spPr>
            <a:xfrm>
              <a:off x="2024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Conocidos</a:t>
              </a:r>
              <a:endParaRPr sz="1000" b="0" i="0" u="none" strike="noStrike" cap="none">
                <a:solidFill>
                  <a:schemeClr val="lt1"/>
                </a:solidFill>
                <a:latin typeface="Arial"/>
                <a:ea typeface="Arial"/>
                <a:cs typeface="Arial"/>
                <a:sym typeface="Arial"/>
              </a:endParaRPr>
            </a:p>
          </p:txBody>
        </p:sp>
        <p:sp>
          <p:nvSpPr>
            <p:cNvPr id="298" name="Google Shape;298;p9"/>
            <p:cNvSpPr/>
            <p:nvPr/>
          </p:nvSpPr>
          <p:spPr>
            <a:xfrm>
              <a:off x="1737975" y="2672507"/>
              <a:ext cx="91440" cy="264116"/>
            </a:xfrm>
            <a:custGeom>
              <a:avLst/>
              <a:gdLst/>
              <a:ahLst/>
              <a:cxnLst/>
              <a:rect l="l" t="t" r="r" b="b"/>
              <a:pathLst>
                <a:path w="120000" h="120000" extrusionOk="0">
                  <a:moveTo>
                    <a:pt x="60000" y="0"/>
                  </a:moveTo>
                  <a:lnTo>
                    <a:pt x="6000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 name="Google Shape;299;p9"/>
            <p:cNvSpPr/>
            <p:nvPr/>
          </p:nvSpPr>
          <p:spPr>
            <a:xfrm>
              <a:off x="1288476"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9"/>
            <p:cNvSpPr txBox="1"/>
            <p:nvPr/>
          </p:nvSpPr>
          <p:spPr>
            <a:xfrm>
              <a:off x="130781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Predecibles</a:t>
              </a:r>
              <a:endParaRPr sz="1000" b="0" i="0" u="none" strike="noStrike" cap="none">
                <a:solidFill>
                  <a:schemeClr val="lt1"/>
                </a:solidFill>
                <a:latin typeface="Arial"/>
                <a:ea typeface="Arial"/>
                <a:cs typeface="Arial"/>
                <a:sym typeface="Arial"/>
              </a:endParaRPr>
            </a:p>
          </p:txBody>
        </p:sp>
        <p:sp>
          <p:nvSpPr>
            <p:cNvPr id="301" name="Google Shape;301;p9"/>
            <p:cNvSpPr/>
            <p:nvPr/>
          </p:nvSpPr>
          <p:spPr>
            <a:xfrm>
              <a:off x="1783695" y="2672507"/>
              <a:ext cx="1287569"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9"/>
            <p:cNvSpPr/>
            <p:nvPr/>
          </p:nvSpPr>
          <p:spPr>
            <a:xfrm>
              <a:off x="2576046"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9"/>
            <p:cNvSpPr txBox="1"/>
            <p:nvPr/>
          </p:nvSpPr>
          <p:spPr>
            <a:xfrm>
              <a:off x="2595385"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Impredecibles</a:t>
              </a:r>
              <a:endParaRPr sz="1000" b="0" i="0" u="none" strike="noStrike" cap="none">
                <a:solidFill>
                  <a:schemeClr val="lt1"/>
                </a:solidFill>
                <a:latin typeface="Arial"/>
                <a:ea typeface="Arial"/>
                <a:cs typeface="Arial"/>
                <a:sym typeface="Arial"/>
              </a:endParaRPr>
            </a:p>
          </p:txBody>
        </p:sp>
        <p:sp>
          <p:nvSpPr>
            <p:cNvPr id="304" name="Google Shape;304;p9"/>
            <p:cNvSpPr/>
            <p:nvPr/>
          </p:nvSpPr>
          <p:spPr>
            <a:xfrm>
              <a:off x="3715049" y="1748098"/>
              <a:ext cx="1931354"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rgbClr val="62891C"/>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5" name="Google Shape;305;p9"/>
            <p:cNvSpPr/>
            <p:nvPr/>
          </p:nvSpPr>
          <p:spPr>
            <a:xfrm>
              <a:off x="5151185" y="2012215"/>
              <a:ext cx="990438" cy="660292"/>
            </a:xfrm>
            <a:prstGeom prst="roundRect">
              <a:avLst>
                <a:gd name="adj" fmla="val 10000"/>
              </a:avLst>
            </a:prstGeom>
            <a:solidFill>
              <a:srgbClr val="62891C"/>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9"/>
            <p:cNvSpPr txBox="1"/>
            <p:nvPr/>
          </p:nvSpPr>
          <p:spPr>
            <a:xfrm>
              <a:off x="5170524" y="2031554"/>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Específicos</a:t>
              </a:r>
              <a:endParaRPr sz="1000" b="0" i="0" u="none" strike="noStrike" cap="none">
                <a:solidFill>
                  <a:schemeClr val="lt1"/>
                </a:solidFill>
                <a:latin typeface="Arial"/>
                <a:ea typeface="Arial"/>
                <a:cs typeface="Arial"/>
                <a:sym typeface="Arial"/>
              </a:endParaRPr>
            </a:p>
          </p:txBody>
        </p:sp>
        <p:sp>
          <p:nvSpPr>
            <p:cNvPr id="307" name="Google Shape;307;p9"/>
            <p:cNvSpPr/>
            <p:nvPr/>
          </p:nvSpPr>
          <p:spPr>
            <a:xfrm>
              <a:off x="4358834" y="2672507"/>
              <a:ext cx="1287569" cy="264116"/>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8" name="Google Shape;308;p9"/>
            <p:cNvSpPr/>
            <p:nvPr/>
          </p:nvSpPr>
          <p:spPr>
            <a:xfrm>
              <a:off x="3863615"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9"/>
            <p:cNvSpPr txBox="1"/>
            <p:nvPr/>
          </p:nvSpPr>
          <p:spPr>
            <a:xfrm>
              <a:off x="3882954"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Conocidos</a:t>
              </a:r>
              <a:endParaRPr sz="1400" b="0" i="0" u="none" strike="noStrike" cap="none">
                <a:solidFill>
                  <a:srgbClr val="000000"/>
                </a:solidFill>
                <a:latin typeface="Arial"/>
                <a:ea typeface="Arial"/>
                <a:cs typeface="Arial"/>
                <a:sym typeface="Arial"/>
              </a:endParaRPr>
            </a:p>
          </p:txBody>
        </p:sp>
        <p:sp>
          <p:nvSpPr>
            <p:cNvPr id="310" name="Google Shape;310;p9"/>
            <p:cNvSpPr/>
            <p:nvPr/>
          </p:nvSpPr>
          <p:spPr>
            <a:xfrm>
              <a:off x="5600684" y="2672507"/>
              <a:ext cx="91440" cy="264116"/>
            </a:xfrm>
            <a:custGeom>
              <a:avLst/>
              <a:gdLst/>
              <a:ahLst/>
              <a:cxnLst/>
              <a:rect l="l" t="t" r="r" b="b"/>
              <a:pathLst>
                <a:path w="120000" h="120000" extrusionOk="0">
                  <a:moveTo>
                    <a:pt x="60000" y="0"/>
                  </a:moveTo>
                  <a:lnTo>
                    <a:pt x="6000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1" name="Google Shape;311;p9"/>
            <p:cNvSpPr/>
            <p:nvPr/>
          </p:nvSpPr>
          <p:spPr>
            <a:xfrm>
              <a:off x="5151185"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9"/>
            <p:cNvSpPr txBox="1"/>
            <p:nvPr/>
          </p:nvSpPr>
          <p:spPr>
            <a:xfrm>
              <a:off x="5170524"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Predecibles </a:t>
              </a:r>
              <a:endParaRPr sz="1400" b="0" i="0" u="none" strike="noStrike" cap="none">
                <a:solidFill>
                  <a:srgbClr val="000000"/>
                </a:solidFill>
                <a:latin typeface="Arial"/>
                <a:ea typeface="Arial"/>
                <a:cs typeface="Arial"/>
                <a:sym typeface="Arial"/>
              </a:endParaRPr>
            </a:p>
          </p:txBody>
        </p:sp>
        <p:sp>
          <p:nvSpPr>
            <p:cNvPr id="313" name="Google Shape;313;p9"/>
            <p:cNvSpPr/>
            <p:nvPr/>
          </p:nvSpPr>
          <p:spPr>
            <a:xfrm>
              <a:off x="5646404" y="2672507"/>
              <a:ext cx="1287569" cy="264116"/>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4" name="Google Shape;314;p9"/>
            <p:cNvSpPr/>
            <p:nvPr/>
          </p:nvSpPr>
          <p:spPr>
            <a:xfrm>
              <a:off x="6438754" y="2936624"/>
              <a:ext cx="990438" cy="660292"/>
            </a:xfrm>
            <a:prstGeom prst="roundRect">
              <a:avLst>
                <a:gd name="adj" fmla="val 10000"/>
              </a:avLst>
            </a:prstGeom>
            <a:solidFill>
              <a:schemeClr val="accent6"/>
            </a:solidFill>
            <a:ln>
              <a:noFill/>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9"/>
            <p:cNvSpPr txBox="1"/>
            <p:nvPr/>
          </p:nvSpPr>
          <p:spPr>
            <a:xfrm>
              <a:off x="6458093" y="2955963"/>
              <a:ext cx="951760" cy="621614"/>
            </a:xfrm>
            <a:prstGeom prst="rect">
              <a:avLst/>
            </a:prstGeom>
            <a:noFill/>
            <a:ln>
              <a:noFill/>
            </a:ln>
          </p:spPr>
          <p:txBody>
            <a:bodyPr spcFirstLastPara="1" wrap="square" lIns="38100" tIns="38100" rIns="38100" bIns="381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s-ES" sz="1000" b="0" i="0" u="none" strike="noStrike" cap="none">
                  <a:solidFill>
                    <a:schemeClr val="lt1"/>
                  </a:solidFill>
                  <a:latin typeface="Arial"/>
                  <a:ea typeface="Arial"/>
                  <a:cs typeface="Arial"/>
                  <a:sym typeface="Arial"/>
                </a:rPr>
                <a:t>Impredecibles</a:t>
              </a: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500"/>
                                        <p:tgtEl>
                                          <p:spTgt spid="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0"/>
          <p:cNvSpPr txBox="1"/>
          <p:nvPr/>
        </p:nvSpPr>
        <p:spPr>
          <a:xfrm>
            <a:off x="636222" y="564839"/>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El Proceso de Gestión de Riesgos</a:t>
            </a:r>
            <a:endParaRPr sz="4000" b="0" i="0" u="none" strike="noStrike" cap="none">
              <a:solidFill>
                <a:srgbClr val="4A6617"/>
              </a:solidFill>
              <a:latin typeface="Calibri"/>
              <a:ea typeface="Calibri"/>
              <a:cs typeface="Calibri"/>
              <a:sym typeface="Calibri"/>
            </a:endParaRPr>
          </a:p>
        </p:txBody>
      </p:sp>
      <p:sp>
        <p:nvSpPr>
          <p:cNvPr id="321" name="Google Shape;321;p10"/>
          <p:cNvSpPr txBox="1"/>
          <p:nvPr/>
        </p:nvSpPr>
        <p:spPr>
          <a:xfrm>
            <a:off x="1175160" y="6512053"/>
            <a:ext cx="3497400" cy="374760"/>
          </a:xfrm>
          <a:prstGeom prst="rect">
            <a:avLst/>
          </a:prstGeom>
          <a:noFill/>
          <a:ln>
            <a:noFill/>
          </a:ln>
        </p:spPr>
        <p:txBody>
          <a:bodyPr spcFirstLastPara="1" wrap="square" lIns="91425" tIns="45700" rIns="91425" bIns="45700" anchor="t" anchorCtr="0">
            <a:no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Sommerville Cap. 12</a:t>
            </a:r>
            <a:endParaRPr sz="1400" b="0" i="0" u="none" strike="noStrike" cap="none">
              <a:solidFill>
                <a:srgbClr val="000000"/>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1800"/>
              <a:buFont typeface="Arial"/>
              <a:buNone/>
            </a:pPr>
            <a:endParaRPr sz="1800" b="0" i="0" u="none" strike="noStrike" cap="none">
              <a:solidFill>
                <a:srgbClr val="262626"/>
              </a:solidFill>
              <a:latin typeface="Calibri"/>
              <a:ea typeface="Calibri"/>
              <a:cs typeface="Calibri"/>
              <a:sym typeface="Calibri"/>
            </a:endParaRPr>
          </a:p>
        </p:txBody>
      </p:sp>
      <p:sp>
        <p:nvSpPr>
          <p:cNvPr id="322" name="Google Shape;322;p10"/>
          <p:cNvSpPr/>
          <p:nvPr/>
        </p:nvSpPr>
        <p:spPr>
          <a:xfrm>
            <a:off x="1806600" y="5929200"/>
            <a:ext cx="8000640" cy="738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s-ES" sz="2200" b="1" i="0" u="none" strike="noStrike" cap="none">
                <a:solidFill>
                  <a:srgbClr val="000000"/>
                </a:solidFill>
                <a:latin typeface="Calibri"/>
                <a:ea typeface="Calibri"/>
                <a:cs typeface="Calibri"/>
                <a:sym typeface="Calibri"/>
              </a:rPr>
              <a:t>Proceso iterativo que debe documentarse</a:t>
            </a:r>
            <a:endParaRPr sz="2200" b="0" i="0" u="none" strike="noStrike" cap="none">
              <a:solidFill>
                <a:schemeClr val="dk1"/>
              </a:solidFill>
              <a:latin typeface="Arial"/>
              <a:ea typeface="Arial"/>
              <a:cs typeface="Arial"/>
              <a:sym typeface="Arial"/>
            </a:endParaRPr>
          </a:p>
        </p:txBody>
      </p:sp>
      <p:sp>
        <p:nvSpPr>
          <p:cNvPr id="323" name="Google Shape;323;p10"/>
          <p:cNvSpPr/>
          <p:nvPr/>
        </p:nvSpPr>
        <p:spPr>
          <a:xfrm>
            <a:off x="1987011" y="2012842"/>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24" name="Google Shape;324;p10"/>
          <p:cNvSpPr/>
          <p:nvPr/>
        </p:nvSpPr>
        <p:spPr>
          <a:xfrm>
            <a:off x="3769317" y="2458416"/>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325" name="Google Shape;325;p10"/>
          <p:cNvSpPr/>
          <p:nvPr/>
        </p:nvSpPr>
        <p:spPr>
          <a:xfrm>
            <a:off x="2066422" y="3376439"/>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26" name="Google Shape;326;p10"/>
          <p:cNvCxnSpPr/>
          <p:nvPr/>
        </p:nvCxnSpPr>
        <p:spPr>
          <a:xfrm flipH="1">
            <a:off x="2780333" y="2889466"/>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6862"/>
              </a:srgbClr>
            </a:outerShdw>
          </a:effectLst>
        </p:spPr>
      </p:cxnSp>
      <p:sp>
        <p:nvSpPr>
          <p:cNvPr id="327" name="Google Shape;327;p10"/>
          <p:cNvSpPr/>
          <p:nvPr/>
        </p:nvSpPr>
        <p:spPr>
          <a:xfrm>
            <a:off x="4101077" y="3764402"/>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328" name="Google Shape;328;p10"/>
          <p:cNvCxnSpPr/>
          <p:nvPr/>
        </p:nvCxnSpPr>
        <p:spPr>
          <a:xfrm flipH="1">
            <a:off x="4688562" y="3305982"/>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sp>
        <p:nvSpPr>
          <p:cNvPr id="329" name="Google Shape;329;p10"/>
          <p:cNvSpPr/>
          <p:nvPr/>
        </p:nvSpPr>
        <p:spPr>
          <a:xfrm>
            <a:off x="5532248" y="3049289"/>
            <a:ext cx="1927601" cy="784602"/>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3.Planeación de riesgos</a:t>
            </a:r>
            <a:endParaRPr sz="1800" b="0" i="0" u="none" strike="noStrike" cap="none">
              <a:solidFill>
                <a:srgbClr val="000000"/>
              </a:solidFill>
              <a:latin typeface="Arial"/>
              <a:ea typeface="Arial"/>
              <a:cs typeface="Arial"/>
              <a:sym typeface="Arial"/>
            </a:endParaRPr>
          </a:p>
        </p:txBody>
      </p:sp>
      <p:cxnSp>
        <p:nvCxnSpPr>
          <p:cNvPr id="330" name="Google Shape;330;p10"/>
          <p:cNvCxnSpPr/>
          <p:nvPr/>
        </p:nvCxnSpPr>
        <p:spPr>
          <a:xfrm>
            <a:off x="6486365" y="3906541"/>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6862"/>
              </a:srgbClr>
            </a:outerShdw>
          </a:effectLst>
        </p:spPr>
      </p:cxnSp>
      <p:sp>
        <p:nvSpPr>
          <p:cNvPr id="331" name="Google Shape;331;p10"/>
          <p:cNvSpPr/>
          <p:nvPr/>
        </p:nvSpPr>
        <p:spPr>
          <a:xfrm>
            <a:off x="5803470" y="4410972"/>
            <a:ext cx="1511083" cy="765228"/>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Anulación  de  riesgos  y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planes  de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contingencia</a:t>
            </a:r>
            <a:endParaRPr sz="1200" b="0" i="0" u="none" strike="noStrike" cap="none">
              <a:solidFill>
                <a:schemeClr val="dk1"/>
              </a:solidFill>
              <a:latin typeface="Calibri"/>
              <a:ea typeface="Calibri"/>
              <a:cs typeface="Calibri"/>
              <a:sym typeface="Calibri"/>
            </a:endParaRPr>
          </a:p>
        </p:txBody>
      </p:sp>
      <p:sp>
        <p:nvSpPr>
          <p:cNvPr id="332" name="Google Shape;332;p10"/>
          <p:cNvSpPr/>
          <p:nvPr/>
        </p:nvSpPr>
        <p:spPr>
          <a:xfrm>
            <a:off x="7421103" y="3504551"/>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333" name="Google Shape;333;p10"/>
          <p:cNvCxnSpPr/>
          <p:nvPr/>
        </p:nvCxnSpPr>
        <p:spPr>
          <a:xfrm>
            <a:off x="8433338" y="4293997"/>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6862"/>
              </a:srgbClr>
            </a:outerShdw>
          </a:effectLst>
        </p:spPr>
      </p:cxnSp>
      <p:sp>
        <p:nvSpPr>
          <p:cNvPr id="334" name="Google Shape;334;p10"/>
          <p:cNvSpPr/>
          <p:nvPr/>
        </p:nvSpPr>
        <p:spPr>
          <a:xfrm>
            <a:off x="7837621" y="4749997"/>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sp>
        <p:nvSpPr>
          <p:cNvPr id="335" name="Google Shape;335;p10"/>
          <p:cNvSpPr/>
          <p:nvPr/>
        </p:nvSpPr>
        <p:spPr>
          <a:xfrm rot="-10020000">
            <a:off x="4886301" y="2092640"/>
            <a:ext cx="4746354" cy="891151"/>
          </a:xfrm>
          <a:prstGeom prst="curvedUpArrow">
            <a:avLst>
              <a:gd name="adj1" fmla="val 25000"/>
              <a:gd name="adj2" fmla="val 50000"/>
              <a:gd name="adj3" fmla="val 25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1"/>
          <p:cNvSpPr txBox="1"/>
          <p:nvPr/>
        </p:nvSpPr>
        <p:spPr>
          <a:xfrm>
            <a:off x="1448732" y="199516"/>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Administración de Riesgos</a:t>
            </a:r>
            <a:br>
              <a:rPr lang="es-ES" sz="1800" b="0" i="0" u="none" strike="noStrike" cap="none" dirty="0">
                <a:solidFill>
                  <a:srgbClr val="4A6617"/>
                </a:solidFill>
                <a:latin typeface="Arial"/>
                <a:ea typeface="Arial"/>
                <a:cs typeface="Arial"/>
                <a:sym typeface="Arial"/>
              </a:rPr>
            </a:br>
            <a:r>
              <a:rPr lang="es-ES" sz="3000" b="0" i="0" u="none" strike="noStrike" cap="none" dirty="0">
                <a:solidFill>
                  <a:srgbClr val="4A6617"/>
                </a:solidFill>
                <a:latin typeface="Calibri"/>
                <a:ea typeface="Calibri"/>
                <a:cs typeface="Calibri"/>
                <a:sym typeface="Calibri"/>
              </a:rPr>
              <a:t>1. Identificación de riesgos</a:t>
            </a:r>
            <a:endParaRPr sz="3000" b="0" i="0" u="none" strike="noStrike" cap="none" dirty="0">
              <a:solidFill>
                <a:srgbClr val="4A6617"/>
              </a:solidFill>
              <a:latin typeface="Calibri"/>
              <a:ea typeface="Calibri"/>
              <a:cs typeface="Calibri"/>
              <a:sym typeface="Calibri"/>
            </a:endParaRPr>
          </a:p>
        </p:txBody>
      </p:sp>
      <p:sp>
        <p:nvSpPr>
          <p:cNvPr id="341" name="Google Shape;341;p11"/>
          <p:cNvSpPr txBox="1"/>
          <p:nvPr/>
        </p:nvSpPr>
        <p:spPr>
          <a:xfrm>
            <a:off x="226017" y="3074876"/>
            <a:ext cx="7376400" cy="541456"/>
          </a:xfrm>
          <a:prstGeom prst="rect">
            <a:avLst/>
          </a:prstGeom>
          <a:noFill/>
          <a:ln>
            <a:noFill/>
          </a:ln>
        </p:spPr>
        <p:txBody>
          <a:bodyPr spcFirstLastPara="1" wrap="square" lIns="91425" tIns="45700" rIns="91425" bIns="45700" anchor="t" anchorCtr="0">
            <a:normAutofit/>
          </a:bodyPr>
          <a:lstStyle/>
          <a:p>
            <a:pPr marL="457835" marR="0" lvl="0" indent="-457200" algn="just" rtl="0">
              <a:lnSpc>
                <a:spcPct val="85000"/>
              </a:lnSpc>
              <a:spcBef>
                <a:spcPts val="0"/>
              </a:spcBef>
              <a:spcAft>
                <a:spcPts val="0"/>
              </a:spcAft>
              <a:buClr>
                <a:srgbClr val="C00000"/>
              </a:buClr>
              <a:buSzPts val="2800"/>
              <a:buFont typeface="Noto Sans Symbols"/>
              <a:buChar char="⮚"/>
            </a:pPr>
            <a:r>
              <a:rPr lang="es-ES" sz="2800" b="0" i="0" u="none" strike="noStrike" cap="none" dirty="0">
                <a:solidFill>
                  <a:srgbClr val="262626"/>
                </a:solidFill>
                <a:latin typeface="Calibri"/>
                <a:ea typeface="Calibri"/>
                <a:cs typeface="Calibri"/>
                <a:sym typeface="Calibri"/>
              </a:rPr>
              <a:t>“</a:t>
            </a:r>
            <a:r>
              <a:rPr lang="es-ES" sz="2000" b="0" i="0" u="none" strike="noStrike" cap="none" dirty="0">
                <a:solidFill>
                  <a:srgbClr val="262626"/>
                </a:solidFill>
                <a:latin typeface="Calibri"/>
                <a:ea typeface="Calibri"/>
                <a:cs typeface="Calibri"/>
                <a:sym typeface="Calibri"/>
              </a:rPr>
              <a:t>verdaderos riesgos”.</a:t>
            </a:r>
            <a:endParaRPr sz="2000" b="0" i="0" u="none" strike="noStrike" cap="none" dirty="0">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Clr>
                <a:srgbClr val="000000"/>
              </a:buClr>
              <a:buSzPts val="3600"/>
              <a:buFont typeface="Arial"/>
              <a:buNone/>
            </a:pPr>
            <a:endParaRPr sz="3600" b="0" i="0" u="none" strike="noStrike" cap="none" dirty="0">
              <a:solidFill>
                <a:srgbClr val="262626"/>
              </a:solidFill>
              <a:latin typeface="Calibri"/>
              <a:ea typeface="Calibri"/>
              <a:cs typeface="Calibri"/>
              <a:sym typeface="Calibri"/>
            </a:endParaRPr>
          </a:p>
        </p:txBody>
      </p:sp>
      <p:sp>
        <p:nvSpPr>
          <p:cNvPr id="342" name="Google Shape;342;p11"/>
          <p:cNvSpPr/>
          <p:nvPr/>
        </p:nvSpPr>
        <p:spPr>
          <a:xfrm>
            <a:off x="8622223" y="220850"/>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43" name="Google Shape;343;p11"/>
          <p:cNvSpPr/>
          <p:nvPr/>
        </p:nvSpPr>
        <p:spPr>
          <a:xfrm>
            <a:off x="8701634" y="1584448"/>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44" name="Google Shape;344;p11"/>
          <p:cNvCxnSpPr/>
          <p:nvPr/>
        </p:nvCxnSpPr>
        <p:spPr>
          <a:xfrm flipH="1">
            <a:off x="9415545" y="1097474"/>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6862"/>
              </a:srgbClr>
            </a:outerShdw>
          </a:effectLst>
        </p:spPr>
      </p:cxnSp>
      <p:sp>
        <p:nvSpPr>
          <p:cNvPr id="345" name="Google Shape;345;p11"/>
          <p:cNvSpPr/>
          <p:nvPr/>
        </p:nvSpPr>
        <p:spPr>
          <a:xfrm>
            <a:off x="5775300" y="2624232"/>
            <a:ext cx="6416700" cy="1984200"/>
          </a:xfrm>
          <a:prstGeom prst="cloudCallout">
            <a:avLst>
              <a:gd name="adj1" fmla="val -20833"/>
              <a:gd name="adj2" fmla="val 6250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1. Tamaño del producto</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2. Impacto de negocio</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3. Características de partes interesadas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4. Definición del proceso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5. Ambiente de desarrollo </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6. Tecnología por crear</a:t>
            </a:r>
            <a:endParaRPr sz="1200" b="0" i="0" u="none" strike="noStrike" cap="none">
              <a:solidFill>
                <a:schemeClr val="lt1"/>
              </a:solidFill>
              <a:latin typeface="Calibri"/>
              <a:ea typeface="Calibri"/>
              <a:cs typeface="Calibri"/>
              <a:sym typeface="Calibri"/>
            </a:endParaRPr>
          </a:p>
          <a:p>
            <a:pPr marL="457200" marR="0" lvl="1" indent="0" algn="l" rtl="0">
              <a:lnSpc>
                <a:spcPct val="100000"/>
              </a:lnSpc>
              <a:spcBef>
                <a:spcPts val="0"/>
              </a:spcBef>
              <a:spcAft>
                <a:spcPts val="0"/>
              </a:spcAft>
              <a:buClr>
                <a:srgbClr val="000000"/>
              </a:buClr>
              <a:buSzPts val="1200"/>
              <a:buFont typeface="Arial"/>
              <a:buNone/>
            </a:pPr>
            <a:r>
              <a:rPr lang="es-ES" sz="1200" b="0" i="0" u="none" strike="noStrike" cap="none">
                <a:solidFill>
                  <a:schemeClr val="lt1"/>
                </a:solidFill>
                <a:latin typeface="Calibri"/>
                <a:ea typeface="Calibri"/>
                <a:cs typeface="Calibri"/>
                <a:sym typeface="Calibri"/>
              </a:rPr>
              <a:t>7. Tamaño y experiencia del personal </a:t>
            </a:r>
            <a:endParaRPr sz="1200" b="0" i="0" u="none" strike="noStrike" cap="none">
              <a:solidFill>
                <a:schemeClr val="lt1"/>
              </a:solidFill>
              <a:latin typeface="Calibri"/>
              <a:ea typeface="Calibri"/>
              <a:cs typeface="Calibri"/>
              <a:sym typeface="Calibri"/>
            </a:endParaRPr>
          </a:p>
        </p:txBody>
      </p:sp>
      <p:sp>
        <p:nvSpPr>
          <p:cNvPr id="346" name="Google Shape;346;p11"/>
          <p:cNvSpPr txBox="1"/>
          <p:nvPr/>
        </p:nvSpPr>
        <p:spPr>
          <a:xfrm>
            <a:off x="226017" y="3783124"/>
            <a:ext cx="6055962" cy="40011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262626"/>
              </a:buClr>
              <a:buSzPts val="2000"/>
              <a:buFont typeface="Noto Sans Symbols"/>
              <a:buChar char="⮚"/>
            </a:pPr>
            <a:r>
              <a:rPr lang="es-ES" sz="2000" b="0" i="0" u="none" strike="noStrike" cap="none" dirty="0">
                <a:solidFill>
                  <a:srgbClr val="262626"/>
                </a:solidFill>
                <a:latin typeface="Calibri"/>
                <a:ea typeface="Calibri"/>
                <a:cs typeface="Calibri"/>
                <a:sym typeface="Calibri"/>
              </a:rPr>
              <a:t>“lista de comprobación de elementos de riesgo” </a:t>
            </a:r>
            <a:r>
              <a:rPr lang="es-ES" sz="20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347" name="Google Shape;347;p11"/>
          <p:cNvSpPr txBox="1"/>
          <p:nvPr/>
        </p:nvSpPr>
        <p:spPr>
          <a:xfrm>
            <a:off x="2308054" y="5052710"/>
            <a:ext cx="6120680" cy="1569660"/>
          </a:xfrm>
          <a:prstGeom prst="rect">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s-ES" sz="2400" b="0" i="0" u="none" strike="noStrike" cap="none" dirty="0">
                <a:solidFill>
                  <a:srgbClr val="262626"/>
                </a:solidFill>
                <a:latin typeface="Calibri"/>
                <a:ea typeface="Calibri"/>
                <a:cs typeface="Calibri"/>
                <a:sym typeface="Calibri"/>
              </a:rPr>
              <a:t> </a:t>
            </a:r>
            <a:r>
              <a:rPr lang="es-ES" sz="2400" b="0" i="0" u="none" strike="noStrike" cap="none" dirty="0">
                <a:solidFill>
                  <a:schemeClr val="dk1"/>
                </a:solidFill>
                <a:latin typeface="Calibri"/>
                <a:ea typeface="Calibri"/>
                <a:cs typeface="Calibri"/>
                <a:sym typeface="Calibri"/>
              </a:rPr>
              <a:t>​</a:t>
            </a:r>
            <a:endParaRPr sz="2400" b="0" i="0" u="none" strike="noStrike" cap="none" dirty="0">
              <a:solidFill>
                <a:schemeClr val="dk1"/>
              </a:solidFill>
              <a:latin typeface="Arial"/>
              <a:ea typeface="Arial"/>
              <a:cs typeface="Arial"/>
              <a:sym typeface="Arial"/>
            </a:endParaRPr>
          </a:p>
          <a:p>
            <a:pPr marL="0" marR="0" lvl="0" indent="-152400" algn="just" rtl="0">
              <a:lnSpc>
                <a:spcPct val="100000"/>
              </a:lnSpc>
              <a:spcBef>
                <a:spcPts val="0"/>
              </a:spcBef>
              <a:spcAft>
                <a:spcPts val="0"/>
              </a:spcAft>
              <a:buClr>
                <a:srgbClr val="262626"/>
              </a:buClr>
              <a:buSzPts val="2400"/>
              <a:buFont typeface="Calibri"/>
              <a:buChar char="•"/>
            </a:pPr>
            <a:r>
              <a:rPr lang="es-ES" sz="2400" b="0" i="0" u="none" strike="noStrike" cap="none" dirty="0">
                <a:solidFill>
                  <a:srgbClr val="262626"/>
                </a:solidFill>
                <a:latin typeface="Calibri"/>
                <a:ea typeface="Calibri"/>
                <a:cs typeface="Calibri"/>
                <a:sym typeface="Calibri"/>
              </a:rPr>
              <a:t>Utiliza un enfoque de </a:t>
            </a:r>
            <a:r>
              <a:rPr lang="es-ES" sz="2400" b="0" i="1" u="none" strike="noStrike" cap="none" dirty="0">
                <a:solidFill>
                  <a:srgbClr val="262626"/>
                </a:solidFill>
                <a:latin typeface="Calibri"/>
                <a:ea typeface="Calibri"/>
                <a:cs typeface="Calibri"/>
                <a:sym typeface="Calibri"/>
              </a:rPr>
              <a:t>tormenta de ideas</a:t>
            </a:r>
            <a:r>
              <a:rPr lang="es-ES" sz="2400" b="0" i="0" u="none" strike="noStrike" cap="none" dirty="0">
                <a:solidFill>
                  <a:srgbClr val="262626"/>
                </a:solidFill>
                <a:latin typeface="Calibri"/>
                <a:ea typeface="Calibri"/>
                <a:cs typeface="Calibri"/>
                <a:sym typeface="Calibri"/>
              </a:rPr>
              <a:t> o en base a la </a:t>
            </a:r>
            <a:r>
              <a:rPr lang="es-ES" sz="2400" b="0" i="1" u="none" strike="noStrike" cap="none" dirty="0">
                <a:solidFill>
                  <a:srgbClr val="262626"/>
                </a:solidFill>
                <a:latin typeface="Calibri"/>
                <a:ea typeface="Calibri"/>
                <a:cs typeface="Calibri"/>
                <a:sym typeface="Calibri"/>
              </a:rPr>
              <a:t>experiencia</a:t>
            </a:r>
            <a:r>
              <a:rPr lang="es-ES" sz="2400" b="0" i="0" u="none" strike="noStrike" cap="none" dirty="0">
                <a:solidFill>
                  <a:srgbClr val="262626"/>
                </a:solidFill>
                <a:latin typeface="Calibri"/>
                <a:ea typeface="Calibri"/>
                <a:cs typeface="Calibri"/>
                <a:sym typeface="Calibri"/>
              </a:rPr>
              <a:t>.</a:t>
            </a:r>
            <a:r>
              <a:rPr lang="es-E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s-E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2"/>
          <p:cNvSpPr txBox="1"/>
          <p:nvPr/>
        </p:nvSpPr>
        <p:spPr>
          <a:xfrm>
            <a:off x="1272106" y="211049"/>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Administración de Riesgos</a:t>
            </a:r>
            <a:br>
              <a:rPr lang="es-ES" sz="1800" b="0" i="0" u="none" strike="noStrike" cap="none" dirty="0">
                <a:solidFill>
                  <a:srgbClr val="4A6617"/>
                </a:solidFill>
                <a:latin typeface="Arial"/>
                <a:ea typeface="Arial"/>
                <a:cs typeface="Arial"/>
                <a:sym typeface="Arial"/>
              </a:rPr>
            </a:br>
            <a:r>
              <a:rPr lang="es-ES" sz="3000" b="0" i="0" u="none" strike="noStrike" cap="none" dirty="0">
                <a:solidFill>
                  <a:srgbClr val="4A6617"/>
                </a:solidFill>
                <a:latin typeface="Calibri"/>
                <a:ea typeface="Calibri"/>
                <a:cs typeface="Calibri"/>
                <a:sym typeface="Calibri"/>
              </a:rPr>
              <a:t>1. Identificación de riesgos - Categorías</a:t>
            </a:r>
            <a:endParaRPr sz="3000" b="0" i="0" u="none" strike="noStrike" cap="none" dirty="0">
              <a:solidFill>
                <a:srgbClr val="4A6617"/>
              </a:solidFill>
              <a:latin typeface="Calibri"/>
              <a:ea typeface="Calibri"/>
              <a:cs typeface="Calibri"/>
              <a:sym typeface="Calibri"/>
            </a:endParaRPr>
          </a:p>
        </p:txBody>
      </p:sp>
      <p:sp>
        <p:nvSpPr>
          <p:cNvPr id="353" name="Google Shape;353;p12"/>
          <p:cNvSpPr txBox="1"/>
          <p:nvPr/>
        </p:nvSpPr>
        <p:spPr>
          <a:xfrm>
            <a:off x="1786624" y="1872078"/>
            <a:ext cx="8871331" cy="3892963"/>
          </a:xfrm>
          <a:prstGeom prst="rect">
            <a:avLst/>
          </a:prstGeom>
          <a:noFill/>
          <a:ln>
            <a:noFill/>
          </a:ln>
        </p:spPr>
        <p:txBody>
          <a:bodyPr spcFirstLastPara="1" wrap="square" lIns="91425" tIns="45700" rIns="91425" bIns="45700" anchor="t" anchorCtr="0">
            <a:noAutofit/>
          </a:bodyPr>
          <a:lstStyle/>
          <a:p>
            <a:pPr marL="260350" marR="0" lvl="1" indent="-78740" algn="l" rtl="0">
              <a:lnSpc>
                <a:spcPct val="85000"/>
              </a:lnSpc>
              <a:spcBef>
                <a:spcPts val="0"/>
              </a:spcBef>
              <a:spcAft>
                <a:spcPts val="0"/>
              </a:spcAft>
              <a:buClr>
                <a:srgbClr val="000000"/>
              </a:buClr>
              <a:buSzPts val="2800"/>
              <a:buFont typeface="Arial"/>
              <a:buNone/>
            </a:pPr>
            <a:endParaRPr sz="2800" b="1" i="0"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proyecto</a:t>
            </a: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Clr>
                <a:srgbClr val="000000"/>
              </a:buClr>
              <a:buSzPts val="2800"/>
              <a:buFont typeface="Arial"/>
              <a:buNone/>
            </a:pPr>
            <a:endParaRPr sz="2800" b="1" i="0"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Clr>
                <a:srgbClr val="000000"/>
              </a:buClr>
              <a:buSzPts val="2800"/>
              <a:buFont typeface="Arial"/>
              <a:buNone/>
            </a:pPr>
            <a:endParaRPr sz="2800" b="1" i="0"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producto </a:t>
            </a: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Clr>
                <a:srgbClr val="000000"/>
              </a:buClr>
              <a:buSzPts val="2800"/>
              <a:buFont typeface="Arial"/>
              <a:buNone/>
            </a:pPr>
            <a:endParaRPr sz="2800" b="0" i="1" u="none" strike="noStrike" cap="none">
              <a:solidFill>
                <a:srgbClr val="262626"/>
              </a:solidFill>
              <a:latin typeface="Calibri"/>
              <a:ea typeface="Calibri"/>
              <a:cs typeface="Calibri"/>
              <a:sym typeface="Calibri"/>
            </a:endParaRPr>
          </a:p>
          <a:p>
            <a:pPr marL="260350" marR="0" lvl="1" indent="-78740" algn="l" rtl="0">
              <a:lnSpc>
                <a:spcPct val="85000"/>
              </a:lnSpc>
              <a:spcBef>
                <a:spcPts val="601"/>
              </a:spcBef>
              <a:spcAft>
                <a:spcPts val="0"/>
              </a:spcAft>
              <a:buClr>
                <a:srgbClr val="000000"/>
              </a:buClr>
              <a:buSzPts val="2800"/>
              <a:buFont typeface="Arial"/>
              <a:buNone/>
            </a:pPr>
            <a:endParaRPr sz="2800" b="0" i="1" u="none" strike="noStrike" cap="none">
              <a:solidFill>
                <a:srgbClr val="262626"/>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800"/>
              <a:buFont typeface="Arial"/>
              <a:buChar char=" "/>
            </a:pPr>
            <a:r>
              <a:rPr lang="es-ES" sz="2800" b="1" i="0" u="none" strike="noStrike" cap="none">
                <a:solidFill>
                  <a:srgbClr val="262626"/>
                </a:solidFill>
                <a:latin typeface="Calibri"/>
                <a:ea typeface="Calibri"/>
                <a:cs typeface="Calibri"/>
                <a:sym typeface="Calibri"/>
              </a:rPr>
              <a:t>                Del negocio </a:t>
            </a:r>
            <a:endParaRPr sz="2800" b="0" i="1" u="none" strike="noStrike" cap="none">
              <a:solidFill>
                <a:srgbClr val="262626"/>
              </a:solidFill>
              <a:latin typeface="Calibri"/>
              <a:ea typeface="Calibri"/>
              <a:cs typeface="Calibri"/>
              <a:sym typeface="Calibri"/>
            </a:endParaRPr>
          </a:p>
          <a:p>
            <a:pPr marL="411480" marR="0" lvl="2" indent="-233045" algn="l" rtl="0">
              <a:lnSpc>
                <a:spcPct val="85000"/>
              </a:lnSpc>
              <a:spcBef>
                <a:spcPts val="601"/>
              </a:spcBef>
              <a:spcAft>
                <a:spcPts val="0"/>
              </a:spcAft>
              <a:buClr>
                <a:srgbClr val="000000"/>
              </a:buClr>
              <a:buSzPts val="2800"/>
              <a:buFont typeface="Arial"/>
              <a:buNone/>
            </a:pPr>
            <a:endParaRPr sz="2800" b="0" i="1" u="none" strike="noStrike" cap="none">
              <a:solidFill>
                <a:srgbClr val="262626"/>
              </a:solidFill>
              <a:latin typeface="Calibri"/>
              <a:ea typeface="Calibri"/>
              <a:cs typeface="Calibri"/>
              <a:sym typeface="Calibri"/>
            </a:endParaRPr>
          </a:p>
          <a:p>
            <a:pPr marL="0" marR="0" lvl="0" indent="0" algn="l" rtl="0">
              <a:lnSpc>
                <a:spcPct val="85000"/>
              </a:lnSpc>
              <a:spcBef>
                <a:spcPts val="1301"/>
              </a:spcBef>
              <a:spcAft>
                <a:spcPts val="0"/>
              </a:spcAft>
              <a:buClr>
                <a:srgbClr val="000000"/>
              </a:buClr>
              <a:buSzPts val="2800"/>
              <a:buFont typeface="Arial"/>
              <a:buNone/>
            </a:pPr>
            <a:endParaRPr sz="2800" b="0" i="0" u="none" strike="noStrike" cap="none">
              <a:solidFill>
                <a:srgbClr val="262626"/>
              </a:solidFill>
              <a:latin typeface="Calibri"/>
              <a:ea typeface="Calibri"/>
              <a:cs typeface="Calibri"/>
              <a:sym typeface="Calibri"/>
            </a:endParaRPr>
          </a:p>
          <a:p>
            <a:pPr marL="0" marR="0" lvl="0" indent="0" algn="l" rtl="0">
              <a:lnSpc>
                <a:spcPct val="85000"/>
              </a:lnSpc>
              <a:spcBef>
                <a:spcPts val="1301"/>
              </a:spcBef>
              <a:spcAft>
                <a:spcPts val="0"/>
              </a:spcAft>
              <a:buClr>
                <a:srgbClr val="000000"/>
              </a:buClr>
              <a:buSzPts val="2800"/>
              <a:buFont typeface="Arial"/>
              <a:buNone/>
            </a:pPr>
            <a:endParaRPr sz="2800" b="0" i="0" u="none" strike="noStrike" cap="none">
              <a:solidFill>
                <a:srgbClr val="262626"/>
              </a:solidFill>
              <a:latin typeface="Calibri"/>
              <a:ea typeface="Calibri"/>
              <a:cs typeface="Calibri"/>
              <a:sym typeface="Calibri"/>
            </a:endParaRPr>
          </a:p>
        </p:txBody>
      </p:sp>
      <p:sp>
        <p:nvSpPr>
          <p:cNvPr id="354" name="Google Shape;354;p12"/>
          <p:cNvSpPr txBox="1"/>
          <p:nvPr/>
        </p:nvSpPr>
        <p:spPr>
          <a:xfrm>
            <a:off x="1922160" y="6501960"/>
            <a:ext cx="3497400" cy="338040"/>
          </a:xfrm>
          <a:prstGeom prst="rect">
            <a:avLst/>
          </a:prstGeom>
          <a:noFill/>
          <a:ln>
            <a:noFill/>
          </a:ln>
        </p:spPr>
        <p:txBody>
          <a:bodyPr spcFirstLastPara="1" wrap="square" lIns="91425" tIns="45700" rIns="91425" bIns="45700" anchor="t" anchorCtr="0">
            <a:norm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pic>
        <p:nvPicPr>
          <p:cNvPr id="355" name="Google Shape;355;p12"/>
          <p:cNvPicPr preferRelativeResize="0"/>
          <p:nvPr/>
        </p:nvPicPr>
        <p:blipFill rotWithShape="1">
          <a:blip r:embed="rId3">
            <a:alphaModFix/>
          </a:blip>
          <a:srcRect/>
          <a:stretch/>
        </p:blipFill>
        <p:spPr>
          <a:xfrm rot="3840000">
            <a:off x="1722949" y="2132538"/>
            <a:ext cx="1228725" cy="1218334"/>
          </a:xfrm>
          <a:prstGeom prst="ellipse">
            <a:avLst/>
          </a:prstGeom>
          <a:noFill/>
          <a:ln>
            <a:noFill/>
          </a:ln>
        </p:spPr>
      </p:pic>
      <p:pic>
        <p:nvPicPr>
          <p:cNvPr id="356" name="Google Shape;356;p12"/>
          <p:cNvPicPr preferRelativeResize="0"/>
          <p:nvPr/>
        </p:nvPicPr>
        <p:blipFill rotWithShape="1">
          <a:blip r:embed="rId4">
            <a:alphaModFix/>
          </a:blip>
          <a:srcRect/>
          <a:stretch/>
        </p:blipFill>
        <p:spPr>
          <a:xfrm>
            <a:off x="1917505" y="4576286"/>
            <a:ext cx="1077192" cy="1077192"/>
          </a:xfrm>
          <a:prstGeom prst="ellipse">
            <a:avLst/>
          </a:prstGeom>
          <a:noFill/>
          <a:ln>
            <a:noFill/>
          </a:ln>
        </p:spPr>
      </p:pic>
      <p:pic>
        <p:nvPicPr>
          <p:cNvPr id="357" name="Google Shape;357;p12"/>
          <p:cNvPicPr preferRelativeResize="0"/>
          <p:nvPr/>
        </p:nvPicPr>
        <p:blipFill rotWithShape="1">
          <a:blip r:embed="rId5">
            <a:alphaModFix/>
          </a:blip>
          <a:srcRect/>
          <a:stretch/>
        </p:blipFill>
        <p:spPr>
          <a:xfrm>
            <a:off x="1851336" y="3310056"/>
            <a:ext cx="1249508" cy="1249508"/>
          </a:xfrm>
          <a:prstGeom prst="ellipse">
            <a:avLst/>
          </a:prstGeom>
          <a:noFill/>
          <a:ln>
            <a:noFill/>
          </a:ln>
        </p:spPr>
      </p:pic>
      <p:sp>
        <p:nvSpPr>
          <p:cNvPr id="358" name="Google Shape;358;p12"/>
          <p:cNvSpPr/>
          <p:nvPr/>
        </p:nvSpPr>
        <p:spPr>
          <a:xfrm>
            <a:off x="5836748" y="2327161"/>
            <a:ext cx="600559" cy="3215897"/>
          </a:xfrm>
          <a:prstGeom prst="rightBrace">
            <a:avLst>
              <a:gd name="adj1" fmla="val 8333"/>
              <a:gd name="adj2" fmla="val 50000"/>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9" name="Google Shape;359;p12"/>
          <p:cNvSpPr txBox="1"/>
          <p:nvPr/>
        </p:nvSpPr>
        <p:spPr>
          <a:xfrm>
            <a:off x="6707699" y="3168919"/>
            <a:ext cx="2743200" cy="92333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conocidos </a:t>
            </a:r>
            <a:r>
              <a:rPr lang="es-E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predecibles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262626"/>
              </a:buClr>
              <a:buSzPts val="1800"/>
              <a:buFont typeface="Noto Sans Symbols"/>
              <a:buChar char="❑"/>
            </a:pPr>
            <a:r>
              <a:rPr lang="es-ES" sz="1800" b="0" i="1" u="none" strike="noStrike" cap="none">
                <a:solidFill>
                  <a:srgbClr val="262626"/>
                </a:solidFill>
                <a:latin typeface="Calibri"/>
                <a:ea typeface="Calibri"/>
                <a:cs typeface="Calibri"/>
                <a:sym typeface="Calibri"/>
              </a:rPr>
              <a:t>Riesgos impredecibles </a:t>
            </a:r>
            <a:endParaRPr sz="1800" b="0" i="0" u="none" strike="noStrike" cap="none">
              <a:solidFill>
                <a:schemeClr val="dk1"/>
              </a:solidFill>
              <a:latin typeface="Calibri"/>
              <a:ea typeface="Calibri"/>
              <a:cs typeface="Calibri"/>
              <a:sym typeface="Calibri"/>
            </a:endParaRPr>
          </a:p>
        </p:txBody>
      </p:sp>
      <p:sp>
        <p:nvSpPr>
          <p:cNvPr id="360" name="Google Shape;360;p12"/>
          <p:cNvSpPr/>
          <p:nvPr/>
        </p:nvSpPr>
        <p:spPr>
          <a:xfrm>
            <a:off x="8622223" y="220850"/>
            <a:ext cx="1821050" cy="910525"/>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1.Identificacion de riesgos</a:t>
            </a:r>
            <a:endParaRPr sz="1800" b="0" i="0" u="none" strike="noStrike" cap="none">
              <a:solidFill>
                <a:schemeClr val="dk1"/>
              </a:solidFill>
              <a:latin typeface="Arial"/>
              <a:ea typeface="Arial"/>
              <a:cs typeface="Arial"/>
              <a:sym typeface="Arial"/>
            </a:endParaRPr>
          </a:p>
        </p:txBody>
      </p:sp>
      <p:sp>
        <p:nvSpPr>
          <p:cNvPr id="361" name="Google Shape;361;p12"/>
          <p:cNvSpPr/>
          <p:nvPr/>
        </p:nvSpPr>
        <p:spPr>
          <a:xfrm>
            <a:off x="8701634" y="1584448"/>
            <a:ext cx="1065510" cy="910528"/>
          </a:xfrm>
          <a:prstGeom prst="flowChartMultidocumen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riesgos potenciales</a:t>
            </a:r>
            <a:endParaRPr sz="1200" b="0" i="0" u="none" strike="noStrike" cap="none">
              <a:solidFill>
                <a:schemeClr val="dk1"/>
              </a:solidFill>
              <a:latin typeface="Arial"/>
              <a:ea typeface="Arial"/>
              <a:cs typeface="Arial"/>
              <a:sym typeface="Arial"/>
            </a:endParaRPr>
          </a:p>
        </p:txBody>
      </p:sp>
      <p:cxnSp>
        <p:nvCxnSpPr>
          <p:cNvPr id="362" name="Google Shape;362;p12"/>
          <p:cNvCxnSpPr/>
          <p:nvPr/>
        </p:nvCxnSpPr>
        <p:spPr>
          <a:xfrm flipH="1">
            <a:off x="9415545" y="1097474"/>
            <a:ext cx="5811" cy="449451"/>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6862"/>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3"/>
          <p:cNvSpPr txBox="1"/>
          <p:nvPr/>
        </p:nvSpPr>
        <p:spPr>
          <a:xfrm>
            <a:off x="1835302" y="-3608"/>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Administración de Riesgos</a:t>
            </a:r>
            <a:br>
              <a:rPr lang="es-ES" sz="1800" b="0" i="0" u="none" strike="noStrike" cap="none" dirty="0">
                <a:solidFill>
                  <a:srgbClr val="4A6617"/>
                </a:solidFill>
                <a:latin typeface="Arial"/>
                <a:ea typeface="Arial"/>
                <a:cs typeface="Arial"/>
                <a:sym typeface="Arial"/>
              </a:rPr>
            </a:br>
            <a:r>
              <a:rPr lang="es-ES" sz="3000" b="0" i="0" u="none" strike="noStrike" cap="none" dirty="0">
                <a:solidFill>
                  <a:srgbClr val="4A6617"/>
                </a:solidFill>
                <a:latin typeface="Calibri"/>
                <a:ea typeface="Calibri"/>
                <a:cs typeface="Calibri"/>
                <a:sym typeface="Calibri"/>
              </a:rPr>
              <a:t>1. Identificación de riesgos - Preguntas</a:t>
            </a:r>
            <a:endParaRPr sz="3000" b="0" i="0" u="none" strike="noStrike" cap="none" dirty="0">
              <a:solidFill>
                <a:srgbClr val="4A6617"/>
              </a:solidFill>
              <a:latin typeface="Calibri"/>
              <a:ea typeface="Calibri"/>
              <a:cs typeface="Calibri"/>
              <a:sym typeface="Calibri"/>
            </a:endParaRPr>
          </a:p>
        </p:txBody>
      </p:sp>
      <p:sp>
        <p:nvSpPr>
          <p:cNvPr id="368" name="Google Shape;368;p13"/>
          <p:cNvSpPr txBox="1"/>
          <p:nvPr/>
        </p:nvSpPr>
        <p:spPr>
          <a:xfrm>
            <a:off x="324431" y="1828383"/>
            <a:ext cx="8997820" cy="4047946"/>
          </a:xfrm>
          <a:prstGeom prst="rect">
            <a:avLst/>
          </a:prstGeom>
          <a:noFill/>
          <a:ln>
            <a:noFill/>
          </a:ln>
        </p:spPr>
        <p:txBody>
          <a:bodyPr spcFirstLastPara="1" wrap="square" lIns="91425" tIns="45700" rIns="91425" bIns="45700" anchor="ctr" anchorCtr="0">
            <a:noAutofit/>
          </a:bodyPr>
          <a:lstStyle/>
          <a:p>
            <a:pPr marL="635" marR="0" lvl="0" indent="0" algn="just" rtl="0">
              <a:lnSpc>
                <a:spcPct val="85000"/>
              </a:lnSpc>
              <a:spcBef>
                <a:spcPts val="0"/>
              </a:spcBef>
              <a:spcAft>
                <a:spcPts val="0"/>
              </a:spcAft>
              <a:buClr>
                <a:srgbClr val="000000"/>
              </a:buClr>
              <a:buSzPts val="2400"/>
              <a:buFont typeface="Arial"/>
              <a:buNone/>
            </a:pPr>
            <a:endParaRPr sz="2400" b="0" i="0" u="none" strike="noStrike" cap="none" dirty="0">
              <a:solidFill>
                <a:srgbClr val="262626"/>
              </a:solidFill>
              <a:latin typeface="Calibri"/>
              <a:ea typeface="Calibri"/>
              <a:cs typeface="Calibri"/>
              <a:sym typeface="Calibri"/>
            </a:endParaRPr>
          </a:p>
          <a:p>
            <a:pPr marL="68580" marR="0" lvl="0" indent="0" algn="just" rtl="0">
              <a:lnSpc>
                <a:spcPct val="85000"/>
              </a:lnSpc>
              <a:spcBef>
                <a:spcPts val="1301"/>
              </a:spcBef>
              <a:spcAft>
                <a:spcPts val="0"/>
              </a:spcAft>
              <a:buClr>
                <a:srgbClr val="000000"/>
              </a:buClr>
              <a:buSzPts val="2400"/>
              <a:buFont typeface="Arial"/>
              <a:buNone/>
            </a:pPr>
            <a:endParaRPr sz="2400" b="0" i="0" u="none" strike="noStrike" cap="none" dirty="0">
              <a:solidFill>
                <a:srgbClr val="262626"/>
              </a:solidFill>
              <a:latin typeface="Calibri"/>
              <a:ea typeface="Calibri"/>
              <a:cs typeface="Calibri"/>
              <a:sym typeface="Calibri"/>
            </a:endParaRPr>
          </a:p>
          <a:p>
            <a:pPr marL="171450" marR="0" lvl="0" indent="-171450" algn="l" rtl="0">
              <a:lnSpc>
                <a:spcPct val="150000"/>
              </a:lnSpc>
              <a:spcBef>
                <a:spcPts val="0"/>
              </a:spcBef>
              <a:spcAft>
                <a:spcPts val="0"/>
              </a:spcAft>
              <a:buClr>
                <a:srgbClr val="262626"/>
              </a:buClr>
              <a:buSzPts val="1200"/>
              <a:buFont typeface="Noto Sans Symbols"/>
              <a:buChar char="✔"/>
            </a:pPr>
            <a:r>
              <a:rPr lang="es-ES" sz="1200" b="0" i="0" u="none" strike="noStrike" cap="none" dirty="0">
                <a:solidFill>
                  <a:srgbClr val="262626"/>
                </a:solidFill>
                <a:latin typeface="Calibri"/>
                <a:ea typeface="Calibri"/>
                <a:cs typeface="Calibri"/>
                <a:sym typeface="Calibri"/>
              </a:rPr>
              <a:t> </a:t>
            </a:r>
            <a:r>
              <a:rPr lang="es-ES" sz="1600" b="0" i="0" u="none" strike="noStrike" cap="none" dirty="0">
                <a:solidFill>
                  <a:srgbClr val="262626"/>
                </a:solidFill>
                <a:latin typeface="Calibri"/>
                <a:ea typeface="Calibri"/>
                <a:cs typeface="Calibri"/>
                <a:sym typeface="Calibri"/>
              </a:rPr>
              <a:t>¿Los gerentes de software y de cliente se reunieron formalmente para apoyar el proyecto?</a:t>
            </a:r>
            <a:endParaRPr sz="1600" b="0" i="0" u="none" strike="noStrike" cap="none" dirty="0">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¿Los usuarios finales se comprometen con el proyecto y </a:t>
            </a:r>
            <a:r>
              <a:rPr lang="es-ES" sz="1600" b="0" i="0" u="none" strike="noStrike" cap="none" dirty="0">
                <a:solidFill>
                  <a:srgbClr val="262626"/>
                </a:solidFill>
                <a:latin typeface="Calibri"/>
                <a:ea typeface="Calibri"/>
                <a:cs typeface="Calibri"/>
                <a:sym typeface="Calibri"/>
              </a:rPr>
              <a:t>sistema/producto que se va a construir?</a:t>
            </a:r>
            <a:endParaRPr sz="1400" b="0" i="0" u="none" strike="noStrike" cap="none" dirty="0">
              <a:solidFill>
                <a:srgbClr val="000000"/>
              </a:solidFill>
              <a:latin typeface="Arial"/>
              <a:ea typeface="Arial"/>
              <a:cs typeface="Arial"/>
              <a:sym typeface="Arial"/>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¿El equipo y sus clientes entienden por completo los requisitos?</a:t>
            </a:r>
            <a:endParaRPr sz="1600" b="0" i="0" u="none" strike="noStrike" cap="none" dirty="0">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¿Los clientes se involucraron plenamente en la definición de los requisitos?</a:t>
            </a:r>
            <a:endParaRPr sz="1600" b="0" i="0" u="none" strike="noStrike" cap="none" dirty="0">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¿Los usuarios finales tienen expectativas realistas?</a:t>
            </a:r>
            <a:endParaRPr sz="1600" b="0" i="0" u="none" strike="noStrike" cap="none" dirty="0">
              <a:solidFill>
                <a:srgbClr val="262626"/>
              </a:solidFill>
              <a:latin typeface="Calibri"/>
              <a:ea typeface="Calibri"/>
              <a:cs typeface="Calibri"/>
              <a:sym typeface="Calibri"/>
            </a:endParaRPr>
          </a:p>
          <a:p>
            <a:pPr marL="285750" marR="0" lvl="0" indent="-285750" algn="l" rtl="0">
              <a:lnSpc>
                <a:spcPct val="150000"/>
              </a:lnSpc>
              <a:spcBef>
                <a:spcPts val="0"/>
              </a:spcBef>
              <a:spcAft>
                <a:spcPts val="0"/>
              </a:spcAft>
              <a:buClr>
                <a:srgbClr val="262626"/>
              </a:buClr>
              <a:buSzPts val="1600"/>
              <a:buFont typeface="Noto Sans Symbols"/>
              <a:buChar char="✔"/>
            </a:pPr>
            <a:r>
              <a:rPr lang="es-ES" sz="1600" b="0" i="0" u="none" strike="noStrike" cap="none" dirty="0">
                <a:solidFill>
                  <a:srgbClr val="262626"/>
                </a:solidFill>
                <a:latin typeface="Calibri"/>
                <a:ea typeface="Calibri"/>
                <a:cs typeface="Calibri"/>
                <a:sym typeface="Calibri"/>
              </a:rPr>
              <a:t>¿El ámbito del proyecto es estable?</a:t>
            </a:r>
            <a:endParaRPr sz="1600" b="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¿El equipo tiene la mezcla correcta de habilidades?</a:t>
            </a:r>
            <a:endParaRPr sz="1600" b="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¿Los requisitos del proyecto son estables?</a:t>
            </a:r>
            <a:endParaRPr sz="1600" b="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¿El equipo tiene experiencia con la tecnología que se va a implementar?</a:t>
            </a:r>
            <a:endParaRPr sz="1600" b="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¿El número de personas que hay en el equipo es adecuado para hacer el </a:t>
            </a:r>
            <a:r>
              <a:rPr lang="es-ES" sz="1600" b="0" i="0" u="none" strike="noStrike" cap="none" dirty="0">
                <a:solidFill>
                  <a:srgbClr val="262626"/>
                </a:solidFill>
                <a:latin typeface="Calibri"/>
                <a:ea typeface="Calibri"/>
                <a:cs typeface="Calibri"/>
                <a:sym typeface="Calibri"/>
              </a:rPr>
              <a:t>trabajo?</a:t>
            </a:r>
            <a:endParaRPr sz="1600" b="0" i="0" u="none" strike="noStrike" cap="none"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rgbClr val="000000"/>
              </a:buClr>
              <a:buSzPts val="1600"/>
              <a:buFont typeface="Noto Sans Symbols"/>
              <a:buChar char="✔"/>
            </a:pPr>
            <a:r>
              <a:rPr lang="es-ES" sz="1600" b="0" i="0" u="none" strike="noStrike" cap="none" dirty="0">
                <a:solidFill>
                  <a:srgbClr val="000000"/>
                </a:solidFill>
                <a:latin typeface="Calibri"/>
                <a:ea typeface="Calibri"/>
                <a:cs typeface="Calibri"/>
                <a:sym typeface="Calibri"/>
              </a:rPr>
              <a:t>¿Todos los clientes/usuarios están de acuerdo en la importancia del proyecto </a:t>
            </a:r>
            <a:r>
              <a:rPr lang="es-ES" sz="1600" b="0" i="0" u="none" strike="noStrike" cap="none" dirty="0">
                <a:solidFill>
                  <a:srgbClr val="262626"/>
                </a:solidFill>
                <a:latin typeface="Calibri"/>
                <a:ea typeface="Calibri"/>
                <a:cs typeface="Calibri"/>
                <a:sym typeface="Calibri"/>
              </a:rPr>
              <a:t>y en los requisitos para el sistema/producto que </a:t>
            </a:r>
            <a:r>
              <a:rPr lang="es-ES" sz="1600" b="0" i="0" u="none" strike="noStrike" cap="none" dirty="0">
                <a:solidFill>
                  <a:schemeClr val="dk1"/>
                </a:solidFill>
                <a:latin typeface="Calibri"/>
                <a:ea typeface="Calibri"/>
                <a:cs typeface="Calibri"/>
                <a:sym typeface="Calibri"/>
              </a:rPr>
              <a:t>se va a construir?</a:t>
            </a:r>
            <a:endParaRPr sz="1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262626"/>
              </a:solidFill>
              <a:latin typeface="Calibri"/>
              <a:ea typeface="Calibri"/>
              <a:cs typeface="Calibri"/>
              <a:sym typeface="Calibri"/>
            </a:endParaRPr>
          </a:p>
        </p:txBody>
      </p:sp>
      <p:sp>
        <p:nvSpPr>
          <p:cNvPr id="369" name="Google Shape;369;p13"/>
          <p:cNvSpPr txBox="1"/>
          <p:nvPr/>
        </p:nvSpPr>
        <p:spPr>
          <a:xfrm>
            <a:off x="1631640" y="6435360"/>
            <a:ext cx="3497400" cy="422280"/>
          </a:xfrm>
          <a:prstGeom prst="rect">
            <a:avLst/>
          </a:prstGeom>
          <a:noFill/>
          <a:ln>
            <a:noFill/>
          </a:ln>
        </p:spPr>
        <p:txBody>
          <a:bodyPr spcFirstLastPara="1" wrap="square" lIns="91425" tIns="45700" rIns="91425" bIns="45700" anchor="t" anchorCtr="0">
            <a:norm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sp>
        <p:nvSpPr>
          <p:cNvPr id="3" name="Google Shape;370;p13"/>
          <p:cNvSpPr/>
          <p:nvPr/>
        </p:nvSpPr>
        <p:spPr>
          <a:xfrm>
            <a:off x="7654132" y="2678068"/>
            <a:ext cx="4571700" cy="3107100"/>
          </a:xfrm>
          <a:prstGeom prst="rect">
            <a:avLst/>
          </a:prstGeom>
          <a:solidFill>
            <a:srgbClr val="CC5E5E"/>
          </a:solidFill>
          <a:ln w="9525" cap="flat" cmpd="sng">
            <a:solidFill>
              <a:srgbClr val="BF0000"/>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s-ES" sz="2800" b="0" i="0" u="none" strike="noStrike" cap="none" dirty="0">
                <a:solidFill>
                  <a:schemeClr val="lt1"/>
                </a:solidFill>
                <a:latin typeface="Calibri"/>
                <a:ea typeface="Calibri"/>
                <a:cs typeface="Calibri"/>
                <a:sym typeface="Calibri"/>
              </a:rPr>
              <a:t>Si la respuesta a alguna de estas preguntas es negativa, estamos frente a un/unos riesgo/s inminente/s. </a:t>
            </a:r>
            <a:endParaRPr sz="28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s-ES" sz="2800" b="0" i="0" u="none" strike="noStrike" cap="none" dirty="0">
                <a:solidFill>
                  <a:schemeClr val="lt1"/>
                </a:solidFill>
                <a:latin typeface="Calibri"/>
                <a:ea typeface="Calibri"/>
                <a:cs typeface="Calibri"/>
                <a:sym typeface="Calibri"/>
              </a:rPr>
              <a:t>El grado de riesgo es directamente proporcional al nro. de respuestas negativas.</a:t>
            </a:r>
            <a:endParaRPr sz="2800" b="0" i="0" u="none" strike="noStrike" cap="none" dirty="0">
              <a:solidFill>
                <a:schemeClr val="lt1"/>
              </a:solidFill>
              <a:latin typeface="Arial"/>
              <a:ea typeface="Arial"/>
              <a:cs typeface="Arial"/>
              <a:sym typeface="Arial"/>
            </a:endParaRPr>
          </a:p>
        </p:txBody>
      </p:sp>
      <p:grpSp>
        <p:nvGrpSpPr>
          <p:cNvPr id="4" name="Grupo 3">
            <a:extLst>
              <a:ext uri="{FF2B5EF4-FFF2-40B4-BE49-F238E27FC236}">
                <a16:creationId xmlns:a16="http://schemas.microsoft.com/office/drawing/2014/main" id="{455C41C0-B1F0-BCBA-4E43-8D3E0E45678A}"/>
              </a:ext>
            </a:extLst>
          </p:cNvPr>
          <p:cNvGrpSpPr/>
          <p:nvPr/>
        </p:nvGrpSpPr>
        <p:grpSpPr>
          <a:xfrm>
            <a:off x="9503194" y="134306"/>
            <a:ext cx="1919310" cy="1984731"/>
            <a:chOff x="9211147" y="238081"/>
            <a:chExt cx="1919310" cy="1984731"/>
          </a:xfrm>
        </p:grpSpPr>
        <p:sp>
          <p:nvSpPr>
            <p:cNvPr id="5" name="Google Shape;371;p13"/>
            <p:cNvSpPr/>
            <p:nvPr/>
          </p:nvSpPr>
          <p:spPr>
            <a:xfrm>
              <a:off x="9242631" y="238081"/>
              <a:ext cx="1552440" cy="724631"/>
            </a:xfrm>
            <a:prstGeom prst="roundRect">
              <a:avLst>
                <a:gd name="adj" fmla="val 16667"/>
              </a:avLst>
            </a:prstGeom>
            <a:gradFill>
              <a:gsLst>
                <a:gs pos="0">
                  <a:srgbClr val="FF9192"/>
                </a:gs>
                <a:gs pos="35000">
                  <a:srgbClr val="FFB4B4"/>
                </a:gs>
                <a:gs pos="100000">
                  <a:srgbClr val="FFE0E0"/>
                </a:gs>
              </a:gsLst>
              <a:lin ang="16200000" scaled="0"/>
            </a:gradFill>
            <a:ln w="9525" cap="flat" cmpd="sng">
              <a:solidFill>
                <a:srgbClr val="BF0000"/>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dirty="0">
                  <a:solidFill>
                    <a:schemeClr val="dk1"/>
                  </a:solidFill>
                  <a:latin typeface="Arial"/>
                  <a:ea typeface="Arial"/>
                  <a:cs typeface="Arial"/>
                  <a:sym typeface="Arial"/>
                </a:rPr>
                <a:t>1.Identificacion de riesgos</a:t>
              </a:r>
              <a:endParaRPr sz="1400" b="0" i="0" u="none" strike="noStrike" cap="none" dirty="0">
                <a:solidFill>
                  <a:schemeClr val="dk1"/>
                </a:solidFill>
                <a:latin typeface="Arial"/>
                <a:ea typeface="Arial"/>
                <a:cs typeface="Arial"/>
                <a:sym typeface="Arial"/>
              </a:endParaRPr>
            </a:p>
          </p:txBody>
        </p:sp>
        <p:sp>
          <p:nvSpPr>
            <p:cNvPr id="6" name="Google Shape;372;p13"/>
            <p:cNvSpPr/>
            <p:nvPr/>
          </p:nvSpPr>
          <p:spPr>
            <a:xfrm>
              <a:off x="9211147" y="1424479"/>
              <a:ext cx="1919310" cy="798333"/>
            </a:xfrm>
            <a:prstGeom prst="flowChartMultidocument">
              <a:avLst/>
            </a:prstGeom>
            <a:no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chemeClr val="dk1"/>
                  </a:solidFill>
                  <a:latin typeface="Calibri"/>
                  <a:ea typeface="Calibri"/>
                  <a:cs typeface="Calibri"/>
                  <a:sym typeface="Calibri"/>
                </a:rPr>
                <a:t>Listado de riesgos potenciales</a:t>
              </a:r>
              <a:endParaRPr sz="1200" b="0" i="0" u="none" strike="noStrike" cap="none" dirty="0">
                <a:solidFill>
                  <a:schemeClr val="dk1"/>
                </a:solidFill>
                <a:latin typeface="Arial"/>
                <a:ea typeface="Arial"/>
                <a:cs typeface="Arial"/>
                <a:sym typeface="Arial"/>
              </a:endParaRPr>
            </a:p>
          </p:txBody>
        </p:sp>
        <p:cxnSp>
          <p:nvCxnSpPr>
            <p:cNvPr id="7" name="Google Shape;373;p13"/>
            <p:cNvCxnSpPr/>
            <p:nvPr/>
          </p:nvCxnSpPr>
          <p:spPr>
            <a:xfrm flipH="1">
              <a:off x="9953719" y="985278"/>
              <a:ext cx="4807" cy="394070"/>
            </a:xfrm>
            <a:prstGeom prst="straightConnector1">
              <a:avLst/>
            </a:prstGeom>
            <a:noFill/>
            <a:ln w="25400" cap="flat" cmpd="sng">
              <a:solidFill>
                <a:schemeClr val="accent2"/>
              </a:solidFill>
              <a:prstDash val="solid"/>
              <a:round/>
              <a:headEnd type="none" w="sm" len="sm"/>
              <a:tailEnd type="triangle" w="med" len="med"/>
            </a:ln>
            <a:effectLst>
              <a:outerShdw blurRad="40000" dist="20000" dir="5400000" rotWithShape="0">
                <a:srgbClr val="000000">
                  <a:alpha val="36862"/>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4"/>
          <p:cNvSpPr txBox="1"/>
          <p:nvPr/>
        </p:nvSpPr>
        <p:spPr>
          <a:xfrm>
            <a:off x="650224" y="268920"/>
            <a:ext cx="8104680" cy="1272960"/>
          </a:xfrm>
          <a:prstGeom prst="rect">
            <a:avLst/>
          </a:prstGeom>
          <a:noFill/>
          <a:ln>
            <a:noFill/>
          </a:ln>
        </p:spPr>
        <p:txBody>
          <a:bodyPr spcFirstLastPara="1" wrap="square" lIns="91425" tIns="45700" rIns="91425" bIns="45700" anchor="ctr" anchorCtr="0">
            <a:normAutofit fontScale="97000" lnSpcReduction="10000"/>
          </a:bodyPr>
          <a:lstStyle/>
          <a:p>
            <a:pPr marL="0" marR="0" lvl="0" indent="0" algn="l" rtl="0">
              <a:lnSpc>
                <a:spcPct val="85000"/>
              </a:lnSpc>
              <a:spcBef>
                <a:spcPts val="0"/>
              </a:spcBef>
              <a:spcAft>
                <a:spcPts val="0"/>
              </a:spcAft>
              <a:buClr>
                <a:srgbClr val="000000"/>
              </a:buClr>
              <a:buSzPct val="100000"/>
              <a:buFont typeface="Arial"/>
              <a:buNone/>
            </a:pP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 </a:t>
            </a:r>
            <a:r>
              <a:rPr lang="es-ES" sz="4400" b="0" i="0" u="none" strike="noStrike" cap="none">
                <a:solidFill>
                  <a:srgbClr val="4A6617"/>
                </a:solidFill>
                <a:latin typeface="Calibri"/>
                <a:ea typeface="Calibri"/>
                <a:cs typeface="Calibri"/>
                <a:sym typeface="Calibri"/>
              </a:rPr>
              <a:t>Categorización de los riesgos</a:t>
            </a:r>
            <a:br>
              <a:rPr lang="es-ES" sz="1800" b="0" i="0" u="none" strike="noStrike" cap="none">
                <a:solidFill>
                  <a:srgbClr val="4A6617"/>
                </a:solidFill>
                <a:latin typeface="Arial"/>
                <a:ea typeface="Arial"/>
                <a:cs typeface="Arial"/>
                <a:sym typeface="Arial"/>
              </a:rPr>
            </a:br>
            <a:endParaRPr sz="4400" b="0" i="0" u="none" strike="noStrike" cap="none">
              <a:solidFill>
                <a:srgbClr val="4A6617"/>
              </a:solidFill>
              <a:latin typeface="Calibri"/>
              <a:ea typeface="Calibri"/>
              <a:cs typeface="Calibri"/>
              <a:sym typeface="Calibri"/>
            </a:endParaRPr>
          </a:p>
        </p:txBody>
      </p:sp>
      <p:sp>
        <p:nvSpPr>
          <p:cNvPr id="379" name="Google Shape;379;p14"/>
          <p:cNvSpPr txBox="1"/>
          <p:nvPr/>
        </p:nvSpPr>
        <p:spPr>
          <a:xfrm>
            <a:off x="2031600" y="1998000"/>
            <a:ext cx="3497400" cy="37670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62626"/>
              </a:solidFill>
              <a:latin typeface="Calibri"/>
              <a:ea typeface="Calibri"/>
              <a:cs typeface="Calibri"/>
              <a:sym typeface="Calibri"/>
            </a:endParaRPr>
          </a:p>
        </p:txBody>
      </p:sp>
      <p:sp>
        <p:nvSpPr>
          <p:cNvPr id="380" name="Google Shape;380;p14"/>
          <p:cNvSpPr txBox="1"/>
          <p:nvPr/>
        </p:nvSpPr>
        <p:spPr>
          <a:xfrm>
            <a:off x="8461200" y="2852640"/>
            <a:ext cx="2194200" cy="104832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ES" sz="10300" b="0" i="0" u="none" strike="noStrike" cap="none">
                <a:solidFill>
                  <a:srgbClr val="C00000"/>
                </a:solidFill>
                <a:latin typeface="Calibri"/>
                <a:ea typeface="Calibri"/>
                <a:cs typeface="Calibri"/>
                <a:sym typeface="Calibri"/>
              </a:rPr>
              <a:t>15</a:t>
            </a:fld>
            <a:endParaRPr sz="10300" b="0" i="0" u="none" strike="noStrike" cap="none">
              <a:solidFill>
                <a:schemeClr val="dk1"/>
              </a:solidFill>
              <a:latin typeface="Times New Roman"/>
              <a:ea typeface="Times New Roman"/>
              <a:cs typeface="Times New Roman"/>
              <a:sym typeface="Times New Roman"/>
            </a:endParaRPr>
          </a:p>
        </p:txBody>
      </p:sp>
      <p:pic>
        <p:nvPicPr>
          <p:cNvPr id="381" name="Google Shape;381;p14"/>
          <p:cNvPicPr preferRelativeResize="0"/>
          <p:nvPr/>
        </p:nvPicPr>
        <p:blipFill rotWithShape="1">
          <a:blip r:embed="rId3">
            <a:alphaModFix/>
          </a:blip>
          <a:srcRect/>
          <a:stretch/>
        </p:blipFill>
        <p:spPr>
          <a:xfrm>
            <a:off x="1778833" y="1179720"/>
            <a:ext cx="9143640" cy="5442480"/>
          </a:xfrm>
          <a:prstGeom prst="rect">
            <a:avLst/>
          </a:prstGeom>
          <a:noFill/>
          <a:ln>
            <a:noFill/>
          </a:ln>
          <a:effectLst>
            <a:outerShdw blurRad="292100" dist="139498" dir="2700000" algn="tl" rotWithShape="0">
              <a:srgbClr val="333333">
                <a:alpha val="63921"/>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5"/>
          <p:cNvSpPr txBox="1"/>
          <p:nvPr/>
        </p:nvSpPr>
        <p:spPr>
          <a:xfrm>
            <a:off x="597172" y="515605"/>
            <a:ext cx="8104800" cy="12729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387" name="Google Shape;387;p15"/>
          <p:cNvSpPr txBox="1"/>
          <p:nvPr/>
        </p:nvSpPr>
        <p:spPr>
          <a:xfrm>
            <a:off x="845875" y="2053450"/>
            <a:ext cx="7953000" cy="13755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85000"/>
              </a:lnSpc>
              <a:spcBef>
                <a:spcPts val="0"/>
              </a:spcBef>
              <a:spcAft>
                <a:spcPts val="0"/>
              </a:spcAft>
              <a:buClr>
                <a:srgbClr val="000000"/>
              </a:buClr>
              <a:buSzPct val="100000"/>
              <a:buFont typeface="Arial"/>
              <a:buNone/>
            </a:pPr>
            <a:r>
              <a:rPr lang="es-ES" sz="2400" b="0" i="0" u="none" strike="noStrike" cap="none">
                <a:solidFill>
                  <a:srgbClr val="262626"/>
                </a:solidFill>
                <a:latin typeface="Calibri"/>
                <a:ea typeface="Calibri"/>
                <a:cs typeface="Calibri"/>
                <a:sym typeface="Calibri"/>
              </a:rPr>
              <a:t>Cada riesgo identificado  con su…</a:t>
            </a:r>
            <a:endParaRPr sz="2400" b="0" i="0" u="none" strike="noStrike" cap="none">
              <a:solidFill>
                <a:srgbClr val="262626"/>
              </a:solidFill>
              <a:latin typeface="Calibri"/>
              <a:ea typeface="Calibri"/>
              <a:cs typeface="Calibri"/>
              <a:sym typeface="Calibri"/>
            </a:endParaRPr>
          </a:p>
          <a:p>
            <a:pPr marL="457200" marR="0" lvl="0" indent="0" algn="l" rtl="0">
              <a:lnSpc>
                <a:spcPct val="85000"/>
              </a:lnSpc>
              <a:spcBef>
                <a:spcPts val="0"/>
              </a:spcBef>
              <a:spcAft>
                <a:spcPts val="0"/>
              </a:spcAft>
              <a:buClr>
                <a:srgbClr val="000000"/>
              </a:buClr>
              <a:buSzPct val="100000"/>
              <a:buFont typeface="Arial"/>
              <a:buNone/>
            </a:pPr>
            <a:endParaRPr sz="2400" b="0" i="0" u="none" strike="noStrike" cap="none">
              <a:solidFill>
                <a:srgbClr val="262626"/>
              </a:solidFill>
              <a:latin typeface="Calibri"/>
              <a:ea typeface="Calibri"/>
              <a:cs typeface="Calibri"/>
              <a:sym typeface="Calibri"/>
            </a:endParaRPr>
          </a:p>
          <a:p>
            <a:pPr marL="348160" marR="0" lvl="0" indent="-308154" algn="l" rtl="0">
              <a:lnSpc>
                <a:spcPct val="85000"/>
              </a:lnSpc>
              <a:spcBef>
                <a:spcPts val="0"/>
              </a:spcBef>
              <a:spcAft>
                <a:spcPts val="0"/>
              </a:spcAft>
              <a:buClr>
                <a:srgbClr val="C00000"/>
              </a:buClr>
              <a:buSzPct val="116665"/>
              <a:buFont typeface="Noto Sans Symbols"/>
              <a:buChar char="❖"/>
            </a:pPr>
            <a:r>
              <a:rPr lang="es-ES" sz="2400" b="0" i="0" u="none" strike="noStrike" cap="none">
                <a:solidFill>
                  <a:srgbClr val="262626"/>
                </a:solidFill>
                <a:latin typeface="Calibri"/>
                <a:ea typeface="Calibri"/>
                <a:cs typeface="Calibri"/>
                <a:sym typeface="Calibri"/>
              </a:rPr>
              <a:t>probabilidad </a:t>
            </a:r>
            <a:endParaRPr sz="2400" b="0" i="0" u="none" strike="noStrike" cap="none">
              <a:solidFill>
                <a:srgbClr val="262626"/>
              </a:solidFill>
              <a:latin typeface="Calibri"/>
              <a:ea typeface="Calibri"/>
              <a:cs typeface="Calibri"/>
              <a:sym typeface="Calibri"/>
            </a:endParaRPr>
          </a:p>
          <a:p>
            <a:pPr marL="348160" marR="0" lvl="0" indent="-308154" algn="l" rtl="0">
              <a:lnSpc>
                <a:spcPct val="85000"/>
              </a:lnSpc>
              <a:spcBef>
                <a:spcPts val="0"/>
              </a:spcBef>
              <a:spcAft>
                <a:spcPts val="0"/>
              </a:spcAft>
              <a:buClr>
                <a:srgbClr val="C00000"/>
              </a:buClr>
              <a:buSzPct val="116665"/>
              <a:buFont typeface="Noto Sans Symbols"/>
              <a:buChar char="❖"/>
            </a:pPr>
            <a:r>
              <a:rPr lang="es-ES" sz="2400" b="0" i="0" u="none" strike="noStrike" cap="none">
                <a:solidFill>
                  <a:srgbClr val="262626"/>
                </a:solidFill>
                <a:latin typeface="Calibri"/>
                <a:ea typeface="Calibri"/>
                <a:cs typeface="Calibri"/>
                <a:sym typeface="Calibri"/>
              </a:rPr>
              <a:t>impacto. </a:t>
            </a:r>
            <a:endParaRPr sz="2400" b="0" i="0" u="none" strike="noStrike" cap="none">
              <a:solidFill>
                <a:srgbClr val="262626"/>
              </a:solidFill>
              <a:latin typeface="Calibri"/>
              <a:ea typeface="Calibri"/>
              <a:cs typeface="Calibri"/>
              <a:sym typeface="Calibri"/>
            </a:endParaRPr>
          </a:p>
          <a:p>
            <a:pPr marL="348160" marR="0" lvl="0" indent="-308154" algn="l" rtl="0">
              <a:lnSpc>
                <a:spcPct val="85000"/>
              </a:lnSpc>
              <a:spcBef>
                <a:spcPts val="0"/>
              </a:spcBef>
              <a:spcAft>
                <a:spcPts val="0"/>
              </a:spcAft>
              <a:buClr>
                <a:srgbClr val="C00000"/>
              </a:buClr>
              <a:buSzPct val="116665"/>
              <a:buFont typeface="Noto Sans Symbols"/>
              <a:buChar char="❖"/>
            </a:pPr>
            <a:r>
              <a:rPr lang="es-ES" sz="2400" b="0" i="0" u="none" strike="noStrike" cap="none">
                <a:solidFill>
                  <a:srgbClr val="262626"/>
                </a:solidFill>
                <a:latin typeface="Calibri"/>
                <a:ea typeface="Calibri"/>
                <a:cs typeface="Calibri"/>
                <a:sym typeface="Calibri"/>
              </a:rPr>
              <a:t>Se construye la tabla de riesgos</a:t>
            </a:r>
            <a:endParaRPr sz="2400" b="0" i="0" u="none" strike="noStrike" cap="none">
              <a:solidFill>
                <a:srgbClr val="262626"/>
              </a:solidFill>
              <a:latin typeface="Calibri"/>
              <a:ea typeface="Calibri"/>
              <a:cs typeface="Calibri"/>
              <a:sym typeface="Calibri"/>
            </a:endParaRPr>
          </a:p>
          <a:p>
            <a:pPr marL="457200" marR="0" lvl="0" indent="0" algn="l" rtl="0">
              <a:lnSpc>
                <a:spcPct val="85000"/>
              </a:lnSpc>
              <a:spcBef>
                <a:spcPts val="0"/>
              </a:spcBef>
              <a:spcAft>
                <a:spcPts val="0"/>
              </a:spcAft>
              <a:buClr>
                <a:srgbClr val="000000"/>
              </a:buClr>
              <a:buSzPct val="100000"/>
              <a:buFont typeface="Arial"/>
              <a:buNone/>
            </a:pPr>
            <a:endParaRPr sz="2400" b="0" i="0" u="none" strike="noStrike" cap="none">
              <a:solidFill>
                <a:srgbClr val="262626"/>
              </a:solidFill>
              <a:latin typeface="Calibri"/>
              <a:ea typeface="Calibri"/>
              <a:cs typeface="Calibri"/>
              <a:sym typeface="Calibri"/>
            </a:endParaRPr>
          </a:p>
        </p:txBody>
      </p:sp>
      <p:graphicFrame>
        <p:nvGraphicFramePr>
          <p:cNvPr id="388" name="Google Shape;388;p15"/>
          <p:cNvGraphicFramePr/>
          <p:nvPr/>
        </p:nvGraphicFramePr>
        <p:xfrm>
          <a:off x="3468263" y="1944577"/>
          <a:ext cx="8120875" cy="2968825"/>
        </p:xfrm>
        <a:graphic>
          <a:graphicData uri="http://schemas.openxmlformats.org/drawingml/2006/table">
            <a:tbl>
              <a:tblPr firstRow="1">
                <a:noFill/>
              </a:tblPr>
              <a:tblGrid>
                <a:gridCol w="2189125">
                  <a:extLst>
                    <a:ext uri="{9D8B030D-6E8A-4147-A177-3AD203B41FA5}">
                      <a16:colId xmlns:a16="http://schemas.microsoft.com/office/drawing/2014/main" val="20000"/>
                    </a:ext>
                  </a:extLst>
                </a:gridCol>
                <a:gridCol w="2111650">
                  <a:extLst>
                    <a:ext uri="{9D8B030D-6E8A-4147-A177-3AD203B41FA5}">
                      <a16:colId xmlns:a16="http://schemas.microsoft.com/office/drawing/2014/main" val="20001"/>
                    </a:ext>
                  </a:extLst>
                </a:gridCol>
                <a:gridCol w="2557225">
                  <a:extLst>
                    <a:ext uri="{9D8B030D-6E8A-4147-A177-3AD203B41FA5}">
                      <a16:colId xmlns:a16="http://schemas.microsoft.com/office/drawing/2014/main" val="20002"/>
                    </a:ext>
                  </a:extLst>
                </a:gridCol>
                <a:gridCol w="1262875">
                  <a:extLst>
                    <a:ext uri="{9D8B030D-6E8A-4147-A177-3AD203B41FA5}">
                      <a16:colId xmlns:a16="http://schemas.microsoft.com/office/drawing/2014/main" val="20003"/>
                    </a:ext>
                  </a:extLst>
                </a:gridCol>
              </a:tblGrid>
              <a:tr h="1034600">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1ra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chemeClr val="lt1"/>
                        </a:buClr>
                        <a:buSzPts val="2000"/>
                        <a:buFont typeface="Calibri"/>
                        <a:buNone/>
                      </a:pPr>
                      <a:r>
                        <a:rPr lang="es-ES" sz="2000" u="none" strike="noStrike" cap="none">
                          <a:solidFill>
                            <a:schemeClr val="lt1"/>
                          </a:solidFill>
                          <a:latin typeface="Calibri"/>
                          <a:ea typeface="Calibri"/>
                          <a:cs typeface="Calibri"/>
                          <a:sym typeface="Calibri"/>
                        </a:rPr>
                        <a:t>2da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3ra columna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chemeClr val="lt1"/>
                        </a:buClr>
                        <a:buSzPts val="2000"/>
                        <a:buFont typeface="Calibri"/>
                        <a:buNone/>
                      </a:pPr>
                      <a:r>
                        <a:rPr lang="es-ES" sz="2000" u="none" strike="noStrike" cap="none">
                          <a:solidFill>
                            <a:schemeClr val="lt1"/>
                          </a:solidFill>
                          <a:latin typeface="Calibri"/>
                          <a:ea typeface="Calibri"/>
                          <a:cs typeface="Calibri"/>
                          <a:sym typeface="Calibri"/>
                        </a:rPr>
                        <a:t>4ta columna</a:t>
                      </a:r>
                      <a:endParaRPr sz="1400" u="none" strike="noStrike" cap="none"/>
                    </a:p>
                  </a:txBody>
                  <a:tcPr marL="91450" marR="91450" marT="45725" marB="45725">
                    <a:solidFill>
                      <a:srgbClr val="B84444"/>
                    </a:solidFill>
                  </a:tcPr>
                </a:tc>
                <a:extLst>
                  <a:ext uri="{0D108BD9-81ED-4DB2-BD59-A6C34878D82A}">
                    <a16:rowId xmlns:a16="http://schemas.microsoft.com/office/drawing/2014/main" val="10000"/>
                  </a:ext>
                </a:extLst>
              </a:tr>
              <a:tr h="1934225">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todos los riesgos en desorden. </a:t>
                      </a:r>
                      <a:endParaRPr sz="1400" u="none" strike="noStrike" cap="none"/>
                    </a:p>
                    <a:p>
                      <a:pPr marL="0" marR="0" lvl="0" indent="0" algn="l" rtl="0">
                        <a:lnSpc>
                          <a:spcPct val="100000"/>
                        </a:lnSpc>
                        <a:spcBef>
                          <a:spcPts val="40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categoría del riesgo</a:t>
                      </a: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Calibri"/>
                        <a:buNone/>
                      </a:pPr>
                      <a:r>
                        <a:rPr lang="es-ES" sz="1600" u="none" strike="noStrike" cap="none">
                          <a:latin typeface="Calibri"/>
                          <a:ea typeface="Calibri"/>
                          <a:cs typeface="Calibri"/>
                          <a:sym typeface="Calibri"/>
                        </a:rPr>
                        <a:t>probabilidad estimada del riesgo. (por consenso, o individualmente y sacar un promedio). </a:t>
                      </a:r>
                      <a:endParaRPr sz="1600"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Calibri"/>
                        <a:ea typeface="Calibri"/>
                        <a:cs typeface="Calibri"/>
                        <a:sym typeface="Calibri"/>
                      </a:endParaRPr>
                    </a:p>
                  </a:txBody>
                  <a:tcPr marL="91450" marR="91450" marT="45725" marB="45725">
                    <a:solidFill>
                      <a:srgbClr val="FFFFFF"/>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u="none" strike="noStrike" cap="none">
                          <a:latin typeface="Calibri"/>
                          <a:ea typeface="Calibri"/>
                          <a:cs typeface="Calibri"/>
                          <a:sym typeface="Calibri"/>
                        </a:rPr>
                        <a:t>impacto</a:t>
                      </a:r>
                      <a:endParaRPr sz="1400" u="none" strike="noStrike" cap="none"/>
                    </a:p>
                  </a:txBody>
                  <a:tcPr marL="91450" marR="91450" marT="45725" marB="45725">
                    <a:solidFill>
                      <a:srgbClr val="FFFFFF"/>
                    </a:solidFill>
                  </a:tcPr>
                </a:tc>
                <a:extLst>
                  <a:ext uri="{0D108BD9-81ED-4DB2-BD59-A6C34878D82A}">
                    <a16:rowId xmlns:a16="http://schemas.microsoft.com/office/drawing/2014/main" val="10001"/>
                  </a:ext>
                </a:extLst>
              </a:tr>
            </a:tbl>
          </a:graphicData>
        </a:graphic>
      </p:graphicFrame>
      <p:sp>
        <p:nvSpPr>
          <p:cNvPr id="389" name="Google Shape;389;p15"/>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390" name="Google Shape;390;p15"/>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391" name="Google Shape;391;p15"/>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graphicFrame>
        <p:nvGraphicFramePr>
          <p:cNvPr id="392" name="Google Shape;392;p15"/>
          <p:cNvGraphicFramePr/>
          <p:nvPr/>
        </p:nvGraphicFramePr>
        <p:xfrm>
          <a:off x="1567366" y="4903951"/>
          <a:ext cx="8120900" cy="2017950"/>
        </p:xfrm>
        <a:graphic>
          <a:graphicData uri="http://schemas.openxmlformats.org/drawingml/2006/table">
            <a:tbl>
              <a:tblPr>
                <a:noFill/>
              </a:tblPr>
              <a:tblGrid>
                <a:gridCol w="4228525">
                  <a:extLst>
                    <a:ext uri="{9D8B030D-6E8A-4147-A177-3AD203B41FA5}">
                      <a16:colId xmlns:a16="http://schemas.microsoft.com/office/drawing/2014/main" val="20000"/>
                    </a:ext>
                  </a:extLst>
                </a:gridCol>
                <a:gridCol w="937475">
                  <a:extLst>
                    <a:ext uri="{9D8B030D-6E8A-4147-A177-3AD203B41FA5}">
                      <a16:colId xmlns:a16="http://schemas.microsoft.com/office/drawing/2014/main" val="20001"/>
                    </a:ext>
                  </a:extLst>
                </a:gridCol>
                <a:gridCol w="1779850">
                  <a:extLst>
                    <a:ext uri="{9D8B030D-6E8A-4147-A177-3AD203B41FA5}">
                      <a16:colId xmlns:a16="http://schemas.microsoft.com/office/drawing/2014/main" val="20002"/>
                    </a:ext>
                  </a:extLst>
                </a:gridCol>
                <a:gridCol w="117505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Riesgos</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Categoría</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Probabilidad</a:t>
                      </a:r>
                      <a:endParaRPr sz="1400" u="none" strike="noStrike" cap="none"/>
                    </a:p>
                  </a:txBody>
                  <a:tcPr marL="91450" marR="91450" marT="45725" marB="45725">
                    <a:solidFill>
                      <a:srgbClr val="B84444"/>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solidFill>
                            <a:schemeClr val="lt1"/>
                          </a:solidFill>
                          <a:latin typeface="Calibri"/>
                          <a:ea typeface="Calibri"/>
                          <a:cs typeface="Calibri"/>
                          <a:sym typeface="Calibri"/>
                        </a:rPr>
                        <a:t>Impacto</a:t>
                      </a:r>
                      <a:endParaRPr sz="1400" u="none" strike="noStrike" cap="none"/>
                    </a:p>
                  </a:txBody>
                  <a:tcPr marL="91450" marR="91450" marT="45725" marB="45725">
                    <a:solidFill>
                      <a:srgbClr val="B84444"/>
                    </a:solidFill>
                  </a:tcPr>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88"/>
                                        </p:tgtEl>
                                      </p:cBhvr>
                                    </p:animEffect>
                                    <p:set>
                                      <p:cBhvr>
                                        <p:cTn id="11" dur="1" fill="hold">
                                          <p:stCondLst>
                                            <p:cond delay="500"/>
                                          </p:stCondLst>
                                        </p:cTn>
                                        <p:tgtEl>
                                          <p:spTgt spid="38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6"/>
          <p:cNvSpPr txBox="1"/>
          <p:nvPr/>
        </p:nvSpPr>
        <p:spPr>
          <a:xfrm>
            <a:off x="694321" y="46099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398" name="Google Shape;398;p16"/>
          <p:cNvSpPr txBox="1"/>
          <p:nvPr/>
        </p:nvSpPr>
        <p:spPr>
          <a:xfrm>
            <a:off x="694327" y="1949575"/>
            <a:ext cx="8948700" cy="3767100"/>
          </a:xfrm>
          <a:prstGeom prst="rect">
            <a:avLst/>
          </a:prstGeom>
          <a:noFill/>
          <a:ln>
            <a:noFill/>
          </a:ln>
        </p:spPr>
        <p:txBody>
          <a:bodyPr spcFirstLastPara="1" wrap="square" lIns="91425" tIns="45700" rIns="91425" bIns="45700" anchor="t" anchorCtr="0">
            <a:normAutofit/>
          </a:bodyPr>
          <a:lstStyle/>
          <a:p>
            <a:pPr marL="348160" marR="0" lvl="0" indent="-348160" algn="l" rtl="0">
              <a:lnSpc>
                <a:spcPct val="85000"/>
              </a:lnSpc>
              <a:spcBef>
                <a:spcPts val="0"/>
              </a:spcBef>
              <a:spcAft>
                <a:spcPts val="0"/>
              </a:spcAft>
              <a:buClr>
                <a:srgbClr val="C00000"/>
              </a:buClr>
              <a:buSzPts val="2800"/>
              <a:buFont typeface="Noto Sans Symbols"/>
              <a:buChar char="❖"/>
            </a:pPr>
            <a:r>
              <a:rPr lang="es-ES" sz="2400" b="0" i="0" u="none" strike="noStrike" cap="none">
                <a:solidFill>
                  <a:srgbClr val="262626"/>
                </a:solidFill>
                <a:latin typeface="Calibri"/>
                <a:ea typeface="Calibri"/>
                <a:cs typeface="Calibri"/>
                <a:sym typeface="Calibri"/>
              </a:rPr>
              <a:t>Establecer una escala que refleje la probabilidad observada de un riesgo</a:t>
            </a:r>
            <a:endParaRPr sz="2000" b="0" i="0" u="none" strike="noStrike" cap="none">
              <a:solidFill>
                <a:srgbClr val="262626"/>
              </a:solidFill>
              <a:latin typeface="Calibri"/>
              <a:ea typeface="Calibri"/>
              <a:cs typeface="Calibri"/>
              <a:sym typeface="Calibri"/>
            </a:endParaRPr>
          </a:p>
          <a:p>
            <a:pPr marL="1174750" marR="0" lvl="3" indent="-256539" algn="l" rtl="0">
              <a:lnSpc>
                <a:spcPct val="100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Bastante improbable </a:t>
            </a:r>
            <a:r>
              <a:rPr lang="es-ES" sz="2000" b="0" i="0" u="none" strike="noStrike" cap="none">
                <a:solidFill>
                  <a:srgbClr val="262626"/>
                </a:solidFill>
                <a:latin typeface="Calibri"/>
                <a:ea typeface="Calibri"/>
                <a:cs typeface="Calibri"/>
                <a:sym typeface="Calibri"/>
              </a:rPr>
              <a:t>: &lt; 10%</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Improbable</a:t>
            </a:r>
            <a:r>
              <a:rPr lang="es-ES" sz="2000" b="0" i="0" u="none" strike="noStrike" cap="none">
                <a:solidFill>
                  <a:srgbClr val="262626"/>
                </a:solidFill>
                <a:latin typeface="Calibri"/>
                <a:ea typeface="Calibri"/>
                <a:cs typeface="Calibri"/>
                <a:sym typeface="Calibri"/>
              </a:rPr>
              <a:t> : 10-25%</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Moderado</a:t>
            </a:r>
            <a:r>
              <a:rPr lang="es-ES" sz="2000" b="0" i="0" u="none" strike="noStrike" cap="none">
                <a:solidFill>
                  <a:srgbClr val="262626"/>
                </a:solidFill>
                <a:latin typeface="Calibri"/>
                <a:ea typeface="Calibri"/>
                <a:cs typeface="Calibri"/>
                <a:sym typeface="Calibri"/>
              </a:rPr>
              <a:t> : 25-50%</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Probable</a:t>
            </a:r>
            <a:r>
              <a:rPr lang="es-ES" sz="2000" b="0" i="0" u="none" strike="noStrike" cap="none">
                <a:solidFill>
                  <a:srgbClr val="262626"/>
                </a:solidFill>
                <a:latin typeface="Calibri"/>
                <a:ea typeface="Calibri"/>
                <a:cs typeface="Calibri"/>
                <a:sym typeface="Calibri"/>
              </a:rPr>
              <a:t> :50-75%</a:t>
            </a:r>
            <a:endParaRPr sz="2000" b="0" i="1" u="none" strike="noStrike" cap="none">
              <a:solidFill>
                <a:srgbClr val="262626"/>
              </a:solidFill>
              <a:latin typeface="Calibri"/>
              <a:ea typeface="Calibri"/>
              <a:cs typeface="Calibri"/>
              <a:sym typeface="Calibri"/>
            </a:endParaRPr>
          </a:p>
          <a:p>
            <a:pPr marL="1174750" marR="0" lvl="3" indent="-256539" algn="l" rtl="0">
              <a:lnSpc>
                <a:spcPct val="85000"/>
              </a:lnSpc>
              <a:spcBef>
                <a:spcPts val="601"/>
              </a:spcBef>
              <a:spcAft>
                <a:spcPts val="0"/>
              </a:spcAft>
              <a:buClr>
                <a:srgbClr val="C00000"/>
              </a:buClr>
              <a:buSzPts val="2000"/>
              <a:buFont typeface="Arial"/>
              <a:buChar char=" "/>
            </a:pPr>
            <a:r>
              <a:rPr lang="es-ES" sz="2000" b="1" i="0" u="none" strike="noStrike" cap="none">
                <a:solidFill>
                  <a:srgbClr val="262626"/>
                </a:solidFill>
                <a:latin typeface="Calibri"/>
                <a:ea typeface="Calibri"/>
                <a:cs typeface="Calibri"/>
                <a:sym typeface="Calibri"/>
              </a:rPr>
              <a:t>Bastante probable </a:t>
            </a:r>
            <a:r>
              <a:rPr lang="es-ES" sz="2000" b="0" i="0" u="none" strike="noStrike" cap="none">
                <a:solidFill>
                  <a:srgbClr val="262626"/>
                </a:solidFill>
                <a:latin typeface="Calibri"/>
                <a:ea typeface="Calibri"/>
                <a:cs typeface="Calibri"/>
                <a:sym typeface="Calibri"/>
              </a:rPr>
              <a:t>: &gt;75%</a:t>
            </a:r>
            <a:endParaRPr sz="2000" b="0" i="1" u="none" strike="noStrike" cap="none">
              <a:solidFill>
                <a:srgbClr val="262626"/>
              </a:solidFill>
              <a:latin typeface="Calibri"/>
              <a:ea typeface="Calibri"/>
              <a:cs typeface="Calibri"/>
              <a:sym typeface="Calibri"/>
            </a:endParaRPr>
          </a:p>
        </p:txBody>
      </p:sp>
      <p:sp>
        <p:nvSpPr>
          <p:cNvPr id="399" name="Google Shape;399;p16"/>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00" name="Google Shape;400;p16"/>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01" name="Google Shape;401;p16"/>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graphicFrame>
        <p:nvGraphicFramePr>
          <p:cNvPr id="402" name="Google Shape;402;p16"/>
          <p:cNvGraphicFramePr/>
          <p:nvPr/>
        </p:nvGraphicFramePr>
        <p:xfrm>
          <a:off x="2196062" y="4661967"/>
          <a:ext cx="7382550" cy="1713150"/>
        </p:xfrm>
        <a:graphic>
          <a:graphicData uri="http://schemas.openxmlformats.org/drawingml/2006/table">
            <a:tbl>
              <a:tblPr firstRow="1">
                <a:noFill/>
              </a:tblPr>
              <a:tblGrid>
                <a:gridCol w="3436325">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618025">
                  <a:extLst>
                    <a:ext uri="{9D8B030D-6E8A-4147-A177-3AD203B41FA5}">
                      <a16:colId xmlns:a16="http://schemas.microsoft.com/office/drawing/2014/main" val="20002"/>
                    </a:ext>
                  </a:extLst>
                </a:gridCol>
                <a:gridCol w="106820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Riesgos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Categoría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Probabilidad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Impacto</a:t>
                      </a:r>
                      <a:endParaRPr sz="1400" u="none" strike="noStrike" cap="none"/>
                    </a:p>
                  </a:txBody>
                  <a:tcPr marL="91450" marR="91450" marT="45725" marB="45725"/>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7"/>
          <p:cNvSpPr txBox="1"/>
          <p:nvPr/>
        </p:nvSpPr>
        <p:spPr>
          <a:xfrm>
            <a:off x="694321" y="46099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08" name="Google Shape;408;p17"/>
          <p:cNvSpPr txBox="1"/>
          <p:nvPr/>
        </p:nvSpPr>
        <p:spPr>
          <a:xfrm>
            <a:off x="761190" y="1733940"/>
            <a:ext cx="7706100" cy="3767100"/>
          </a:xfrm>
          <a:prstGeom prst="rect">
            <a:avLst/>
          </a:prstGeom>
          <a:noFill/>
          <a:ln>
            <a:noFill/>
          </a:ln>
        </p:spPr>
        <p:txBody>
          <a:bodyPr spcFirstLastPara="1" wrap="square" lIns="91425" tIns="45700" rIns="91425" bIns="45700" anchor="t" anchorCtr="0">
            <a:normAutofit/>
          </a:bodyPr>
          <a:lstStyle/>
          <a:p>
            <a:pPr marL="0" marR="0" lvl="0" indent="0" algn="l" rtl="0">
              <a:lnSpc>
                <a:spcPct val="85000"/>
              </a:lnSpc>
              <a:spcBef>
                <a:spcPts val="0"/>
              </a:spcBef>
              <a:spcAft>
                <a:spcPts val="0"/>
              </a:spcAft>
              <a:buClr>
                <a:srgbClr val="000000"/>
              </a:buClr>
              <a:buSzPts val="2000"/>
              <a:buFont typeface="Arial"/>
              <a:buNone/>
            </a:pPr>
            <a:r>
              <a:rPr lang="es-ES" sz="2000" b="0" i="0" u="none" strike="noStrike" cap="none">
                <a:solidFill>
                  <a:srgbClr val="262626"/>
                </a:solidFill>
                <a:latin typeface="Calibri"/>
                <a:ea typeface="Calibri"/>
                <a:cs typeface="Calibri"/>
                <a:sym typeface="Calibri"/>
              </a:rPr>
              <a:t>Estimar el impacto en el proyecto:</a:t>
            </a:r>
            <a:r>
              <a:rPr lang="es-ES" sz="2400" b="0" i="0" u="none" strike="noStrike" cap="none">
                <a:solidFill>
                  <a:srgbClr val="262626"/>
                </a:solidFill>
                <a:latin typeface="Calibri"/>
                <a:ea typeface="Calibri"/>
                <a:cs typeface="Calibri"/>
                <a:sym typeface="Calibri"/>
              </a:rPr>
              <a:t> </a:t>
            </a:r>
            <a:endParaRPr sz="2000" b="0" i="1" u="none" strike="noStrike" cap="none">
              <a:solidFill>
                <a:srgbClr val="262626"/>
              </a:solidFill>
              <a:latin typeface="Calibri"/>
              <a:ea typeface="Calibri"/>
              <a:cs typeface="Calibri"/>
              <a:sym typeface="Calibri"/>
            </a:endParaRPr>
          </a:p>
          <a:p>
            <a:pPr marL="260350" marR="0" lvl="1" indent="-256540" algn="l" rtl="0">
              <a:lnSpc>
                <a:spcPct val="150000"/>
              </a:lnSpc>
              <a:spcBef>
                <a:spcPts val="601"/>
              </a:spcBef>
              <a:spcAft>
                <a:spcPts val="0"/>
              </a:spcAft>
              <a:buClr>
                <a:srgbClr val="C00000"/>
              </a:buClr>
              <a:buSzPts val="2000"/>
              <a:buFont typeface="Arial"/>
              <a:buChar char=" "/>
            </a:pPr>
            <a:r>
              <a:rPr lang="es-ES" sz="2000" b="0" i="0" u="none" strike="noStrike" cap="none">
                <a:solidFill>
                  <a:srgbClr val="262626"/>
                </a:solidFill>
                <a:latin typeface="Calibri"/>
                <a:ea typeface="Calibri"/>
                <a:cs typeface="Calibri"/>
                <a:sym typeface="Calibri"/>
              </a:rPr>
              <a:t>1-</a:t>
            </a:r>
            <a:r>
              <a:rPr lang="es-ES" sz="2000" b="1" i="0" u="none" strike="noStrike" cap="none">
                <a:solidFill>
                  <a:srgbClr val="262626"/>
                </a:solidFill>
                <a:latin typeface="Calibri"/>
                <a:ea typeface="Calibri"/>
                <a:cs typeface="Calibri"/>
                <a:sym typeface="Calibri"/>
              </a:rPr>
              <a:t> Catastrófico: </a:t>
            </a:r>
            <a:r>
              <a:rPr lang="es-ES" sz="2000" b="0" i="0" u="none" strike="noStrike" cap="none">
                <a:solidFill>
                  <a:srgbClr val="262626"/>
                </a:solidFill>
                <a:latin typeface="Calibri"/>
                <a:ea typeface="Calibri"/>
                <a:cs typeface="Calibri"/>
                <a:sym typeface="Calibri"/>
              </a:rPr>
              <a:t>cancelación del proyecto</a:t>
            </a:r>
            <a:endParaRPr sz="2000" b="0" i="0" u="none" strike="noStrike" cap="none">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a:solidFill>
                  <a:srgbClr val="262626"/>
                </a:solidFill>
                <a:latin typeface="Calibri"/>
                <a:ea typeface="Calibri"/>
                <a:cs typeface="Calibri"/>
                <a:sym typeface="Calibri"/>
              </a:rPr>
              <a:t>2- </a:t>
            </a:r>
            <a:r>
              <a:rPr lang="es-ES" sz="2000" b="1" i="0" u="none" strike="noStrike" cap="none">
                <a:solidFill>
                  <a:srgbClr val="262626"/>
                </a:solidFill>
                <a:latin typeface="Calibri"/>
                <a:ea typeface="Calibri"/>
                <a:cs typeface="Calibri"/>
                <a:sym typeface="Calibri"/>
              </a:rPr>
              <a:t>Serio</a:t>
            </a:r>
            <a:r>
              <a:rPr lang="es-ES" sz="2000" b="0" i="0" u="none" strike="noStrike" cap="none">
                <a:solidFill>
                  <a:srgbClr val="262626"/>
                </a:solidFill>
                <a:latin typeface="Calibri"/>
                <a:ea typeface="Calibri"/>
                <a:cs typeface="Calibri"/>
                <a:sym typeface="Calibri"/>
              </a:rPr>
              <a:t>: reducción de rendimiento, retrasos en la entrega, excesos importante en costo </a:t>
            </a:r>
            <a:endParaRPr sz="2000" b="0" i="0" u="none" strike="noStrike" cap="none">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a:solidFill>
                  <a:srgbClr val="262626"/>
                </a:solidFill>
                <a:latin typeface="Calibri"/>
                <a:ea typeface="Calibri"/>
                <a:cs typeface="Calibri"/>
                <a:sym typeface="Calibri"/>
              </a:rPr>
              <a:t>3- </a:t>
            </a:r>
            <a:r>
              <a:rPr lang="es-ES" sz="2000" b="1" i="0" u="none" strike="noStrike" cap="none">
                <a:solidFill>
                  <a:srgbClr val="262626"/>
                </a:solidFill>
                <a:latin typeface="Calibri"/>
                <a:ea typeface="Calibri"/>
                <a:cs typeface="Calibri"/>
                <a:sym typeface="Calibri"/>
              </a:rPr>
              <a:t>Tolerable:</a:t>
            </a:r>
            <a:r>
              <a:rPr lang="es-ES" sz="2000" b="0" i="0" u="none" strike="noStrike" cap="none">
                <a:solidFill>
                  <a:srgbClr val="262626"/>
                </a:solidFill>
                <a:latin typeface="Calibri"/>
                <a:ea typeface="Calibri"/>
                <a:cs typeface="Calibri"/>
                <a:sym typeface="Calibri"/>
              </a:rPr>
              <a:t> reducciones mínimas de rendimiento, posibles retrasos, exceso en costo</a:t>
            </a:r>
            <a:endParaRPr sz="2000" b="0" i="0" u="none" strike="noStrike" cap="none">
              <a:solidFill>
                <a:schemeClr val="dk1"/>
              </a:solidFill>
              <a:latin typeface="Calibri"/>
              <a:ea typeface="Calibri"/>
              <a:cs typeface="Calibri"/>
              <a:sym typeface="Calibri"/>
            </a:endParaRPr>
          </a:p>
          <a:p>
            <a:pPr marL="260350" marR="0" lvl="1" indent="-256540" algn="l" rtl="0">
              <a:lnSpc>
                <a:spcPct val="85000"/>
              </a:lnSpc>
              <a:spcBef>
                <a:spcPts val="601"/>
              </a:spcBef>
              <a:spcAft>
                <a:spcPts val="0"/>
              </a:spcAft>
              <a:buClr>
                <a:srgbClr val="C00000"/>
              </a:buClr>
              <a:buSzPts val="2000"/>
              <a:buFont typeface="Arial"/>
              <a:buChar char=" "/>
            </a:pPr>
            <a:r>
              <a:rPr lang="es-ES" sz="2000" b="0" i="0" u="none" strike="noStrike" cap="none">
                <a:solidFill>
                  <a:srgbClr val="262626"/>
                </a:solidFill>
                <a:latin typeface="Calibri"/>
                <a:ea typeface="Calibri"/>
                <a:cs typeface="Calibri"/>
                <a:sym typeface="Calibri"/>
              </a:rPr>
              <a:t>4 –</a:t>
            </a:r>
            <a:r>
              <a:rPr lang="es-ES" sz="2000" b="1" i="0" u="none" strike="noStrike" cap="none">
                <a:solidFill>
                  <a:srgbClr val="262626"/>
                </a:solidFill>
                <a:latin typeface="Calibri"/>
                <a:ea typeface="Calibri"/>
                <a:cs typeface="Calibri"/>
                <a:sym typeface="Calibri"/>
              </a:rPr>
              <a:t>Insignificante: </a:t>
            </a:r>
            <a:r>
              <a:rPr lang="es-ES" sz="2000" b="0" i="0" u="none" strike="noStrike" cap="none">
                <a:solidFill>
                  <a:srgbClr val="262626"/>
                </a:solidFill>
                <a:latin typeface="Calibri"/>
                <a:ea typeface="Calibri"/>
                <a:cs typeface="Calibri"/>
                <a:sym typeface="Calibri"/>
              </a:rPr>
              <a:t>incidencia mínima en el desarrollo</a:t>
            </a:r>
            <a:endParaRPr sz="2000" b="0" i="0" u="none" strike="noStrike" cap="none">
              <a:solidFill>
                <a:schemeClr val="dk1"/>
              </a:solidFill>
              <a:latin typeface="Calibri"/>
              <a:ea typeface="Calibri"/>
              <a:cs typeface="Calibri"/>
              <a:sym typeface="Calibri"/>
            </a:endParaRPr>
          </a:p>
          <a:p>
            <a:pPr marL="68580" marR="0" lvl="0" indent="0" algn="l" rtl="0">
              <a:lnSpc>
                <a:spcPct val="85000"/>
              </a:lnSpc>
              <a:spcBef>
                <a:spcPts val="1301"/>
              </a:spcBef>
              <a:spcAft>
                <a:spcPts val="0"/>
              </a:spcAft>
              <a:buClr>
                <a:srgbClr val="000000"/>
              </a:buClr>
              <a:buSzPts val="2000"/>
              <a:buFont typeface="Arial"/>
              <a:buNone/>
            </a:pPr>
            <a:endParaRPr sz="2000" b="0" i="0" u="none" strike="noStrike" cap="none">
              <a:solidFill>
                <a:srgbClr val="262626"/>
              </a:solidFill>
              <a:latin typeface="Calibri"/>
              <a:ea typeface="Calibri"/>
              <a:cs typeface="Calibri"/>
              <a:sym typeface="Calibri"/>
            </a:endParaRPr>
          </a:p>
        </p:txBody>
      </p:sp>
      <p:sp>
        <p:nvSpPr>
          <p:cNvPr id="409" name="Google Shape;409;p17"/>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10" name="Google Shape;410;p17"/>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11" name="Google Shape;411;p17"/>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graphicFrame>
        <p:nvGraphicFramePr>
          <p:cNvPr id="412" name="Google Shape;412;p17"/>
          <p:cNvGraphicFramePr/>
          <p:nvPr/>
        </p:nvGraphicFramePr>
        <p:xfrm>
          <a:off x="1973274" y="4623221"/>
          <a:ext cx="7382550" cy="1713150"/>
        </p:xfrm>
        <a:graphic>
          <a:graphicData uri="http://schemas.openxmlformats.org/drawingml/2006/table">
            <a:tbl>
              <a:tblPr firstRow="1">
                <a:noFill/>
              </a:tblPr>
              <a:tblGrid>
                <a:gridCol w="3436325">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1618025">
                  <a:extLst>
                    <a:ext uri="{9D8B030D-6E8A-4147-A177-3AD203B41FA5}">
                      <a16:colId xmlns:a16="http://schemas.microsoft.com/office/drawing/2014/main" val="20002"/>
                    </a:ext>
                  </a:extLst>
                </a:gridCol>
                <a:gridCol w="1068200">
                  <a:extLst>
                    <a:ext uri="{9D8B030D-6E8A-4147-A177-3AD203B41FA5}">
                      <a16:colId xmlns:a16="http://schemas.microsoft.com/office/drawing/2014/main" val="20003"/>
                    </a:ext>
                  </a:extLst>
                </a:gridCol>
              </a:tblGrid>
              <a:tr h="375125">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Riesgos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Categoría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Probabilidad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2000"/>
                        <a:buFont typeface="Arial"/>
                        <a:buNone/>
                      </a:pPr>
                      <a:r>
                        <a:rPr lang="es-ES" sz="2000" u="none" strike="noStrike" cap="none">
                          <a:latin typeface="Calibri"/>
                          <a:ea typeface="Calibri"/>
                          <a:cs typeface="Calibri"/>
                          <a:sym typeface="Calibri"/>
                        </a:rPr>
                        <a:t>Impacto</a:t>
                      </a:r>
                      <a:endParaRPr sz="1400" u="none" strike="noStrike" cap="none"/>
                    </a:p>
                  </a:txBody>
                  <a:tcPr marL="91450" marR="91450" marT="45725" marB="45725"/>
                </a:tc>
                <a:extLst>
                  <a:ext uri="{0D108BD9-81ED-4DB2-BD59-A6C34878D82A}">
                    <a16:rowId xmlns:a16="http://schemas.microsoft.com/office/drawing/2014/main" val="10000"/>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El cliente cambiará los requisitos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658450">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Falta de formación en las herramientas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Proy</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80%</a:t>
                      </a:r>
                      <a:endParaRPr sz="18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s-E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bl>
          </a:graphicData>
        </a:graphic>
      </p:graphicFrame>
      <p:sp>
        <p:nvSpPr>
          <p:cNvPr id="413" name="Google Shape;413;p17"/>
          <p:cNvSpPr/>
          <p:nvPr/>
        </p:nvSpPr>
        <p:spPr>
          <a:xfrm>
            <a:off x="5942732" y="222063"/>
            <a:ext cx="5327400" cy="1908300"/>
          </a:xfrm>
          <a:prstGeom prst="roundRect">
            <a:avLst>
              <a:gd name="adj" fmla="val 16667"/>
            </a:avLst>
          </a:prstGeom>
          <a:gradFill>
            <a:gsLst>
              <a:gs pos="0">
                <a:srgbClr val="545E62"/>
              </a:gs>
              <a:gs pos="80000">
                <a:srgbClr val="6E7B82"/>
              </a:gs>
              <a:gs pos="100000">
                <a:srgbClr val="6E7D83"/>
              </a:gs>
            </a:gsLst>
            <a:lin ang="16200000" scaled="0"/>
          </a:gra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lt1"/>
                </a:solidFill>
                <a:latin typeface="Calibri"/>
                <a:ea typeface="Calibri"/>
                <a:cs typeface="Calibri"/>
                <a:sym typeface="Calibri"/>
              </a:rPr>
              <a:t>Se ordena la lista por probabilidad e impacto y se traza una </a:t>
            </a:r>
            <a:r>
              <a:rPr lang="es-ES" sz="2000" b="1" i="0" u="sng" strike="noStrike" cap="none">
                <a:solidFill>
                  <a:schemeClr val="lt1"/>
                </a:solidFill>
                <a:latin typeface="Calibri"/>
                <a:ea typeface="Calibri"/>
                <a:cs typeface="Calibri"/>
                <a:sym typeface="Calibri"/>
              </a:rPr>
              <a:t>línea de corte</a:t>
            </a:r>
            <a:r>
              <a:rPr lang="es-ES" sz="2000" b="0" i="0" u="none" strike="noStrike" cap="none">
                <a:solidFill>
                  <a:schemeClr val="lt1"/>
                </a:solidFill>
                <a:latin typeface="Calibri"/>
                <a:ea typeface="Calibri"/>
                <a:cs typeface="Calibri"/>
                <a:sym typeface="Calibri"/>
              </a:rPr>
              <a:t>. </a:t>
            </a:r>
            <a:endParaRPr sz="2000" b="0"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18"/>
          <p:cNvSpPr txBox="1"/>
          <p:nvPr/>
        </p:nvSpPr>
        <p:spPr>
          <a:xfrm>
            <a:off x="578378" y="503698"/>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23" name="Google Shape;423;p18"/>
          <p:cNvSpPr txBox="1"/>
          <p:nvPr/>
        </p:nvSpPr>
        <p:spPr>
          <a:xfrm>
            <a:off x="578378" y="2030448"/>
            <a:ext cx="8280720" cy="483338"/>
          </a:xfrm>
          <a:prstGeom prst="rect">
            <a:avLst/>
          </a:prstGeom>
          <a:noFill/>
          <a:ln>
            <a:noFill/>
          </a:ln>
        </p:spPr>
        <p:txBody>
          <a:bodyPr spcFirstLastPara="1" wrap="square" lIns="91425" tIns="45700" rIns="91425" bIns="45700" anchor="t" anchorCtr="0">
            <a:noAutofit/>
          </a:bodyPr>
          <a:lstStyle/>
          <a:p>
            <a:pPr marL="635" marR="0" lvl="0" indent="0" algn="just" rtl="0">
              <a:lnSpc>
                <a:spcPct val="85000"/>
              </a:lnSpc>
              <a:spcBef>
                <a:spcPts val="0"/>
              </a:spcBef>
              <a:spcAft>
                <a:spcPts val="0"/>
              </a:spcAft>
              <a:buClr>
                <a:srgbClr val="000000"/>
              </a:buClr>
              <a:buSzPts val="2800"/>
              <a:buFont typeface="Arial"/>
              <a:buNone/>
            </a:pPr>
            <a:r>
              <a:rPr lang="es-ES" sz="2800" b="0" i="0" u="none" strike="noStrike" cap="none">
                <a:solidFill>
                  <a:srgbClr val="262626"/>
                </a:solidFill>
                <a:latin typeface="Calibri"/>
                <a:ea typeface="Calibri"/>
                <a:cs typeface="Calibri"/>
                <a:sym typeface="Calibri"/>
              </a:rPr>
              <a:t>Boehm recomienda</a:t>
            </a:r>
            <a:endParaRPr sz="2000" b="0" i="0" u="none" strike="noStrike" cap="none">
              <a:solidFill>
                <a:srgbClr val="000000"/>
              </a:solidFill>
              <a:latin typeface="Calibri"/>
              <a:ea typeface="Calibri"/>
              <a:cs typeface="Calibri"/>
              <a:sym typeface="Calibri"/>
            </a:endParaRPr>
          </a:p>
        </p:txBody>
      </p:sp>
      <p:sp>
        <p:nvSpPr>
          <p:cNvPr id="424" name="Google Shape;424;p18"/>
          <p:cNvSpPr txBox="1"/>
          <p:nvPr/>
        </p:nvSpPr>
        <p:spPr>
          <a:xfrm>
            <a:off x="4831862" y="1863671"/>
            <a:ext cx="3963691" cy="677108"/>
          </a:xfrm>
          <a:prstGeom prst="rect">
            <a:avLst/>
          </a:prstGeom>
          <a:solidFill>
            <a:srgbClr val="B8444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lt1"/>
                </a:solidFill>
                <a:latin typeface="Calibri"/>
                <a:ea typeface="Calibri"/>
                <a:cs typeface="Calibri"/>
                <a:sym typeface="Calibri"/>
              </a:rPr>
              <a:t>parece demasiado arbitrario !!!.</a:t>
            </a: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 name="Google Shape;425;p18"/>
          <p:cNvSpPr txBox="1"/>
          <p:nvPr/>
        </p:nvSpPr>
        <p:spPr>
          <a:xfrm>
            <a:off x="5332063" y="3662766"/>
            <a:ext cx="3130657" cy="707886"/>
          </a:xfrm>
          <a:prstGeom prst="rect">
            <a:avLst/>
          </a:prstGeom>
          <a:solidFill>
            <a:srgbClr val="B84444"/>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lt1"/>
                </a:solidFill>
                <a:latin typeface="Calibri"/>
                <a:ea typeface="Calibri"/>
                <a:cs typeface="Calibri"/>
                <a:sym typeface="Calibri"/>
              </a:rPr>
              <a:t>No obstante debe ser un número manejable.</a:t>
            </a:r>
            <a:endParaRPr sz="1800" b="0" i="0" u="none" strike="noStrike" cap="none">
              <a:solidFill>
                <a:schemeClr val="dk1"/>
              </a:solidFill>
              <a:latin typeface="Arial"/>
              <a:ea typeface="Arial"/>
              <a:cs typeface="Arial"/>
              <a:sym typeface="Arial"/>
            </a:endParaRPr>
          </a:p>
        </p:txBody>
      </p:sp>
      <p:sp>
        <p:nvSpPr>
          <p:cNvPr id="426" name="Google Shape;426;p18"/>
          <p:cNvSpPr txBox="1"/>
          <p:nvPr/>
        </p:nvSpPr>
        <p:spPr>
          <a:xfrm>
            <a:off x="291879" y="3265139"/>
            <a:ext cx="7576733" cy="707886"/>
          </a:xfrm>
          <a:prstGeom prst="rect">
            <a:avLst/>
          </a:prstGeom>
          <a:noFill/>
          <a:ln>
            <a:noFill/>
          </a:ln>
        </p:spPr>
        <p:txBody>
          <a:bodyPr spcFirstLastPara="1" wrap="square" lIns="91425" tIns="45700" rIns="91425" bIns="45700" anchor="t" anchorCtr="0">
            <a:spAutoFit/>
          </a:bodyPr>
          <a:lstStyle/>
          <a:p>
            <a:pPr marL="800100" marR="0" lvl="1" indent="-342900" algn="l"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El número exacto de riesgos debe depender del proyecto. </a:t>
            </a:r>
            <a:r>
              <a:rPr lang="es-E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927100" marR="0" lvl="1" indent="-215900" algn="l"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p:txBody>
      </p:sp>
      <p:sp>
        <p:nvSpPr>
          <p:cNvPr id="427" name="Google Shape;427;p18"/>
          <p:cNvSpPr txBox="1"/>
          <p:nvPr/>
        </p:nvSpPr>
        <p:spPr>
          <a:xfrm>
            <a:off x="335626" y="4281056"/>
            <a:ext cx="7615479" cy="1631216"/>
          </a:xfrm>
          <a:prstGeom prst="rect">
            <a:avLst/>
          </a:prstGeom>
          <a:noFill/>
          <a:ln>
            <a:noFill/>
          </a:ln>
        </p:spPr>
        <p:txBody>
          <a:bodyPr spcFirstLastPara="1" wrap="square" lIns="91425" tIns="45700" rIns="91425" bIns="45700" anchor="t" anchorCtr="0">
            <a:spAutoFit/>
          </a:bodyPr>
          <a:lstStyle/>
          <a:p>
            <a:pPr marL="800100" marR="0" lvl="1" indent="-21590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Calibri"/>
              <a:ea typeface="Calibri"/>
              <a:cs typeface="Calibri"/>
              <a:sym typeface="Calibri"/>
            </a:endParaRPr>
          </a:p>
          <a:p>
            <a:pPr marL="800100" marR="0" lvl="1" indent="-342900" algn="just"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Los riesgos que queden encima de la línea serán los que se les preste atención. </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Los que queden debajo de la línea serán reevaluados y tendrán una prioridad de segundo orden. </a:t>
            </a:r>
            <a:r>
              <a:rPr lang="es-ES" sz="20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p:txBody>
      </p:sp>
      <p:sp>
        <p:nvSpPr>
          <p:cNvPr id="428" name="Google Shape;428;p18"/>
          <p:cNvSpPr txBox="1"/>
          <p:nvPr/>
        </p:nvSpPr>
        <p:spPr>
          <a:xfrm>
            <a:off x="747298" y="2757413"/>
            <a:ext cx="6792132" cy="40011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262626"/>
              </a:buClr>
              <a:buSzPts val="2000"/>
              <a:buFont typeface="Noto Sans Symbols"/>
              <a:buChar char="❖"/>
            </a:pPr>
            <a:r>
              <a:rPr lang="es-ES" sz="2000" b="0" i="0" u="none" strike="noStrike" cap="none">
                <a:solidFill>
                  <a:srgbClr val="262626"/>
                </a:solidFill>
                <a:latin typeface="Calibri"/>
                <a:ea typeface="Calibri"/>
                <a:cs typeface="Calibri"/>
                <a:sym typeface="Calibri"/>
              </a:rPr>
              <a:t>identificar y supervisar los 10 riesgos más altos</a:t>
            </a:r>
            <a:r>
              <a:rPr lang="es-ES" sz="20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29" name="Google Shape;429;p18"/>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30" name="Google Shape;430;p18"/>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31" name="Google Shape;431;p18"/>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pic>
        <p:nvPicPr>
          <p:cNvPr id="432" name="Google Shape;432;p18" descr="Limitless Night by heyner.capera on emaze"/>
          <p:cNvPicPr preferRelativeResize="0"/>
          <p:nvPr/>
        </p:nvPicPr>
        <p:blipFill rotWithShape="1">
          <a:blip r:embed="rId3">
            <a:alphaModFix/>
          </a:blip>
          <a:srcRect/>
          <a:stretch/>
        </p:blipFill>
        <p:spPr>
          <a:xfrm>
            <a:off x="7392144" y="87555"/>
            <a:ext cx="2438400" cy="2438400"/>
          </a:xfrm>
          <a:prstGeom prst="rect">
            <a:avLst/>
          </a:prstGeom>
          <a:noFill/>
          <a:ln>
            <a:noFill/>
          </a:ln>
        </p:spPr>
      </p:pic>
      <p:pic>
        <p:nvPicPr>
          <p:cNvPr id="433" name="Google Shape;433;p18" descr="Tensión Del Hombre De Negocios En El Escritorio Por Mucho Trabajo ..."/>
          <p:cNvPicPr preferRelativeResize="0"/>
          <p:nvPr/>
        </p:nvPicPr>
        <p:blipFill rotWithShape="1">
          <a:blip r:embed="rId4">
            <a:alphaModFix/>
          </a:blip>
          <a:srcRect l="16722" t="9980" r="1077"/>
          <a:stretch/>
        </p:blipFill>
        <p:spPr>
          <a:xfrm>
            <a:off x="7951105" y="4046405"/>
            <a:ext cx="2443736" cy="17830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43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42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1"/>
                                          </p:stCondLst>
                                        </p:cTn>
                                        <p:tgtEl>
                                          <p:spTgt spid="43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
                                          </p:stCondLst>
                                        </p:cTn>
                                        <p:tgtEl>
                                          <p:spTgt spid="4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2;p29" descr="2">
            <a:extLst>
              <a:ext uri="{FF2B5EF4-FFF2-40B4-BE49-F238E27FC236}">
                <a16:creationId xmlns:a16="http://schemas.microsoft.com/office/drawing/2014/main" id="{0E03C4B5-7F41-3277-90A8-5C5653F3EE82}"/>
              </a:ext>
            </a:extLst>
          </p:cNvPr>
          <p:cNvPicPr preferRelativeResize="0"/>
          <p:nvPr/>
        </p:nvPicPr>
        <p:blipFill rotWithShape="1">
          <a:blip r:embed="rId2">
            <a:alphaModFix/>
          </a:blip>
          <a:srcRect l="8461"/>
          <a:stretch/>
        </p:blipFill>
        <p:spPr>
          <a:xfrm>
            <a:off x="0" y="0"/>
            <a:ext cx="12159360" cy="4177440"/>
          </a:xfrm>
          <a:prstGeom prst="rect">
            <a:avLst/>
          </a:prstGeom>
          <a:noFill/>
          <a:ln>
            <a:noFill/>
          </a:ln>
        </p:spPr>
      </p:pic>
      <p:sp>
        <p:nvSpPr>
          <p:cNvPr id="5" name="Google Shape;175;p2">
            <a:extLst>
              <a:ext uri="{FF2B5EF4-FFF2-40B4-BE49-F238E27FC236}">
                <a16:creationId xmlns:a16="http://schemas.microsoft.com/office/drawing/2014/main" id="{E056CEE1-CB5C-D688-4F3A-312F5CFB2576}"/>
              </a:ext>
            </a:extLst>
          </p:cNvPr>
          <p:cNvSpPr txBox="1"/>
          <p:nvPr/>
        </p:nvSpPr>
        <p:spPr>
          <a:xfrm>
            <a:off x="470506" y="4663980"/>
            <a:ext cx="8085240" cy="613080"/>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000000"/>
              </a:buClr>
              <a:buSzPts val="7200"/>
              <a:buFont typeface="Arial"/>
              <a:buNone/>
            </a:pPr>
            <a:r>
              <a:rPr lang="es-ES" sz="7200" b="0" i="0" u="none" strike="noStrike" cap="none" dirty="0">
                <a:solidFill>
                  <a:srgbClr val="4A6617"/>
                </a:solidFill>
                <a:latin typeface="Calibri"/>
                <a:ea typeface="Calibri"/>
                <a:cs typeface="Calibri"/>
                <a:sym typeface="Calibri"/>
              </a:rPr>
              <a:t>Riesgos</a:t>
            </a:r>
            <a:endParaRPr sz="7200" b="0" i="0" u="none" strike="noStrike" cap="none" dirty="0">
              <a:solidFill>
                <a:srgbClr val="4A6617"/>
              </a:solidFill>
              <a:latin typeface="Calibri"/>
              <a:ea typeface="Calibri"/>
              <a:cs typeface="Calibri"/>
              <a:sym typeface="Calibri"/>
            </a:endParaRPr>
          </a:p>
        </p:txBody>
      </p:sp>
    </p:spTree>
    <p:extLst>
      <p:ext uri="{BB962C8B-B14F-4D97-AF65-F5344CB8AC3E}">
        <p14:creationId xmlns:p14="http://schemas.microsoft.com/office/powerpoint/2010/main" val="3153391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9"/>
          <p:cNvSpPr txBox="1"/>
          <p:nvPr/>
        </p:nvSpPr>
        <p:spPr>
          <a:xfrm>
            <a:off x="2014701" y="18083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Administración de Riesgos</a:t>
            </a:r>
            <a:br>
              <a:rPr lang="es-ES" sz="1800" b="0" i="0" u="none" strike="noStrike" cap="none" dirty="0">
                <a:solidFill>
                  <a:srgbClr val="4A6617"/>
                </a:solidFill>
                <a:latin typeface="Arial"/>
                <a:ea typeface="Arial"/>
                <a:cs typeface="Arial"/>
                <a:sym typeface="Arial"/>
              </a:rPr>
            </a:br>
            <a:r>
              <a:rPr lang="es-ES" sz="3000" b="0" i="0" u="none" strike="noStrike" cap="none" dirty="0">
                <a:solidFill>
                  <a:srgbClr val="4A6617"/>
                </a:solidFill>
                <a:latin typeface="Calibri"/>
                <a:ea typeface="Calibri"/>
                <a:cs typeface="Calibri"/>
                <a:sym typeface="Calibri"/>
              </a:rPr>
              <a:t>2. Análisis de riesgos</a:t>
            </a:r>
            <a:endParaRPr sz="3000" b="0" i="0" u="none" strike="noStrike" cap="none" dirty="0">
              <a:solidFill>
                <a:srgbClr val="4A6617"/>
              </a:solidFill>
              <a:latin typeface="Calibri"/>
              <a:ea typeface="Calibri"/>
              <a:cs typeface="Calibri"/>
              <a:sym typeface="Calibri"/>
            </a:endParaRPr>
          </a:p>
        </p:txBody>
      </p:sp>
      <p:sp>
        <p:nvSpPr>
          <p:cNvPr id="443" name="Google Shape;443;p19"/>
          <p:cNvSpPr txBox="1"/>
          <p:nvPr/>
        </p:nvSpPr>
        <p:spPr>
          <a:xfrm>
            <a:off x="276267" y="1961819"/>
            <a:ext cx="4070881" cy="4218708"/>
          </a:xfrm>
          <a:prstGeom prst="rect">
            <a:avLst/>
          </a:prstGeom>
          <a:noFill/>
          <a:ln>
            <a:noFill/>
          </a:ln>
        </p:spPr>
        <p:txBody>
          <a:bodyPr spcFirstLastPara="1" wrap="square" lIns="91425" tIns="45700" rIns="91425" bIns="45700" anchor="t" anchorCtr="0">
            <a:noAutofit/>
          </a:bodyPr>
          <a:lstStyle/>
          <a:p>
            <a:pPr marL="635" marR="0" lvl="0" indent="0" algn="just" rtl="0">
              <a:lnSpc>
                <a:spcPct val="85000"/>
              </a:lnSpc>
              <a:spcBef>
                <a:spcPts val="0"/>
              </a:spcBef>
              <a:spcAft>
                <a:spcPts val="0"/>
              </a:spcAft>
              <a:buClr>
                <a:srgbClr val="000000"/>
              </a:buClr>
              <a:buSzPts val="2000"/>
              <a:buFont typeface="Arial"/>
              <a:buNone/>
            </a:pPr>
            <a:r>
              <a:rPr lang="es-ES" sz="2400" b="0" i="0" u="none" strike="noStrike" cap="none" dirty="0">
                <a:solidFill>
                  <a:srgbClr val="262626"/>
                </a:solidFill>
                <a:latin typeface="Calibri"/>
                <a:ea typeface="Calibri"/>
                <a:cs typeface="Calibri"/>
                <a:sym typeface="Calibri"/>
              </a:rPr>
              <a:t>Un factor de riesgo que tenga </a:t>
            </a:r>
            <a:endParaRPr sz="2400" b="0" i="0" u="none" strike="noStrike" cap="none" dirty="0">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Clr>
                <a:srgbClr val="000000"/>
              </a:buClr>
              <a:buSzPts val="2400"/>
              <a:buFont typeface="Arial"/>
              <a:buNone/>
            </a:pPr>
            <a:r>
              <a:rPr lang="es-ES" sz="2400" b="1" u="sng" dirty="0">
                <a:solidFill>
                  <a:srgbClr val="262626"/>
                </a:solidFill>
                <a:latin typeface="Calibri"/>
                <a:ea typeface="Calibri"/>
                <a:cs typeface="Calibri"/>
                <a:sym typeface="Calibri"/>
              </a:rPr>
              <a:t>G</a:t>
            </a:r>
            <a:r>
              <a:rPr lang="es-ES" sz="2400" b="1" i="0" u="sng" strike="noStrike" cap="none" dirty="0">
                <a:solidFill>
                  <a:srgbClr val="262626"/>
                </a:solidFill>
                <a:latin typeface="Calibri"/>
                <a:ea typeface="Calibri"/>
                <a:cs typeface="Calibri"/>
                <a:sym typeface="Calibri"/>
              </a:rPr>
              <a:t>ran impacto </a:t>
            </a:r>
            <a:r>
              <a:rPr lang="es-ES" sz="2400" b="0" i="0" u="none" strike="noStrike" cap="none" dirty="0">
                <a:solidFill>
                  <a:srgbClr val="262626"/>
                </a:solidFill>
                <a:latin typeface="Calibri"/>
                <a:ea typeface="Calibri"/>
                <a:cs typeface="Calibri"/>
                <a:sym typeface="Calibri"/>
              </a:rPr>
              <a:t>pero </a:t>
            </a:r>
            <a:r>
              <a:rPr lang="es-ES" sz="2400" b="1" i="0" u="sng" strike="noStrike" cap="none" dirty="0">
                <a:solidFill>
                  <a:srgbClr val="262626"/>
                </a:solidFill>
                <a:latin typeface="Calibri"/>
                <a:ea typeface="Calibri"/>
                <a:cs typeface="Calibri"/>
                <a:sym typeface="Calibri"/>
              </a:rPr>
              <a:t>poca probabilidad</a:t>
            </a:r>
            <a:r>
              <a:rPr lang="es-ES" sz="2400" b="1" i="0" u="none" strike="noStrike" cap="none" dirty="0">
                <a:solidFill>
                  <a:srgbClr val="262626"/>
                </a:solidFill>
                <a:latin typeface="Calibri"/>
                <a:ea typeface="Calibri"/>
                <a:cs typeface="Calibri"/>
                <a:sym typeface="Calibri"/>
              </a:rPr>
              <a:t> </a:t>
            </a:r>
            <a:r>
              <a:rPr lang="es-ES" sz="2400" b="0" i="0" u="none" strike="noStrike" cap="none" dirty="0">
                <a:solidFill>
                  <a:srgbClr val="262626"/>
                </a:solidFill>
                <a:latin typeface="Calibri"/>
                <a:ea typeface="Calibri"/>
                <a:cs typeface="Calibri"/>
                <a:sym typeface="Calibri"/>
              </a:rPr>
              <a:t>de que ocurra, no debería absorber un tiempo significativo </a:t>
            </a:r>
            <a:endParaRPr sz="2400" b="0" i="0" u="none" strike="noStrike" cap="none" dirty="0">
              <a:solidFill>
                <a:schemeClr val="dk1"/>
              </a:solidFill>
              <a:latin typeface="Calibri"/>
              <a:ea typeface="Calibri"/>
              <a:cs typeface="Calibri"/>
              <a:sym typeface="Calibri"/>
            </a:endParaRPr>
          </a:p>
          <a:p>
            <a:pPr marL="0" marR="0" lvl="0" indent="0" algn="just" rtl="0">
              <a:lnSpc>
                <a:spcPct val="85000"/>
              </a:lnSpc>
              <a:spcBef>
                <a:spcPts val="1301"/>
              </a:spcBef>
              <a:spcAft>
                <a:spcPts val="0"/>
              </a:spcAft>
              <a:buClr>
                <a:srgbClr val="000000"/>
              </a:buClr>
              <a:buSzPts val="2000"/>
              <a:buFont typeface="Arial"/>
              <a:buNone/>
            </a:pPr>
            <a:r>
              <a:rPr lang="es-ES" sz="2400" b="0" i="0" u="none" strike="noStrike" cap="none" dirty="0">
                <a:solidFill>
                  <a:srgbClr val="262626"/>
                </a:solidFill>
                <a:latin typeface="Calibri"/>
                <a:ea typeface="Calibri"/>
                <a:cs typeface="Calibri"/>
                <a:sym typeface="Calibri"/>
              </a:rPr>
              <a:t>Los riesgos de </a:t>
            </a:r>
            <a:r>
              <a:rPr lang="es-ES" sz="2400" b="1" i="0" u="sng" strike="noStrike" cap="none" dirty="0">
                <a:solidFill>
                  <a:srgbClr val="262626"/>
                </a:solidFill>
                <a:latin typeface="Calibri"/>
                <a:ea typeface="Calibri"/>
                <a:cs typeface="Calibri"/>
                <a:sym typeface="Calibri"/>
              </a:rPr>
              <a:t>gran impacto</a:t>
            </a:r>
            <a:r>
              <a:rPr lang="es-ES" sz="2400" b="1" i="0" u="none" strike="noStrike" cap="none" dirty="0">
                <a:solidFill>
                  <a:srgbClr val="262626"/>
                </a:solidFill>
                <a:latin typeface="Calibri"/>
                <a:ea typeface="Calibri"/>
                <a:cs typeface="Calibri"/>
                <a:sym typeface="Calibri"/>
              </a:rPr>
              <a:t> </a:t>
            </a:r>
            <a:r>
              <a:rPr lang="es-ES" sz="2400" b="0" i="0" u="none" strike="noStrike" cap="none" dirty="0">
                <a:solidFill>
                  <a:srgbClr val="262626"/>
                </a:solidFill>
                <a:latin typeface="Calibri"/>
                <a:ea typeface="Calibri"/>
                <a:cs typeface="Calibri"/>
                <a:sym typeface="Calibri"/>
              </a:rPr>
              <a:t>con </a:t>
            </a:r>
            <a:r>
              <a:rPr lang="es-ES" sz="2400" b="1" i="0" u="sng" strike="noStrike" cap="none" dirty="0">
                <a:solidFill>
                  <a:srgbClr val="262626"/>
                </a:solidFill>
                <a:latin typeface="Calibri"/>
                <a:ea typeface="Calibri"/>
                <a:cs typeface="Calibri"/>
                <a:sym typeface="Calibri"/>
              </a:rPr>
              <a:t>una probabilidad de moderada a alta</a:t>
            </a:r>
            <a:r>
              <a:rPr lang="es-ES" sz="2400" b="1" i="0" u="none" strike="noStrike" cap="none" dirty="0">
                <a:solidFill>
                  <a:srgbClr val="262626"/>
                </a:solidFill>
                <a:latin typeface="Calibri"/>
                <a:ea typeface="Calibri"/>
                <a:cs typeface="Calibri"/>
                <a:sym typeface="Calibri"/>
              </a:rPr>
              <a:t> </a:t>
            </a:r>
            <a:r>
              <a:rPr lang="es-ES" sz="2400" b="0" i="0" u="none" strike="noStrike" cap="none" dirty="0">
                <a:solidFill>
                  <a:srgbClr val="262626"/>
                </a:solidFill>
                <a:latin typeface="Calibri"/>
                <a:ea typeface="Calibri"/>
                <a:cs typeface="Calibri"/>
                <a:sym typeface="Calibri"/>
              </a:rPr>
              <a:t>y los riesgos de </a:t>
            </a:r>
            <a:r>
              <a:rPr lang="es-ES" sz="2400" b="1" i="0" u="sng" strike="noStrike" cap="none" dirty="0">
                <a:solidFill>
                  <a:srgbClr val="262626"/>
                </a:solidFill>
                <a:latin typeface="Calibri"/>
                <a:ea typeface="Calibri"/>
                <a:cs typeface="Calibri"/>
                <a:sym typeface="Calibri"/>
              </a:rPr>
              <a:t>poco impacto </a:t>
            </a:r>
            <a:r>
              <a:rPr lang="es-ES" sz="2400" b="0" i="0" u="none" strike="noStrike" cap="none" dirty="0">
                <a:solidFill>
                  <a:srgbClr val="262626"/>
                </a:solidFill>
                <a:latin typeface="Calibri"/>
                <a:ea typeface="Calibri"/>
                <a:cs typeface="Calibri"/>
                <a:sym typeface="Calibri"/>
              </a:rPr>
              <a:t>pero con </a:t>
            </a:r>
            <a:r>
              <a:rPr lang="es-ES" sz="2400" b="1" i="0" u="sng" strike="noStrike" cap="none" dirty="0">
                <a:solidFill>
                  <a:srgbClr val="262626"/>
                </a:solidFill>
                <a:latin typeface="Calibri"/>
                <a:ea typeface="Calibri"/>
                <a:cs typeface="Calibri"/>
                <a:sym typeface="Calibri"/>
              </a:rPr>
              <a:t>gran probabilidad</a:t>
            </a:r>
            <a:r>
              <a:rPr lang="es-ES" sz="2400" b="0" i="0" u="none" strike="noStrike" cap="none" dirty="0">
                <a:solidFill>
                  <a:srgbClr val="262626"/>
                </a:solidFill>
                <a:latin typeface="Calibri"/>
                <a:ea typeface="Calibri"/>
                <a:cs typeface="Calibri"/>
                <a:sym typeface="Calibri"/>
              </a:rPr>
              <a:t> deberían tomarse en cuenta.</a:t>
            </a:r>
            <a:endParaRPr sz="2400" b="0" i="0" u="none" strike="noStrike" cap="none" dirty="0">
              <a:solidFill>
                <a:srgbClr val="000000"/>
              </a:solidFill>
              <a:latin typeface="Arial"/>
              <a:ea typeface="Arial"/>
              <a:cs typeface="Arial"/>
              <a:sym typeface="Arial"/>
            </a:endParaRPr>
          </a:p>
        </p:txBody>
      </p:sp>
      <p:sp>
        <p:nvSpPr>
          <p:cNvPr id="444" name="Google Shape;444;p19"/>
          <p:cNvSpPr txBox="1"/>
          <p:nvPr/>
        </p:nvSpPr>
        <p:spPr>
          <a:xfrm>
            <a:off x="1847640" y="6434280"/>
            <a:ext cx="3497400" cy="422280"/>
          </a:xfrm>
          <a:prstGeom prst="rect">
            <a:avLst/>
          </a:prstGeom>
          <a:noFill/>
          <a:ln>
            <a:noFill/>
          </a:ln>
        </p:spPr>
        <p:txBody>
          <a:bodyPr spcFirstLastPara="1" wrap="square" lIns="91425" tIns="45700" rIns="91425" bIns="45700" anchor="t" anchorCtr="0">
            <a:normAutofit/>
          </a:bodyPr>
          <a:lstStyle/>
          <a:p>
            <a:pPr marL="6858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800" b="0" i="0" u="none" strike="noStrike" cap="none">
              <a:solidFill>
                <a:schemeClr val="dk1"/>
              </a:solidFill>
              <a:latin typeface="Arial"/>
              <a:ea typeface="Arial"/>
              <a:cs typeface="Arial"/>
              <a:sym typeface="Arial"/>
            </a:endParaRPr>
          </a:p>
        </p:txBody>
      </p:sp>
      <p:grpSp>
        <p:nvGrpSpPr>
          <p:cNvPr id="4" name="Grupo 3">
            <a:extLst>
              <a:ext uri="{FF2B5EF4-FFF2-40B4-BE49-F238E27FC236}">
                <a16:creationId xmlns:a16="http://schemas.microsoft.com/office/drawing/2014/main" id="{54B56799-7A56-59D2-B503-84C2B9C21E6A}"/>
              </a:ext>
            </a:extLst>
          </p:cNvPr>
          <p:cNvGrpSpPr/>
          <p:nvPr/>
        </p:nvGrpSpPr>
        <p:grpSpPr>
          <a:xfrm>
            <a:off x="10041208" y="126415"/>
            <a:ext cx="1927601" cy="1916231"/>
            <a:chOff x="8467241" y="249908"/>
            <a:chExt cx="1927601" cy="1916231"/>
          </a:xfrm>
        </p:grpSpPr>
        <p:sp>
          <p:nvSpPr>
            <p:cNvPr id="445" name="Google Shape;445;p19"/>
            <p:cNvSpPr/>
            <p:nvPr/>
          </p:nvSpPr>
          <p:spPr>
            <a:xfrm>
              <a:off x="8467241" y="249908"/>
              <a:ext cx="1927601" cy="784602"/>
            </a:xfrm>
            <a:prstGeom prst="roundRect">
              <a:avLst>
                <a:gd name="adj" fmla="val 16667"/>
              </a:avLst>
            </a:prstGeom>
            <a:gradFill>
              <a:gsLst>
                <a:gs pos="0">
                  <a:srgbClr val="C3E1A8"/>
                </a:gs>
                <a:gs pos="35000">
                  <a:srgbClr val="D3E9C1"/>
                </a:gs>
                <a:gs pos="100000">
                  <a:srgbClr val="EDF8E6"/>
                </a:gs>
              </a:gsLst>
              <a:lin ang="16200000"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46" name="Google Shape;446;p19"/>
            <p:cNvSpPr/>
            <p:nvPr/>
          </p:nvSpPr>
          <p:spPr>
            <a:xfrm>
              <a:off x="8799001" y="1555894"/>
              <a:ext cx="1181745" cy="610245"/>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47" name="Google Shape;447;p19"/>
            <p:cNvCxnSpPr/>
            <p:nvPr/>
          </p:nvCxnSpPr>
          <p:spPr>
            <a:xfrm flipH="1">
              <a:off x="9386486" y="1097474"/>
              <a:ext cx="5811" cy="449451"/>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grpSp>
      <p:pic>
        <p:nvPicPr>
          <p:cNvPr id="3" name="Imagen 2" descr="Forma&#10;&#10;El contenido generado por IA puede ser incorrecto.">
            <a:extLst>
              <a:ext uri="{FF2B5EF4-FFF2-40B4-BE49-F238E27FC236}">
                <a16:creationId xmlns:a16="http://schemas.microsoft.com/office/drawing/2014/main" id="{A31292D6-D6A2-120C-4BAA-8FAFD837A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781" y="1833705"/>
            <a:ext cx="5734050" cy="4600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21f4cf5210_0_3"/>
          <p:cNvSpPr txBox="1"/>
          <p:nvPr/>
        </p:nvSpPr>
        <p:spPr>
          <a:xfrm>
            <a:off x="1412732" y="220674"/>
            <a:ext cx="8104800" cy="12729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2. Análisis de riesgos</a:t>
            </a:r>
            <a:endParaRPr sz="3000" b="0" i="0" u="none" strike="noStrike" cap="none">
              <a:solidFill>
                <a:srgbClr val="4A6617"/>
              </a:solidFill>
              <a:latin typeface="Calibri"/>
              <a:ea typeface="Calibri"/>
              <a:cs typeface="Calibri"/>
              <a:sym typeface="Calibri"/>
            </a:endParaRPr>
          </a:p>
        </p:txBody>
      </p:sp>
      <p:sp>
        <p:nvSpPr>
          <p:cNvPr id="457" name="Google Shape;457;g221f4cf5210_0_3"/>
          <p:cNvSpPr txBox="1"/>
          <p:nvPr/>
        </p:nvSpPr>
        <p:spPr>
          <a:xfrm>
            <a:off x="1309583" y="6363479"/>
            <a:ext cx="3497400" cy="422400"/>
          </a:xfrm>
          <a:prstGeom prst="rect">
            <a:avLst/>
          </a:prstGeom>
          <a:noFill/>
          <a:ln>
            <a:noFill/>
          </a:ln>
        </p:spPr>
        <p:txBody>
          <a:bodyPr spcFirstLastPara="1" wrap="square" lIns="91425" tIns="45700" rIns="91425" bIns="45700" anchor="t" anchorCtr="0">
            <a:normAutofit/>
          </a:bodyPr>
          <a:lstStyle/>
          <a:p>
            <a:pPr marL="6858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800" b="0" i="0" u="none" strike="noStrike" cap="none">
              <a:solidFill>
                <a:schemeClr val="dk1"/>
              </a:solidFill>
              <a:latin typeface="Arial"/>
              <a:ea typeface="Arial"/>
              <a:cs typeface="Arial"/>
              <a:sym typeface="Arial"/>
            </a:endParaRPr>
          </a:p>
        </p:txBody>
      </p:sp>
      <p:sp>
        <p:nvSpPr>
          <p:cNvPr id="458" name="Google Shape;458;g221f4cf5210_0_3"/>
          <p:cNvSpPr/>
          <p:nvPr/>
        </p:nvSpPr>
        <p:spPr>
          <a:xfrm>
            <a:off x="8467241" y="249908"/>
            <a:ext cx="1927500" cy="784500"/>
          </a:xfrm>
          <a:prstGeom prst="roundRect">
            <a:avLst>
              <a:gd name="adj" fmla="val 16667"/>
            </a:avLst>
          </a:prstGeom>
          <a:gradFill>
            <a:gsLst>
              <a:gs pos="0">
                <a:srgbClr val="C3E1A8"/>
              </a:gs>
              <a:gs pos="35000">
                <a:srgbClr val="D3E9C1"/>
              </a:gs>
              <a:gs pos="100000">
                <a:srgbClr val="EDF8E6"/>
              </a:gs>
            </a:gsLst>
            <a:lin ang="16200038" scaled="0"/>
          </a:gradFill>
          <a:ln w="9525" cap="flat" cmpd="sng">
            <a:solidFill>
              <a:srgbClr val="60871B"/>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2.Análisis de riesgos</a:t>
            </a:r>
            <a:endParaRPr sz="1800" b="0" i="0" u="none" strike="noStrike" cap="none">
              <a:solidFill>
                <a:srgbClr val="000000"/>
              </a:solidFill>
              <a:latin typeface="Arial"/>
              <a:ea typeface="Arial"/>
              <a:cs typeface="Arial"/>
              <a:sym typeface="Arial"/>
            </a:endParaRPr>
          </a:p>
        </p:txBody>
      </p:sp>
      <p:sp>
        <p:nvSpPr>
          <p:cNvPr id="459" name="Google Shape;459;g221f4cf5210_0_3"/>
          <p:cNvSpPr/>
          <p:nvPr/>
        </p:nvSpPr>
        <p:spPr>
          <a:xfrm>
            <a:off x="8799001" y="1555894"/>
            <a:ext cx="1181736" cy="610254"/>
          </a:xfrm>
          <a:prstGeom prst="flowChartDocument">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Listado de priorización de riesgos</a:t>
            </a:r>
            <a:endParaRPr sz="1200" b="0" i="0" u="none" strike="noStrike" cap="none">
              <a:solidFill>
                <a:schemeClr val="dk1"/>
              </a:solidFill>
              <a:latin typeface="Calibri"/>
              <a:ea typeface="Calibri"/>
              <a:cs typeface="Calibri"/>
              <a:sym typeface="Calibri"/>
            </a:endParaRPr>
          </a:p>
        </p:txBody>
      </p:sp>
      <p:cxnSp>
        <p:nvCxnSpPr>
          <p:cNvPr id="460" name="Google Shape;460;g221f4cf5210_0_3"/>
          <p:cNvCxnSpPr/>
          <p:nvPr/>
        </p:nvCxnSpPr>
        <p:spPr>
          <a:xfrm flipH="1">
            <a:off x="9386597" y="1097474"/>
            <a:ext cx="5700" cy="449400"/>
          </a:xfrm>
          <a:prstGeom prst="straightConnector1">
            <a:avLst/>
          </a:prstGeom>
          <a:noFill/>
          <a:ln w="25400" cap="flat" cmpd="sng">
            <a:solidFill>
              <a:schemeClr val="accent5"/>
            </a:solidFill>
            <a:prstDash val="solid"/>
            <a:round/>
            <a:headEnd type="none" w="sm" len="sm"/>
            <a:tailEnd type="triangle" w="med" len="med"/>
          </a:ln>
          <a:effectLst>
            <a:outerShdw blurRad="40000" dist="20000" dir="5400000" rotWithShape="0">
              <a:srgbClr val="000000">
                <a:alpha val="36862"/>
              </a:srgbClr>
            </a:outerShdw>
          </a:effectLst>
        </p:spPr>
      </p:cxnSp>
      <p:pic>
        <p:nvPicPr>
          <p:cNvPr id="461" name="Google Shape;461;g221f4cf5210_0_3"/>
          <p:cNvPicPr preferRelativeResize="0"/>
          <p:nvPr/>
        </p:nvPicPr>
        <p:blipFill rotWithShape="1">
          <a:blip r:embed="rId3">
            <a:alphaModFix/>
          </a:blip>
          <a:srcRect/>
          <a:stretch/>
        </p:blipFill>
        <p:spPr>
          <a:xfrm>
            <a:off x="2463023" y="1720951"/>
            <a:ext cx="6004218" cy="45024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20"/>
          <p:cNvSpPr txBox="1"/>
          <p:nvPr/>
        </p:nvSpPr>
        <p:spPr>
          <a:xfrm>
            <a:off x="690960" y="391016"/>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Ejemplo</a:t>
            </a:r>
            <a:endParaRPr sz="4000" b="0" i="0" u="none" strike="noStrike" cap="none">
              <a:solidFill>
                <a:srgbClr val="4A6617"/>
              </a:solidFill>
              <a:latin typeface="Calibri"/>
              <a:ea typeface="Calibri"/>
              <a:cs typeface="Calibri"/>
              <a:sym typeface="Calibri"/>
            </a:endParaRPr>
          </a:p>
        </p:txBody>
      </p:sp>
      <p:graphicFrame>
        <p:nvGraphicFramePr>
          <p:cNvPr id="471" name="Google Shape;471;p20"/>
          <p:cNvGraphicFramePr/>
          <p:nvPr/>
        </p:nvGraphicFramePr>
        <p:xfrm>
          <a:off x="2022274" y="1872796"/>
          <a:ext cx="7592050" cy="4456050"/>
        </p:xfrm>
        <a:graphic>
          <a:graphicData uri="http://schemas.openxmlformats.org/drawingml/2006/table">
            <a:tbl>
              <a:tblPr>
                <a:noFill/>
              </a:tblPr>
              <a:tblGrid>
                <a:gridCol w="3533750">
                  <a:extLst>
                    <a:ext uri="{9D8B030D-6E8A-4147-A177-3AD203B41FA5}">
                      <a16:colId xmlns:a16="http://schemas.microsoft.com/office/drawing/2014/main" val="20000"/>
                    </a:ext>
                  </a:extLst>
                </a:gridCol>
                <a:gridCol w="1295650">
                  <a:extLst>
                    <a:ext uri="{9D8B030D-6E8A-4147-A177-3AD203B41FA5}">
                      <a16:colId xmlns:a16="http://schemas.microsoft.com/office/drawing/2014/main" val="20001"/>
                    </a:ext>
                  </a:extLst>
                </a:gridCol>
                <a:gridCol w="1663925">
                  <a:extLst>
                    <a:ext uri="{9D8B030D-6E8A-4147-A177-3AD203B41FA5}">
                      <a16:colId xmlns:a16="http://schemas.microsoft.com/office/drawing/2014/main" val="20002"/>
                    </a:ext>
                  </a:extLst>
                </a:gridCol>
                <a:gridCol w="1098725">
                  <a:extLst>
                    <a:ext uri="{9D8B030D-6E8A-4147-A177-3AD203B41FA5}">
                      <a16:colId xmlns:a16="http://schemas.microsoft.com/office/drawing/2014/main" val="20003"/>
                    </a:ext>
                  </a:extLst>
                </a:gridCol>
              </a:tblGrid>
              <a:tr h="532450">
                <a:tc>
                  <a:txBody>
                    <a:bodyPr/>
                    <a:lstStyle/>
                    <a:p>
                      <a:pPr marL="0" marR="0" lvl="0" indent="0" algn="l" rtl="0">
                        <a:lnSpc>
                          <a:spcPct val="100000"/>
                        </a:lnSpc>
                        <a:spcBef>
                          <a:spcPts val="0"/>
                        </a:spcBef>
                        <a:spcAft>
                          <a:spcPts val="0"/>
                        </a:spcAft>
                        <a:buClr>
                          <a:srgbClr val="000000"/>
                        </a:buClr>
                        <a:buSzPts val="1800"/>
                        <a:buFont typeface="Arial"/>
                        <a:buNone/>
                      </a:pPr>
                      <a:r>
                        <a:rPr lang="es-ES" sz="1800" b="0" u="none" strike="noStrike" cap="none">
                          <a:solidFill>
                            <a:schemeClr val="lt1"/>
                          </a:solidFill>
                          <a:latin typeface="Calibri"/>
                          <a:ea typeface="Calibri"/>
                          <a:cs typeface="Calibri"/>
                          <a:sym typeface="Calibri"/>
                        </a:rPr>
                        <a:t>Riesgos</a:t>
                      </a:r>
                      <a:endParaRPr sz="1400" u="none" strike="noStrike" cap="none"/>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Categoría</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Probabilidad</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chemeClr val="lt1"/>
                          </a:solidFill>
                          <a:latin typeface="Calibri"/>
                          <a:ea typeface="Calibri"/>
                          <a:cs typeface="Calibri"/>
                          <a:sym typeface="Calibri"/>
                        </a:rPr>
                        <a:t>Impacto</a:t>
                      </a:r>
                      <a:endParaRPr sz="1600" b="0" u="none" strike="noStrike" cap="none">
                        <a:solidFill>
                          <a:schemeClr val="lt1"/>
                        </a:solidFill>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solidFill>
                      <a:srgbClr val="B84444"/>
                    </a:solidFill>
                  </a:tcPr>
                </a:tc>
                <a:extLst>
                  <a:ext uri="{0D108BD9-81ED-4DB2-BD59-A6C34878D82A}">
                    <a16:rowId xmlns:a16="http://schemas.microsoft.com/office/drawing/2014/main" val="10000"/>
                  </a:ext>
                </a:extLst>
              </a:tr>
              <a:tr h="5270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El cliente cambiará los requisitos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80 %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Falta de formación en las herramientas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Prod</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80%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3</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39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Menos reutilización de la prevista</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70 %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La estimación del tamaño puede ser muy baja</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60 %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57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Habrá muchos cambios de personal</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60 %</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871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La fecha de entrega estará muy ajustada </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Proy</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50%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2</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454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Calibri"/>
                          <a:ea typeface="Calibri"/>
                          <a:cs typeface="Calibri"/>
                          <a:sym typeface="Calibri"/>
                        </a:rPr>
                        <a:t> Se perderán los presupuestos</a:t>
                      </a:r>
                      <a:endParaRPr sz="1500" b="0" u="none" strike="noStrike" cap="none">
                        <a:latin typeface="Calibri"/>
                        <a:ea typeface="Calibri"/>
                        <a:cs typeface="Calibri"/>
                        <a:sym typeface="Calibri"/>
                      </a:endParaRPr>
                    </a:p>
                  </a:txBody>
                  <a:tcPr marL="42125" marR="42125"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Neg</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40%</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s-ES" sz="1600" b="1" u="none" strike="noStrike" cap="none">
                          <a:solidFill>
                            <a:srgbClr val="000000"/>
                          </a:solidFill>
                          <a:latin typeface="Calibri"/>
                          <a:ea typeface="Calibri"/>
                          <a:cs typeface="Calibri"/>
                          <a:sym typeface="Calibri"/>
                        </a:rPr>
                        <a:t>1</a:t>
                      </a:r>
                      <a:endParaRPr sz="1600" b="0" u="none" strike="noStrike" cap="none">
                        <a:latin typeface="Calibri"/>
                        <a:ea typeface="Calibri"/>
                        <a:cs typeface="Calibri"/>
                        <a:sym typeface="Calibri"/>
                      </a:endParaRPr>
                    </a:p>
                  </a:txBody>
                  <a:tcPr marL="42125" marR="42125"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cxnSp>
        <p:nvCxnSpPr>
          <p:cNvPr id="472" name="Google Shape;472;p20"/>
          <p:cNvCxnSpPr/>
          <p:nvPr/>
        </p:nvCxnSpPr>
        <p:spPr>
          <a:xfrm>
            <a:off x="1993873" y="5789822"/>
            <a:ext cx="8964720" cy="0"/>
          </a:xfrm>
          <a:prstGeom prst="straightConnector1">
            <a:avLst/>
          </a:prstGeom>
          <a:noFill/>
          <a:ln w="38150" cap="flat" cmpd="sng">
            <a:solidFill>
              <a:srgbClr val="FF0000"/>
            </a:solidFill>
            <a:prstDash val="solid"/>
            <a:round/>
            <a:headEnd type="none" w="sm" len="sm"/>
            <a:tailEnd type="none" w="sm" len="sm"/>
          </a:ln>
          <a:effectLst>
            <a:outerShdw blurRad="40000" dist="20000" dir="5400000" rotWithShape="0">
              <a:srgbClr val="000000">
                <a:alpha val="36862"/>
              </a:srgbClr>
            </a:outerShdw>
          </a:effectLst>
        </p:spPr>
      </p:cxnSp>
      <p:sp>
        <p:nvSpPr>
          <p:cNvPr id="473" name="Google Shape;473;p20"/>
          <p:cNvSpPr/>
          <p:nvPr/>
        </p:nvSpPr>
        <p:spPr>
          <a:xfrm>
            <a:off x="8795640" y="6021360"/>
            <a:ext cx="1872000" cy="83628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73735" y="-23682"/>
                </a:lnTo>
              </a:path>
            </a:pathLst>
          </a:custGeom>
          <a:solidFill>
            <a:schemeClr val="accent1"/>
          </a:solidFill>
          <a:ln w="25400" cap="flat" cmpd="sng">
            <a:solidFill>
              <a:srgbClr val="FF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2400" b="0" i="0" u="none" strike="noStrike" cap="none">
                <a:solidFill>
                  <a:srgbClr val="FFFFFF"/>
                </a:solidFill>
                <a:latin typeface="Calibri"/>
                <a:ea typeface="Calibri"/>
                <a:cs typeface="Calibri"/>
                <a:sym typeface="Calibri"/>
              </a:rPr>
              <a:t>Línea de Corte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21"/>
          <p:cNvSpPr txBox="1"/>
          <p:nvPr/>
        </p:nvSpPr>
        <p:spPr>
          <a:xfrm>
            <a:off x="697413" y="496670"/>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Ejemplo</a:t>
            </a:r>
            <a:endParaRPr sz="4000" b="0" i="0" u="none" strike="noStrike" cap="none">
              <a:solidFill>
                <a:srgbClr val="4A6617"/>
              </a:solidFill>
              <a:latin typeface="Calibri"/>
              <a:ea typeface="Calibri"/>
              <a:cs typeface="Calibri"/>
              <a:sym typeface="Calibri"/>
            </a:endParaRPr>
          </a:p>
        </p:txBody>
      </p:sp>
      <p:graphicFrame>
        <p:nvGraphicFramePr>
          <p:cNvPr id="483" name="Google Shape;483;p21"/>
          <p:cNvGraphicFramePr/>
          <p:nvPr/>
        </p:nvGraphicFramePr>
        <p:xfrm>
          <a:off x="2031961" y="1998721"/>
          <a:ext cx="7592025" cy="2802225"/>
        </p:xfrm>
        <a:graphic>
          <a:graphicData uri="http://schemas.openxmlformats.org/drawingml/2006/table">
            <a:tbl>
              <a:tblPr>
                <a:noFill/>
              </a:tblPr>
              <a:tblGrid>
                <a:gridCol w="3477950">
                  <a:extLst>
                    <a:ext uri="{9D8B030D-6E8A-4147-A177-3AD203B41FA5}">
                      <a16:colId xmlns:a16="http://schemas.microsoft.com/office/drawing/2014/main" val="20000"/>
                    </a:ext>
                  </a:extLst>
                </a:gridCol>
                <a:gridCol w="1225450">
                  <a:extLst>
                    <a:ext uri="{9D8B030D-6E8A-4147-A177-3AD203B41FA5}">
                      <a16:colId xmlns:a16="http://schemas.microsoft.com/office/drawing/2014/main" val="20001"/>
                    </a:ext>
                  </a:extLst>
                </a:gridCol>
                <a:gridCol w="1548350">
                  <a:extLst>
                    <a:ext uri="{9D8B030D-6E8A-4147-A177-3AD203B41FA5}">
                      <a16:colId xmlns:a16="http://schemas.microsoft.com/office/drawing/2014/main" val="20002"/>
                    </a:ext>
                  </a:extLst>
                </a:gridCol>
                <a:gridCol w="1340275">
                  <a:extLst>
                    <a:ext uri="{9D8B030D-6E8A-4147-A177-3AD203B41FA5}">
                      <a16:colId xmlns:a16="http://schemas.microsoft.com/office/drawing/2014/main" val="20003"/>
                    </a:ext>
                  </a:extLst>
                </a:gridCol>
              </a:tblGrid>
              <a:tr h="560875">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Los usuarios finales se resisten al sistema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Neg</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40%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2807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992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La tecnología no alcanzará las expectativas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Prod</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1</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4080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Personal sin experiencia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Proy</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2</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122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01350">
                <a:tc>
                  <a:txBody>
                    <a:bodyPr/>
                    <a:lstStyle/>
                    <a:p>
                      <a:pPr marL="0" marR="0" lvl="0" indent="0" algn="l" rtl="0">
                        <a:lnSpc>
                          <a:spcPct val="100000"/>
                        </a:lnSpc>
                        <a:spcBef>
                          <a:spcPts val="0"/>
                        </a:spcBef>
                        <a:spcAft>
                          <a:spcPts val="0"/>
                        </a:spcAft>
                        <a:buClr>
                          <a:srgbClr val="000000"/>
                        </a:buClr>
                        <a:buSzPts val="1500"/>
                        <a:buFont typeface="Arial"/>
                        <a:buNone/>
                      </a:pPr>
                      <a:r>
                        <a:rPr lang="es-ES" sz="1500" b="1" u="none" strike="noStrike" cap="none">
                          <a:solidFill>
                            <a:srgbClr val="000000"/>
                          </a:solidFill>
                          <a:latin typeface="Arial"/>
                          <a:ea typeface="Arial"/>
                          <a:cs typeface="Arial"/>
                          <a:sym typeface="Arial"/>
                        </a:rPr>
                        <a:t>Mayor número de usuarios de los previstos </a:t>
                      </a:r>
                      <a:endParaRPr sz="1500" b="0" u="none" strike="noStrike" cap="none">
                        <a:latin typeface="Arial"/>
                        <a:ea typeface="Arial"/>
                        <a:cs typeface="Arial"/>
                        <a:sym typeface="Arial"/>
                      </a:endParaRPr>
                    </a:p>
                  </a:txBody>
                  <a:tcPr marL="54000" marR="54000" marT="45725" marB="45725">
                    <a:lnL w="2807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Neg</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30%</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1222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s-ES" sz="1800" b="1" u="none" strike="noStrike" cap="none">
                          <a:solidFill>
                            <a:srgbClr val="000000"/>
                          </a:solidFill>
                          <a:latin typeface="Arial"/>
                          <a:ea typeface="Arial"/>
                          <a:cs typeface="Arial"/>
                          <a:sym typeface="Arial"/>
                        </a:rPr>
                        <a:t>3</a:t>
                      </a:r>
                      <a:endParaRPr sz="1800" b="0" u="none" strike="noStrike" cap="none">
                        <a:latin typeface="Arial"/>
                        <a:ea typeface="Arial"/>
                        <a:cs typeface="Arial"/>
                        <a:sym typeface="Arial"/>
                      </a:endParaRPr>
                    </a:p>
                  </a:txBody>
                  <a:tcPr marL="54000" marR="54000" marT="45725" marB="45725">
                    <a:lnL w="12225" cap="flat" cmpd="sng">
                      <a:solidFill>
                        <a:srgbClr val="000000"/>
                      </a:solidFill>
                      <a:prstDash val="solid"/>
                      <a:round/>
                      <a:headEnd type="none" w="sm" len="sm"/>
                      <a:tailEnd type="none" w="sm" len="sm"/>
                    </a:lnL>
                    <a:lnR w="28075" cap="flat" cmpd="sng">
                      <a:solidFill>
                        <a:srgbClr val="000000"/>
                      </a:solidFill>
                      <a:prstDash val="solid"/>
                      <a:round/>
                      <a:headEnd type="none" w="sm" len="sm"/>
                      <a:tailEnd type="none" w="sm" len="sm"/>
                    </a:lnR>
                    <a:lnT w="12225" cap="flat" cmpd="sng">
                      <a:solidFill>
                        <a:srgbClr val="000000"/>
                      </a:solidFill>
                      <a:prstDash val="solid"/>
                      <a:round/>
                      <a:headEnd type="none" w="sm" len="sm"/>
                      <a:tailEnd type="none" w="sm" len="sm"/>
                    </a:lnT>
                    <a:lnB w="280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cxnSp>
        <p:nvCxnSpPr>
          <p:cNvPr id="484" name="Google Shape;484;p21"/>
          <p:cNvCxnSpPr/>
          <p:nvPr/>
        </p:nvCxnSpPr>
        <p:spPr>
          <a:xfrm>
            <a:off x="1844751" y="2554953"/>
            <a:ext cx="8712720" cy="0"/>
          </a:xfrm>
          <a:prstGeom prst="straightConnector1">
            <a:avLst/>
          </a:prstGeom>
          <a:noFill/>
          <a:ln w="38150" cap="flat" cmpd="sng">
            <a:solidFill>
              <a:srgbClr val="FF0000"/>
            </a:solidFill>
            <a:prstDash val="solid"/>
            <a:round/>
            <a:headEnd type="none" w="sm" len="sm"/>
            <a:tailEnd type="none" w="sm" len="sm"/>
          </a:ln>
        </p:spPr>
      </p:cxnSp>
      <p:sp>
        <p:nvSpPr>
          <p:cNvPr id="485" name="Google Shape;485;p21"/>
          <p:cNvSpPr/>
          <p:nvPr/>
        </p:nvSpPr>
        <p:spPr>
          <a:xfrm>
            <a:off x="8578920" y="764640"/>
            <a:ext cx="1872000" cy="8784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69552" y="243235"/>
                </a:lnTo>
              </a:path>
            </a:pathLst>
          </a:custGeom>
          <a:solidFill>
            <a:schemeClr val="accent1"/>
          </a:solidFill>
          <a:ln w="25400" cap="flat" cmpd="sng">
            <a:solidFill>
              <a:srgbClr val="FF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s-ES" sz="2400" b="0" i="0" u="none" strike="noStrike" cap="none">
                <a:solidFill>
                  <a:srgbClr val="FFFFFF"/>
                </a:solidFill>
                <a:latin typeface="Calibri"/>
                <a:ea typeface="Calibri"/>
                <a:cs typeface="Calibri"/>
                <a:sym typeface="Calibri"/>
              </a:rPr>
              <a:t>Línea de Corte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2"/>
          <p:cNvSpPr txBox="1"/>
          <p:nvPr/>
        </p:nvSpPr>
        <p:spPr>
          <a:xfrm>
            <a:off x="1862760" y="141259"/>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Administración de Riesgos</a:t>
            </a:r>
            <a:br>
              <a:rPr lang="es-ES" sz="1800" b="0" i="0" u="none" strike="noStrike" cap="none" dirty="0">
                <a:solidFill>
                  <a:srgbClr val="4A6617"/>
                </a:solidFill>
                <a:latin typeface="Arial"/>
                <a:ea typeface="Arial"/>
                <a:cs typeface="Arial"/>
                <a:sym typeface="Arial"/>
              </a:rPr>
            </a:br>
            <a:r>
              <a:rPr lang="es-ES" sz="3000" b="0" i="0" u="none" strike="noStrike" cap="none" dirty="0">
                <a:solidFill>
                  <a:srgbClr val="4A6617"/>
                </a:solidFill>
                <a:latin typeface="Calibri"/>
                <a:ea typeface="Calibri"/>
                <a:cs typeface="Calibri"/>
                <a:sym typeface="Calibri"/>
              </a:rPr>
              <a:t>3. Planeación</a:t>
            </a:r>
            <a:endParaRPr sz="3000" b="0" i="0" u="none" strike="noStrike" cap="none" dirty="0">
              <a:solidFill>
                <a:srgbClr val="4A6617"/>
              </a:solidFill>
              <a:latin typeface="Calibri"/>
              <a:ea typeface="Calibri"/>
              <a:cs typeface="Calibri"/>
              <a:sym typeface="Calibri"/>
            </a:endParaRPr>
          </a:p>
        </p:txBody>
      </p:sp>
      <p:sp>
        <p:nvSpPr>
          <p:cNvPr id="491" name="Google Shape;491;p22"/>
          <p:cNvSpPr txBox="1"/>
          <p:nvPr/>
        </p:nvSpPr>
        <p:spPr>
          <a:xfrm>
            <a:off x="64684" y="1961640"/>
            <a:ext cx="10431474" cy="4896360"/>
          </a:xfrm>
          <a:prstGeom prst="rect">
            <a:avLst/>
          </a:prstGeom>
          <a:noFill/>
          <a:ln>
            <a:noFill/>
          </a:ln>
        </p:spPr>
        <p:txBody>
          <a:bodyPr spcFirstLastPara="1" wrap="square" lIns="91425" tIns="45700" rIns="91425" bIns="45700"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s-ES" sz="2400" b="0" i="0" u="none" strike="noStrike" cap="none" dirty="0">
                <a:solidFill>
                  <a:srgbClr val="262626"/>
                </a:solidFill>
                <a:latin typeface="Calibri"/>
                <a:ea typeface="Calibri"/>
                <a:cs typeface="Calibri"/>
                <a:sym typeface="Calibri"/>
              </a:rPr>
              <a:t>Se consideran cada uno de los riesgos por encima de la línea de corte y se determina una estrategia a seguir:</a:t>
            </a:r>
            <a:endParaRPr sz="1400" b="0" i="0" u="none" strike="noStrike" cap="none" dirty="0">
              <a:solidFill>
                <a:srgbClr val="000000"/>
              </a:solidFill>
              <a:latin typeface="Arial"/>
              <a:ea typeface="Arial"/>
              <a:cs typeface="Arial"/>
              <a:sym typeface="Arial"/>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Evitar el riesgo</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el sistema se diseña de modo que no pueda ocurrir el evento. </a:t>
            </a:r>
            <a:endParaRPr sz="2400" b="0" i="0" u="none" strike="noStrike" cap="none" dirty="0">
              <a:solidFill>
                <a:srgbClr val="262626"/>
              </a:solidFill>
              <a:latin typeface="Calibri"/>
              <a:ea typeface="Calibri"/>
              <a:cs typeface="Calibri"/>
              <a:sym typeface="Calibri"/>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Minimizar el riesgo</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la probabilidad que el riesgo se presente se reduce.</a:t>
            </a:r>
            <a:endParaRPr sz="2400" b="0" i="0" u="none" strike="noStrike" cap="none" dirty="0">
              <a:solidFill>
                <a:srgbClr val="262626"/>
              </a:solidFill>
              <a:latin typeface="Calibri"/>
              <a:ea typeface="Calibri"/>
              <a:cs typeface="Calibri"/>
              <a:sym typeface="Calibri"/>
            </a:endParaRPr>
          </a:p>
          <a:p>
            <a:pPr marL="260640" marR="0" lvl="1" indent="-256680" algn="l" rtl="0">
              <a:lnSpc>
                <a:spcPct val="85000"/>
              </a:lnSpc>
              <a:spcBef>
                <a:spcPts val="601"/>
              </a:spcBef>
              <a:spcAft>
                <a:spcPts val="0"/>
              </a:spcAft>
              <a:buClr>
                <a:srgbClr val="C00000"/>
              </a:buClr>
              <a:buSzPts val="2400"/>
              <a:buFont typeface="Arial"/>
              <a:buChar char=" "/>
            </a:pPr>
            <a:r>
              <a:rPr lang="es-ES" sz="2400" b="1" i="0" u="sng" strike="noStrike" cap="none" dirty="0">
                <a:solidFill>
                  <a:srgbClr val="262626"/>
                </a:solidFill>
                <a:latin typeface="Calibri"/>
                <a:ea typeface="Calibri"/>
                <a:cs typeface="Calibri"/>
                <a:sym typeface="Calibri"/>
              </a:rPr>
              <a:t>Plan de contingencia</a:t>
            </a:r>
            <a:endParaRPr sz="2400" b="0" i="1" u="none" strike="noStrike" cap="none" dirty="0">
              <a:solidFill>
                <a:srgbClr val="262626"/>
              </a:solidFill>
              <a:latin typeface="Calibri"/>
              <a:ea typeface="Calibri"/>
              <a:cs typeface="Calibri"/>
              <a:sym typeface="Calibri"/>
            </a:endParaRPr>
          </a:p>
          <a:p>
            <a:pPr marL="411480" marR="0" lvl="2" indent="-411120" algn="l" rtl="0">
              <a:lnSpc>
                <a:spcPct val="85000"/>
              </a:lnSpc>
              <a:spcBef>
                <a:spcPts val="601"/>
              </a:spcBef>
              <a:spcAft>
                <a:spcPts val="0"/>
              </a:spcAft>
              <a:buClr>
                <a:srgbClr val="C00000"/>
              </a:buClr>
              <a:buSzPts val="2400"/>
              <a:buFont typeface="Arial"/>
              <a:buChar char=" "/>
            </a:pPr>
            <a:r>
              <a:rPr lang="es-ES" sz="2400" b="0" i="1" u="none" strike="noStrike" cap="none" dirty="0">
                <a:solidFill>
                  <a:srgbClr val="262626"/>
                </a:solidFill>
                <a:latin typeface="Calibri"/>
                <a:ea typeface="Calibri"/>
                <a:cs typeface="Calibri"/>
                <a:sym typeface="Calibri"/>
              </a:rPr>
              <a:t>Siguiendo esta estrategia se está preparado para lo peor. Se acepta la aparición del riesgo y es tratado de manera de minimizar las consecuencias.</a:t>
            </a:r>
            <a:endParaRPr sz="2400" b="0" i="0" u="none" strike="noStrike" cap="none" dirty="0">
              <a:solidFill>
                <a:srgbClr val="262626"/>
              </a:solidFill>
              <a:latin typeface="Calibri"/>
              <a:ea typeface="Calibri"/>
              <a:cs typeface="Calibri"/>
              <a:sym typeface="Calibri"/>
            </a:endParaRPr>
          </a:p>
        </p:txBody>
      </p:sp>
      <p:grpSp>
        <p:nvGrpSpPr>
          <p:cNvPr id="492" name="Google Shape;492;p22"/>
          <p:cNvGrpSpPr/>
          <p:nvPr/>
        </p:nvGrpSpPr>
        <p:grpSpPr>
          <a:xfrm>
            <a:off x="3287640" y="5686200"/>
            <a:ext cx="7236000" cy="656280"/>
            <a:chOff x="1763640" y="5686200"/>
            <a:chExt cx="7236000" cy="656280"/>
          </a:xfrm>
        </p:grpSpPr>
        <p:sp>
          <p:nvSpPr>
            <p:cNvPr id="493" name="Google Shape;493;p22"/>
            <p:cNvSpPr/>
            <p:nvPr/>
          </p:nvSpPr>
          <p:spPr>
            <a:xfrm>
              <a:off x="1763640" y="6010920"/>
              <a:ext cx="137052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4A6617"/>
                  </a:solidFill>
                  <a:latin typeface="Calibri"/>
                  <a:ea typeface="Calibri"/>
                  <a:cs typeface="Calibri"/>
                  <a:sym typeface="Calibri"/>
                </a:rPr>
                <a:t>1.Identificacion</a:t>
              </a:r>
              <a:endParaRPr sz="1400" b="0" i="0" u="none" strike="noStrike" cap="none">
                <a:solidFill>
                  <a:srgbClr val="4A6617"/>
                </a:solidFill>
                <a:latin typeface="Arial"/>
                <a:ea typeface="Arial"/>
                <a:cs typeface="Arial"/>
                <a:sym typeface="Arial"/>
              </a:endParaRPr>
            </a:p>
          </p:txBody>
        </p:sp>
        <p:sp>
          <p:nvSpPr>
            <p:cNvPr id="494" name="Google Shape;494;p22"/>
            <p:cNvSpPr/>
            <p:nvPr/>
          </p:nvSpPr>
          <p:spPr>
            <a:xfrm>
              <a:off x="3820320" y="6038640"/>
              <a:ext cx="114156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4A6617"/>
                  </a:solidFill>
                  <a:latin typeface="Calibri"/>
                  <a:ea typeface="Calibri"/>
                  <a:cs typeface="Calibri"/>
                  <a:sym typeface="Calibri"/>
                </a:rPr>
                <a:t>2.Análisis </a:t>
              </a:r>
              <a:endParaRPr sz="1400" b="0" i="0" u="none" strike="noStrike" cap="none">
                <a:solidFill>
                  <a:srgbClr val="4A6617"/>
                </a:solidFill>
                <a:latin typeface="Arial"/>
                <a:ea typeface="Arial"/>
                <a:cs typeface="Arial"/>
                <a:sym typeface="Arial"/>
              </a:endParaRPr>
            </a:p>
          </p:txBody>
        </p:sp>
        <p:sp>
          <p:nvSpPr>
            <p:cNvPr id="495" name="Google Shape;495;p22"/>
            <p:cNvSpPr/>
            <p:nvPr/>
          </p:nvSpPr>
          <p:spPr>
            <a:xfrm>
              <a:off x="5571720" y="6039000"/>
              <a:ext cx="129420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C00000"/>
                  </a:solidFill>
                  <a:latin typeface="Calibri"/>
                  <a:ea typeface="Calibri"/>
                  <a:cs typeface="Calibri"/>
                  <a:sym typeface="Calibri"/>
                </a:rPr>
                <a:t>3.Planeación</a:t>
              </a:r>
              <a:endParaRPr sz="1400" b="0" i="0" u="none" strike="noStrike" cap="none">
                <a:solidFill>
                  <a:schemeClr val="dk1"/>
                </a:solidFill>
                <a:latin typeface="Arial"/>
                <a:ea typeface="Arial"/>
                <a:cs typeface="Arial"/>
                <a:sym typeface="Arial"/>
              </a:endParaRPr>
            </a:p>
          </p:txBody>
        </p:sp>
        <p:sp>
          <p:nvSpPr>
            <p:cNvPr id="496" name="Google Shape;496;p22"/>
            <p:cNvSpPr/>
            <p:nvPr/>
          </p:nvSpPr>
          <p:spPr>
            <a:xfrm>
              <a:off x="7400520" y="6039000"/>
              <a:ext cx="1413720" cy="303480"/>
            </a:xfrm>
            <a:prstGeom prst="rect">
              <a:avLst/>
            </a:prstGeom>
            <a:noFill/>
            <a:ln w="9525" cap="flat" cmpd="sng">
              <a:solidFill>
                <a:schemeClr val="accent5"/>
              </a:solidFill>
              <a:prstDash val="solid"/>
              <a:miter lim="8000"/>
              <a:headEnd type="none" w="sm" len="sm"/>
              <a:tailEnd type="none" w="sm" len="sm"/>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4A6617"/>
                  </a:solidFill>
                  <a:latin typeface="Calibri"/>
                  <a:ea typeface="Calibri"/>
                  <a:cs typeface="Calibri"/>
                  <a:sym typeface="Calibri"/>
                </a:rPr>
                <a:t>4.Supervisión</a:t>
              </a:r>
              <a:endParaRPr sz="1400" b="0" i="0" u="none" strike="noStrike" cap="none">
                <a:solidFill>
                  <a:srgbClr val="4A6617"/>
                </a:solidFill>
                <a:latin typeface="Arial"/>
                <a:ea typeface="Arial"/>
                <a:cs typeface="Arial"/>
                <a:sym typeface="Arial"/>
              </a:endParaRPr>
            </a:p>
          </p:txBody>
        </p:sp>
        <p:cxnSp>
          <p:nvCxnSpPr>
            <p:cNvPr id="497" name="Google Shape;497;p22"/>
            <p:cNvCxnSpPr/>
            <p:nvPr/>
          </p:nvCxnSpPr>
          <p:spPr>
            <a:xfrm>
              <a:off x="3134520" y="6249600"/>
              <a:ext cx="686880" cy="0"/>
            </a:xfrm>
            <a:prstGeom prst="straightConnector1">
              <a:avLst/>
            </a:prstGeom>
            <a:noFill/>
            <a:ln w="9525" cap="flat" cmpd="sng">
              <a:solidFill>
                <a:schemeClr val="accent5"/>
              </a:solidFill>
              <a:prstDash val="solid"/>
              <a:round/>
              <a:headEnd type="none" w="sm" len="sm"/>
              <a:tailEnd type="triangle" w="med" len="med"/>
            </a:ln>
          </p:spPr>
        </p:cxnSp>
        <p:cxnSp>
          <p:nvCxnSpPr>
            <p:cNvPr id="498" name="Google Shape;498;p22"/>
            <p:cNvCxnSpPr/>
            <p:nvPr/>
          </p:nvCxnSpPr>
          <p:spPr>
            <a:xfrm>
              <a:off x="5037480" y="6249960"/>
              <a:ext cx="458640" cy="0"/>
            </a:xfrm>
            <a:prstGeom prst="straightConnector1">
              <a:avLst/>
            </a:prstGeom>
            <a:noFill/>
            <a:ln w="9525" cap="flat" cmpd="sng">
              <a:solidFill>
                <a:schemeClr val="accent5"/>
              </a:solidFill>
              <a:prstDash val="solid"/>
              <a:round/>
              <a:headEnd type="none" w="sm" len="sm"/>
              <a:tailEnd type="triangle" w="med" len="med"/>
            </a:ln>
          </p:spPr>
        </p:cxnSp>
        <p:cxnSp>
          <p:nvCxnSpPr>
            <p:cNvPr id="499" name="Google Shape;499;p22"/>
            <p:cNvCxnSpPr/>
            <p:nvPr/>
          </p:nvCxnSpPr>
          <p:spPr>
            <a:xfrm>
              <a:off x="6866280" y="6249960"/>
              <a:ext cx="533880" cy="0"/>
            </a:xfrm>
            <a:prstGeom prst="straightConnector1">
              <a:avLst/>
            </a:prstGeom>
            <a:noFill/>
            <a:ln w="9525" cap="flat" cmpd="sng">
              <a:solidFill>
                <a:schemeClr val="accent5"/>
              </a:solidFill>
              <a:prstDash val="solid"/>
              <a:round/>
              <a:headEnd type="none" w="sm" len="sm"/>
              <a:tailEnd type="triangle" w="med" len="med"/>
            </a:ln>
          </p:spPr>
        </p:cxnSp>
        <p:cxnSp>
          <p:nvCxnSpPr>
            <p:cNvPr id="500" name="Google Shape;500;p22"/>
            <p:cNvCxnSpPr/>
            <p:nvPr/>
          </p:nvCxnSpPr>
          <p:spPr>
            <a:xfrm>
              <a:off x="8771040" y="6249600"/>
              <a:ext cx="228240" cy="0"/>
            </a:xfrm>
            <a:prstGeom prst="straightConnector1">
              <a:avLst/>
            </a:prstGeom>
            <a:noFill/>
            <a:ln w="9525" cap="flat" cmpd="sng">
              <a:solidFill>
                <a:schemeClr val="accent5"/>
              </a:solidFill>
              <a:prstDash val="solid"/>
              <a:round/>
              <a:headEnd type="none" w="sm" len="sm"/>
              <a:tailEnd type="none" w="sm" len="sm"/>
            </a:ln>
          </p:spPr>
        </p:cxnSp>
        <p:cxnSp>
          <p:nvCxnSpPr>
            <p:cNvPr id="501" name="Google Shape;501;p22"/>
            <p:cNvCxnSpPr/>
            <p:nvPr/>
          </p:nvCxnSpPr>
          <p:spPr>
            <a:xfrm rot="10800000">
              <a:off x="8999640" y="5686200"/>
              <a:ext cx="0" cy="563760"/>
            </a:xfrm>
            <a:prstGeom prst="straightConnector1">
              <a:avLst/>
            </a:prstGeom>
            <a:noFill/>
            <a:ln w="9525" cap="flat" cmpd="sng">
              <a:solidFill>
                <a:schemeClr val="accent5"/>
              </a:solidFill>
              <a:prstDash val="solid"/>
              <a:round/>
              <a:headEnd type="none" w="sm" len="sm"/>
              <a:tailEnd type="none" w="sm" len="sm"/>
            </a:ln>
          </p:spPr>
        </p:cxnSp>
        <p:cxnSp>
          <p:nvCxnSpPr>
            <p:cNvPr id="502" name="Google Shape;502;p22"/>
            <p:cNvCxnSpPr/>
            <p:nvPr/>
          </p:nvCxnSpPr>
          <p:spPr>
            <a:xfrm rot="10800000">
              <a:off x="4581720" y="5686200"/>
              <a:ext cx="4417920" cy="0"/>
            </a:xfrm>
            <a:prstGeom prst="straightConnector1">
              <a:avLst/>
            </a:prstGeom>
            <a:noFill/>
            <a:ln w="9525" cap="flat" cmpd="sng">
              <a:solidFill>
                <a:schemeClr val="accent5"/>
              </a:solidFill>
              <a:prstDash val="solid"/>
              <a:round/>
              <a:headEnd type="none" w="sm" len="sm"/>
              <a:tailEnd type="none" w="sm" len="sm"/>
            </a:ln>
          </p:spPr>
        </p:cxnSp>
        <p:cxnSp>
          <p:nvCxnSpPr>
            <p:cNvPr id="503" name="Google Shape;503;p22"/>
            <p:cNvCxnSpPr/>
            <p:nvPr/>
          </p:nvCxnSpPr>
          <p:spPr>
            <a:xfrm>
              <a:off x="4581720" y="5713560"/>
              <a:ext cx="0" cy="211320"/>
            </a:xfrm>
            <a:prstGeom prst="straightConnector1">
              <a:avLst/>
            </a:prstGeom>
            <a:noFill/>
            <a:ln w="9525" cap="flat" cmpd="sng">
              <a:solidFill>
                <a:schemeClr val="accent5"/>
              </a:solidFill>
              <a:prstDash val="solid"/>
              <a:round/>
              <a:headEnd type="none" w="sm" len="sm"/>
              <a:tailEnd type="triangle" w="med" len="med"/>
            </a:ln>
          </p:spPr>
        </p:cxnSp>
      </p:grpSp>
      <p:cxnSp>
        <p:nvCxnSpPr>
          <p:cNvPr id="505" name="Google Shape;505;p22"/>
          <p:cNvCxnSpPr/>
          <p:nvPr/>
        </p:nvCxnSpPr>
        <p:spPr>
          <a:xfrm>
            <a:off x="9440729" y="1165278"/>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6862"/>
              </a:srgbClr>
            </a:outerShdw>
          </a:effectLst>
        </p:spPr>
      </p:cxnSp>
      <p:grpSp>
        <p:nvGrpSpPr>
          <p:cNvPr id="2" name="Grupo 1">
            <a:extLst>
              <a:ext uri="{FF2B5EF4-FFF2-40B4-BE49-F238E27FC236}">
                <a16:creationId xmlns:a16="http://schemas.microsoft.com/office/drawing/2014/main" id="{04543906-E2F8-47D9-BB17-A65143D986B6}"/>
              </a:ext>
            </a:extLst>
          </p:cNvPr>
          <p:cNvGrpSpPr/>
          <p:nvPr/>
        </p:nvGrpSpPr>
        <p:grpSpPr>
          <a:xfrm>
            <a:off x="9846411" y="101822"/>
            <a:ext cx="1927601" cy="2126911"/>
            <a:chOff x="8486612" y="308026"/>
            <a:chExt cx="1927601" cy="2126911"/>
          </a:xfrm>
        </p:grpSpPr>
        <p:sp>
          <p:nvSpPr>
            <p:cNvPr id="504" name="Google Shape;504;p22"/>
            <p:cNvSpPr/>
            <p:nvPr/>
          </p:nvSpPr>
          <p:spPr>
            <a:xfrm>
              <a:off x="8486612" y="308026"/>
              <a:ext cx="1927601" cy="784602"/>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dirty="0">
                  <a:solidFill>
                    <a:srgbClr val="000000"/>
                  </a:solidFill>
                  <a:latin typeface="Arial"/>
                  <a:ea typeface="Arial"/>
                  <a:cs typeface="Arial"/>
                  <a:sym typeface="Arial"/>
                </a:rPr>
                <a:t>3.Planeación de riesgos</a:t>
              </a:r>
              <a:endParaRPr sz="1800" b="0" i="0" u="none" strike="noStrike" cap="none" dirty="0">
                <a:solidFill>
                  <a:srgbClr val="000000"/>
                </a:solidFill>
                <a:latin typeface="Arial"/>
                <a:ea typeface="Arial"/>
                <a:cs typeface="Arial"/>
                <a:sym typeface="Arial"/>
              </a:endParaRPr>
            </a:p>
          </p:txBody>
        </p:sp>
        <p:sp>
          <p:nvSpPr>
            <p:cNvPr id="506" name="Google Shape;506;p22"/>
            <p:cNvSpPr/>
            <p:nvPr/>
          </p:nvSpPr>
          <p:spPr>
            <a:xfrm>
              <a:off x="8757834" y="1669709"/>
              <a:ext cx="1511083" cy="765228"/>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chemeClr val="dk1"/>
                  </a:solidFill>
                  <a:latin typeface="Calibri"/>
                  <a:ea typeface="Calibri"/>
                  <a:cs typeface="Calibri"/>
                  <a:sym typeface="Calibri"/>
                </a:rPr>
                <a:t>Anulación  de  riesgos  y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chemeClr val="dk1"/>
                  </a:solidFill>
                  <a:latin typeface="Calibri"/>
                  <a:ea typeface="Calibri"/>
                  <a:cs typeface="Calibri"/>
                  <a:sym typeface="Calibri"/>
                </a:rPr>
                <a:t>planes  de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s-ES" sz="1200" b="0" i="0" u="none" strike="noStrike" cap="none" dirty="0">
                  <a:solidFill>
                    <a:schemeClr val="dk1"/>
                  </a:solidFill>
                  <a:latin typeface="Calibri"/>
                  <a:ea typeface="Calibri"/>
                  <a:cs typeface="Calibri"/>
                  <a:sym typeface="Calibri"/>
                </a:rPr>
                <a:t>contingencia</a:t>
              </a:r>
              <a:endParaRPr sz="1200" b="0" i="0" u="none" strike="noStrike" cap="none" dirty="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510"/>
        <p:cNvGrpSpPr/>
        <p:nvPr/>
      </p:nvGrpSpPr>
      <p:grpSpPr>
        <a:xfrm>
          <a:off x="0" y="0"/>
          <a:ext cx="0" cy="0"/>
          <a:chOff x="0" y="0"/>
          <a:chExt cx="0" cy="0"/>
        </a:xfrm>
      </p:grpSpPr>
      <p:sp>
        <p:nvSpPr>
          <p:cNvPr id="511" name="Google Shape;511;p23"/>
          <p:cNvSpPr txBox="1"/>
          <p:nvPr/>
        </p:nvSpPr>
        <p:spPr>
          <a:xfrm>
            <a:off x="841075" y="445181"/>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12" name="Google Shape;512;p23"/>
          <p:cNvSpPr/>
          <p:nvPr/>
        </p:nvSpPr>
        <p:spPr>
          <a:xfrm>
            <a:off x="841075" y="2127019"/>
            <a:ext cx="9965982" cy="4285800"/>
          </a:xfrm>
          <a:prstGeom prst="rect">
            <a:avLst/>
          </a:prstGeom>
          <a:noFill/>
          <a:ln>
            <a:noFill/>
          </a:ln>
        </p:spPr>
        <p:txBody>
          <a:bodyPr spcFirstLastPara="1" wrap="square" lIns="90000" tIns="45000" rIns="90000" bIns="45000" anchor="t" anchorCtr="0">
            <a:noAutofit/>
          </a:bodyPr>
          <a:lstStyle/>
          <a:p>
            <a:pPr marL="343080" marR="0" lvl="0" indent="-342720" algn="l" rtl="0">
              <a:lnSpc>
                <a:spcPct val="80000"/>
              </a:lnSpc>
              <a:spcBef>
                <a:spcPts val="0"/>
              </a:spcBef>
              <a:spcAft>
                <a:spcPts val="0"/>
              </a:spcAft>
              <a:buClr>
                <a:srgbClr val="000000"/>
              </a:buClr>
              <a:buSzPts val="2800"/>
              <a:buFont typeface="Arial"/>
              <a:buNone/>
            </a:pPr>
            <a:r>
              <a:rPr lang="es-ES" sz="2800" b="1" i="0" u="sng" strike="noStrike" cap="none" dirty="0">
                <a:solidFill>
                  <a:srgbClr val="000000"/>
                </a:solidFill>
                <a:latin typeface="Calibri"/>
                <a:ea typeface="Calibri"/>
                <a:cs typeface="Calibri"/>
                <a:sym typeface="Calibri"/>
              </a:rPr>
              <a:t>La exposición al riesgo, </a:t>
            </a:r>
            <a:r>
              <a:rPr lang="es-ES" sz="2800" b="0" i="0" u="none" strike="noStrike" cap="none" dirty="0">
                <a:solidFill>
                  <a:srgbClr val="000000"/>
                </a:solidFill>
                <a:latin typeface="Calibri"/>
                <a:ea typeface="Calibri"/>
                <a:cs typeface="Calibri"/>
                <a:sym typeface="Calibri"/>
              </a:rPr>
              <a:t>E, se determina usando la siguiente relación:</a:t>
            </a:r>
            <a:endParaRPr dirty="0"/>
          </a:p>
          <a:p>
            <a:pPr marL="343080" marR="0" lvl="0" indent="-342720" algn="l" rtl="0">
              <a:lnSpc>
                <a:spcPct val="80000"/>
              </a:lnSpc>
              <a:spcBef>
                <a:spcPts val="0"/>
              </a:spcBef>
              <a:spcAft>
                <a:spcPts val="0"/>
              </a:spcAft>
              <a:buClr>
                <a:srgbClr val="000000"/>
              </a:buClr>
              <a:buSzPts val="2800"/>
              <a:buFont typeface="Arial"/>
              <a:buNone/>
            </a:pPr>
            <a:endParaRPr lang="es-ES" sz="2800" b="0" i="0" u="none" strike="noStrike" cap="none" dirty="0">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Clr>
                <a:srgbClr val="000000"/>
              </a:buClr>
              <a:buSzPts val="2800"/>
              <a:buFont typeface="Arial"/>
              <a:buNone/>
            </a:pPr>
            <a:endParaRPr lang="es-ES" sz="2800" dirty="0">
              <a:solidFill>
                <a:srgbClr val="000000"/>
              </a:solidFill>
              <a:latin typeface="Calibri"/>
              <a:ea typeface="Calibri"/>
              <a:cs typeface="Calibri"/>
              <a:sym typeface="Calibri"/>
            </a:endParaRPr>
          </a:p>
          <a:p>
            <a:pPr marL="343080" marR="0" lvl="0" indent="-342720" algn="ctr" rtl="0">
              <a:lnSpc>
                <a:spcPct val="80000"/>
              </a:lnSpc>
              <a:spcBef>
                <a:spcPts val="0"/>
              </a:spcBef>
              <a:spcAft>
                <a:spcPts val="0"/>
              </a:spcAft>
              <a:buClr>
                <a:srgbClr val="000000"/>
              </a:buClr>
              <a:buSzPts val="2800"/>
              <a:buFont typeface="Arial"/>
              <a:buNone/>
            </a:pPr>
            <a:r>
              <a:rPr lang="es-ES" sz="5400" b="1" i="0" u="none" strike="noStrike" cap="none" dirty="0">
                <a:solidFill>
                  <a:srgbClr val="000000"/>
                </a:solidFill>
                <a:latin typeface="Calibri"/>
                <a:ea typeface="Calibri"/>
                <a:cs typeface="Calibri"/>
                <a:sym typeface="Calibri"/>
              </a:rPr>
              <a:t>E = P x  C</a:t>
            </a:r>
            <a:endParaRPr sz="5400" b="1" dirty="0"/>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dirty="0">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Clr>
                <a:srgbClr val="000000"/>
              </a:buClr>
              <a:buSzPts val="2800"/>
              <a:buFont typeface="Arial"/>
              <a:buNone/>
            </a:pPr>
            <a:r>
              <a:rPr lang="es-ES" sz="2800" b="0" i="0" u="none" strike="noStrike" cap="none" dirty="0">
                <a:solidFill>
                  <a:srgbClr val="000000"/>
                </a:solidFill>
                <a:latin typeface="Calibri"/>
                <a:ea typeface="Calibri"/>
                <a:cs typeface="Calibri"/>
                <a:sym typeface="Calibri"/>
              </a:rPr>
              <a:t>donde </a:t>
            </a:r>
            <a:r>
              <a:rPr lang="es-ES" sz="2800" b="1" i="0" u="none" strike="noStrike" cap="none" dirty="0">
                <a:solidFill>
                  <a:srgbClr val="000000"/>
                </a:solidFill>
                <a:latin typeface="Calibri"/>
                <a:ea typeface="Calibri"/>
                <a:cs typeface="Calibri"/>
                <a:sym typeface="Calibri"/>
              </a:rPr>
              <a:t>P</a:t>
            </a:r>
            <a:r>
              <a:rPr lang="es-ES" sz="2800" b="0" i="0" u="none" strike="noStrike" cap="none" dirty="0">
                <a:solidFill>
                  <a:srgbClr val="000000"/>
                </a:solidFill>
                <a:latin typeface="Calibri"/>
                <a:ea typeface="Calibri"/>
                <a:cs typeface="Calibri"/>
                <a:sym typeface="Calibri"/>
              </a:rPr>
              <a:t> es la probabilidad de ocurrencia para un riesgo y </a:t>
            </a:r>
            <a:r>
              <a:rPr lang="es-ES" sz="2800" b="1" i="0" u="none" strike="noStrike" cap="none" dirty="0">
                <a:solidFill>
                  <a:srgbClr val="000000"/>
                </a:solidFill>
                <a:latin typeface="Calibri"/>
                <a:ea typeface="Calibri"/>
                <a:cs typeface="Calibri"/>
                <a:sym typeface="Calibri"/>
              </a:rPr>
              <a:t>C </a:t>
            </a:r>
            <a:r>
              <a:rPr lang="es-ES" sz="2800" b="0" i="0" u="none" strike="noStrike" cap="none" dirty="0">
                <a:solidFill>
                  <a:srgbClr val="000000"/>
                </a:solidFill>
                <a:latin typeface="Calibri"/>
                <a:ea typeface="Calibri"/>
                <a:cs typeface="Calibri"/>
                <a:sym typeface="Calibri"/>
              </a:rPr>
              <a:t>es el costo para el proyecto si ocurre el riesgo.</a:t>
            </a:r>
            <a:endParaRPr dirty="0"/>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dirty="0">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dirty="0">
              <a:solidFill>
                <a:schemeClr val="dk1"/>
              </a:solidFill>
              <a:latin typeface="Arial"/>
              <a:ea typeface="Arial"/>
              <a:cs typeface="Arial"/>
              <a:sym typeface="Arial"/>
            </a:endParaRPr>
          </a:p>
        </p:txBody>
      </p:sp>
      <p:grpSp>
        <p:nvGrpSpPr>
          <p:cNvPr id="2" name="Grupo 1">
            <a:extLst>
              <a:ext uri="{FF2B5EF4-FFF2-40B4-BE49-F238E27FC236}">
                <a16:creationId xmlns:a16="http://schemas.microsoft.com/office/drawing/2014/main" id="{4CDC390A-B8F4-54B5-FF60-91049D2B239D}"/>
              </a:ext>
            </a:extLst>
          </p:cNvPr>
          <p:cNvGrpSpPr/>
          <p:nvPr/>
        </p:nvGrpSpPr>
        <p:grpSpPr>
          <a:xfrm>
            <a:off x="10189965" y="143359"/>
            <a:ext cx="1695125" cy="1574782"/>
            <a:chOff x="8660969" y="143359"/>
            <a:chExt cx="1695125" cy="1574782"/>
          </a:xfrm>
        </p:grpSpPr>
        <p:sp>
          <p:nvSpPr>
            <p:cNvPr id="513" name="Google Shape;513;p23"/>
            <p:cNvSpPr/>
            <p:nvPr/>
          </p:nvSpPr>
          <p:spPr>
            <a:xfrm>
              <a:off x="8690027" y="143359"/>
              <a:ext cx="1646695" cy="513381"/>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3.Planeación de riesgos</a:t>
              </a:r>
              <a:endParaRPr sz="1400" b="0" i="0" u="none" strike="noStrike" cap="none" dirty="0">
                <a:solidFill>
                  <a:srgbClr val="000000"/>
                </a:solidFill>
                <a:latin typeface="Arial"/>
                <a:ea typeface="Arial"/>
                <a:cs typeface="Arial"/>
                <a:sym typeface="Arial"/>
              </a:endParaRPr>
            </a:p>
          </p:txBody>
        </p:sp>
        <p:cxnSp>
          <p:nvCxnSpPr>
            <p:cNvPr id="514" name="Google Shape;514;p23"/>
            <p:cNvCxnSpPr/>
            <p:nvPr/>
          </p:nvCxnSpPr>
          <p:spPr>
            <a:xfrm>
              <a:off x="9644144" y="729389"/>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6862"/>
                </a:srgbClr>
              </a:outerShdw>
            </a:effectLst>
          </p:spPr>
        </p:cxnSp>
        <p:sp>
          <p:nvSpPr>
            <p:cNvPr id="515" name="Google Shape;515;p23"/>
            <p:cNvSpPr/>
            <p:nvPr/>
          </p:nvSpPr>
          <p:spPr>
            <a:xfrm>
              <a:off x="8660969" y="1185389"/>
              <a:ext cx="1695125" cy="532752"/>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chemeClr val="dk1"/>
                  </a:solidFill>
                  <a:latin typeface="Calibri"/>
                  <a:ea typeface="Calibri"/>
                  <a:cs typeface="Calibri"/>
                  <a:sym typeface="Calibri"/>
                </a:rPr>
                <a:t>Anulación  de  riesgos  y planes  de contingencia</a:t>
              </a:r>
              <a:endParaRPr sz="105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519"/>
        <p:cNvGrpSpPr/>
        <p:nvPr/>
      </p:nvGrpSpPr>
      <p:grpSpPr>
        <a:xfrm>
          <a:off x="0" y="0"/>
          <a:ext cx="0" cy="0"/>
          <a:chOff x="0" y="0"/>
          <a:chExt cx="0" cy="0"/>
        </a:xfrm>
      </p:grpSpPr>
      <p:sp>
        <p:nvSpPr>
          <p:cNvPr id="520" name="Google Shape;520;p27"/>
          <p:cNvSpPr txBox="1"/>
          <p:nvPr/>
        </p:nvSpPr>
        <p:spPr>
          <a:xfrm>
            <a:off x="841075" y="445181"/>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21" name="Google Shape;521;p27"/>
          <p:cNvSpPr/>
          <p:nvPr/>
        </p:nvSpPr>
        <p:spPr>
          <a:xfrm>
            <a:off x="841074" y="1842811"/>
            <a:ext cx="11350925" cy="4285800"/>
          </a:xfrm>
          <a:prstGeom prst="rect">
            <a:avLst/>
          </a:prstGeom>
          <a:noFill/>
          <a:ln>
            <a:noFill/>
          </a:ln>
        </p:spPr>
        <p:txBody>
          <a:bodyPr spcFirstLastPara="1" wrap="square" lIns="90000" tIns="45000" rIns="90000" bIns="45000" anchor="t" anchorCtr="0">
            <a:noAutofit/>
          </a:bodyPr>
          <a:lstStyle/>
          <a:p>
            <a:pPr marL="343080" marR="0" lvl="0" indent="-342720" algn="l" rtl="0">
              <a:lnSpc>
                <a:spcPct val="80000"/>
              </a:lnSpc>
              <a:spcBef>
                <a:spcPts val="0"/>
              </a:spcBef>
              <a:spcAft>
                <a:spcPts val="0"/>
              </a:spcAft>
              <a:buClr>
                <a:srgbClr val="000000"/>
              </a:buClr>
              <a:buSzPts val="2800"/>
              <a:buFont typeface="Arial"/>
              <a:buNone/>
            </a:pPr>
            <a:r>
              <a:rPr lang="es-ES" sz="2800" b="1" i="0" u="sng" strike="noStrike" cap="none">
                <a:solidFill>
                  <a:srgbClr val="000000"/>
                </a:solidFill>
                <a:latin typeface="Calibri"/>
                <a:ea typeface="Calibri"/>
                <a:cs typeface="Calibri"/>
                <a:sym typeface="Calibri"/>
              </a:rPr>
              <a:t>Ejemplo: </a:t>
            </a:r>
            <a:endParaRPr/>
          </a:p>
          <a:p>
            <a:pPr marL="343080" marR="0" lvl="0" indent="-342720" algn="l" rtl="0">
              <a:lnSpc>
                <a:spcPct val="80000"/>
              </a:lnSpc>
              <a:spcBef>
                <a:spcPts val="0"/>
              </a:spcBef>
              <a:spcAft>
                <a:spcPts val="0"/>
              </a:spcAft>
              <a:buClr>
                <a:srgbClr val="000000"/>
              </a:buClr>
              <a:buSzPts val="2800"/>
              <a:buFont typeface="Arial"/>
              <a:buNone/>
            </a:pPr>
            <a:r>
              <a:rPr lang="es-ES" sz="2800" b="0" i="0" u="sng" strike="noStrike" cap="none">
                <a:solidFill>
                  <a:srgbClr val="000000"/>
                </a:solidFill>
                <a:latin typeface="Calibri"/>
                <a:ea typeface="Calibri"/>
                <a:cs typeface="Calibri"/>
                <a:sym typeface="Calibri"/>
              </a:rPr>
              <a:t>Riesgo: </a:t>
            </a:r>
            <a:r>
              <a:rPr lang="es-ES" sz="2800" b="0" i="0" u="none" strike="noStrike" cap="none">
                <a:solidFill>
                  <a:srgbClr val="000000"/>
                </a:solidFill>
                <a:latin typeface="Calibri"/>
                <a:ea typeface="Calibri"/>
                <a:cs typeface="Calibri"/>
                <a:sym typeface="Calibri"/>
              </a:rPr>
              <a:t>sólo 70 por ciento de los componentes de software calendarizados para reutilización se integrarán en la aplicación. La funcionalidad restante tendrá que desarrollarse a la medida.</a:t>
            </a:r>
            <a:endParaRPr/>
          </a:p>
          <a:p>
            <a:pPr marL="343080" marR="0" lvl="0" indent="-342720" algn="l" rtl="0">
              <a:lnSpc>
                <a:spcPct val="80000"/>
              </a:lnSpc>
              <a:spcBef>
                <a:spcPts val="0"/>
              </a:spcBef>
              <a:spcAft>
                <a:spcPts val="0"/>
              </a:spcAft>
              <a:buClr>
                <a:srgbClr val="000000"/>
              </a:buClr>
              <a:buSzPts val="2800"/>
              <a:buFont typeface="Arial"/>
              <a:buNone/>
            </a:pPr>
            <a:r>
              <a:rPr lang="es-ES" sz="2800" b="0" i="0" u="sng" strike="noStrike" cap="none">
                <a:solidFill>
                  <a:srgbClr val="000000"/>
                </a:solidFill>
                <a:latin typeface="Calibri"/>
                <a:ea typeface="Calibri"/>
                <a:cs typeface="Calibri"/>
                <a:sym typeface="Calibri"/>
              </a:rPr>
              <a:t>Probabilidad: </a:t>
            </a:r>
            <a:r>
              <a:rPr lang="es-ES" sz="2800" b="0" i="0" u="none" strike="noStrike" cap="none">
                <a:solidFill>
                  <a:srgbClr val="000000"/>
                </a:solidFill>
                <a:latin typeface="Calibri"/>
                <a:ea typeface="Calibri"/>
                <a:cs typeface="Calibri"/>
                <a:sym typeface="Calibri"/>
              </a:rPr>
              <a:t>80%</a:t>
            </a:r>
            <a:endParaRPr/>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Clr>
                <a:srgbClr val="000000"/>
              </a:buClr>
              <a:buSzPts val="2800"/>
              <a:buFont typeface="Arial"/>
              <a:buNone/>
            </a:pPr>
            <a:r>
              <a:rPr lang="es-ES" sz="2800" b="0" i="0" u="none" strike="noStrike" cap="none">
                <a:solidFill>
                  <a:srgbClr val="000000"/>
                </a:solidFill>
                <a:latin typeface="Calibri"/>
                <a:ea typeface="Calibri"/>
                <a:cs typeface="Calibri"/>
                <a:sym typeface="Calibri"/>
              </a:rPr>
              <a:t>Impacto: </a:t>
            </a:r>
            <a:r>
              <a:rPr lang="es-ES" sz="2000" b="0" i="0" u="none" strike="noStrike" cap="none">
                <a:solidFill>
                  <a:srgbClr val="000000"/>
                </a:solidFill>
                <a:latin typeface="Calibri"/>
                <a:ea typeface="Calibri"/>
                <a:cs typeface="Calibri"/>
                <a:sym typeface="Calibri"/>
              </a:rPr>
              <a:t>Se planificaron 60 componentes de software reutilizables. Si sólo puede usarse 70 por ciento (42 componentes), tendrán que desarrollarse 18 componentes desde cero (además de otro software a la medida que se calendarizó para desarrollo). </a:t>
            </a:r>
            <a:endParaRPr/>
          </a:p>
          <a:p>
            <a:pPr marL="343080" marR="0" lvl="0" indent="-342720" algn="l" rtl="0">
              <a:lnSpc>
                <a:spcPct val="80000"/>
              </a:lnSpc>
              <a:spcBef>
                <a:spcPts val="0"/>
              </a:spcBef>
              <a:spcAft>
                <a:spcPts val="0"/>
              </a:spcAft>
              <a:buClr>
                <a:srgbClr val="000000"/>
              </a:buClr>
              <a:buSzPts val="2000"/>
              <a:buFont typeface="Arial"/>
              <a:buNone/>
            </a:pPr>
            <a:r>
              <a:rPr lang="es-ES" sz="2000" b="0" i="0" u="none" strike="noStrike" cap="none">
                <a:solidFill>
                  <a:srgbClr val="000000"/>
                </a:solidFill>
                <a:latin typeface="Calibri"/>
                <a:ea typeface="Calibri"/>
                <a:cs typeface="Calibri"/>
                <a:sym typeface="Calibri"/>
              </a:rPr>
              <a:t>      Dado que el componente promedio es de 100 LOC (lines of code)  y que el costo de la ingeniería del software para cada LOC es US$14.00, el costo global (impacto) para desarrollar los componentes sería 18 x 100  x 14 = US$25.200.</a:t>
            </a:r>
            <a:endParaRPr/>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343080" marR="0" lvl="0" indent="-342720" algn="l" rtl="0">
              <a:lnSpc>
                <a:spcPct val="80000"/>
              </a:lnSpc>
              <a:spcBef>
                <a:spcPts val="0"/>
              </a:spcBef>
              <a:spcAft>
                <a:spcPts val="0"/>
              </a:spcAft>
              <a:buClr>
                <a:srgbClr val="000000"/>
              </a:buClr>
              <a:buSzPts val="2800"/>
              <a:buFont typeface="Arial"/>
              <a:buNone/>
            </a:pPr>
            <a:r>
              <a:rPr lang="es-ES" sz="2800" b="0" i="0" u="none" strike="noStrike" cap="none">
                <a:solidFill>
                  <a:srgbClr val="000000"/>
                </a:solidFill>
                <a:latin typeface="Calibri"/>
                <a:ea typeface="Calibri"/>
                <a:cs typeface="Calibri"/>
                <a:sym typeface="Calibri"/>
              </a:rPr>
              <a:t>Exposición al riesgo. E=  0.80 X 25.200 = US$20.200.</a:t>
            </a:r>
            <a:endParaRPr/>
          </a:p>
          <a:p>
            <a:pPr marL="343080" marR="0" lvl="0" indent="-342720" algn="l" rtl="0">
              <a:lnSpc>
                <a:spcPct val="8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
        <p:nvSpPr>
          <p:cNvPr id="522" name="Google Shape;522;p27"/>
          <p:cNvSpPr/>
          <p:nvPr/>
        </p:nvSpPr>
        <p:spPr>
          <a:xfrm>
            <a:off x="8690027" y="143359"/>
            <a:ext cx="1646695" cy="513381"/>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3.Planeación de riesgos</a:t>
            </a:r>
            <a:endParaRPr sz="1400" b="0" i="0" u="none" strike="noStrike" cap="none">
              <a:solidFill>
                <a:srgbClr val="000000"/>
              </a:solidFill>
              <a:latin typeface="Arial"/>
              <a:ea typeface="Arial"/>
              <a:cs typeface="Arial"/>
              <a:sym typeface="Arial"/>
            </a:endParaRPr>
          </a:p>
        </p:txBody>
      </p:sp>
      <p:cxnSp>
        <p:nvCxnSpPr>
          <p:cNvPr id="523" name="Google Shape;523;p27"/>
          <p:cNvCxnSpPr/>
          <p:nvPr/>
        </p:nvCxnSpPr>
        <p:spPr>
          <a:xfrm>
            <a:off x="9644144" y="729389"/>
            <a:ext cx="13561" cy="497883"/>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6862"/>
              </a:srgbClr>
            </a:outerShdw>
          </a:effectLst>
        </p:spPr>
      </p:cxnSp>
      <p:sp>
        <p:nvSpPr>
          <p:cNvPr id="524" name="Google Shape;524;p27"/>
          <p:cNvSpPr/>
          <p:nvPr/>
        </p:nvSpPr>
        <p:spPr>
          <a:xfrm>
            <a:off x="8660969" y="1185389"/>
            <a:ext cx="1695125" cy="532752"/>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chemeClr val="dk1"/>
                </a:solidFill>
                <a:latin typeface="Calibri"/>
                <a:ea typeface="Calibri"/>
                <a:cs typeface="Calibri"/>
                <a:sym typeface="Calibri"/>
              </a:rPr>
              <a:t>Anulación  de  riesgos  y planes  de contingencia</a:t>
            </a:r>
            <a:endParaRPr sz="105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4"/>
          <p:cNvSpPr txBox="1"/>
          <p:nvPr/>
        </p:nvSpPr>
        <p:spPr>
          <a:xfrm>
            <a:off x="742256" y="366065"/>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3. Planeación</a:t>
            </a:r>
            <a:endParaRPr sz="3000" b="0" i="0" u="none" strike="noStrike" cap="none">
              <a:solidFill>
                <a:srgbClr val="4A6617"/>
              </a:solidFill>
              <a:latin typeface="Calibri"/>
              <a:ea typeface="Calibri"/>
              <a:cs typeface="Calibri"/>
              <a:sym typeface="Calibri"/>
            </a:endParaRPr>
          </a:p>
        </p:txBody>
      </p:sp>
      <p:sp>
        <p:nvSpPr>
          <p:cNvPr id="531" name="Google Shape;531;p24"/>
          <p:cNvSpPr txBox="1"/>
          <p:nvPr/>
        </p:nvSpPr>
        <p:spPr>
          <a:xfrm>
            <a:off x="8461200" y="2852640"/>
            <a:ext cx="2194200" cy="104832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ES" sz="10300" b="0" i="0" u="none" strike="noStrike" cap="none">
                <a:solidFill>
                  <a:srgbClr val="C00000"/>
                </a:solidFill>
                <a:latin typeface="Calibri"/>
                <a:ea typeface="Calibri"/>
                <a:cs typeface="Calibri"/>
                <a:sym typeface="Calibri"/>
              </a:rPr>
              <a:t>27</a:t>
            </a:fld>
            <a:endParaRPr sz="10300" b="0" i="0" u="none" strike="noStrike" cap="none">
              <a:solidFill>
                <a:schemeClr val="dk1"/>
              </a:solidFill>
              <a:latin typeface="Times New Roman"/>
              <a:ea typeface="Times New Roman"/>
              <a:cs typeface="Times New Roman"/>
              <a:sym typeface="Times New Roman"/>
            </a:endParaRPr>
          </a:p>
        </p:txBody>
      </p:sp>
      <p:pic>
        <p:nvPicPr>
          <p:cNvPr id="532" name="Google Shape;532;p24"/>
          <p:cNvPicPr preferRelativeResize="0"/>
          <p:nvPr/>
        </p:nvPicPr>
        <p:blipFill rotWithShape="1">
          <a:blip r:embed="rId3">
            <a:alphaModFix/>
          </a:blip>
          <a:srcRect/>
          <a:stretch/>
        </p:blipFill>
        <p:spPr>
          <a:xfrm>
            <a:off x="1524000" y="1484640"/>
            <a:ext cx="9143640" cy="5373000"/>
          </a:xfrm>
          <a:prstGeom prst="rect">
            <a:avLst/>
          </a:prstGeom>
          <a:noFill/>
          <a:ln>
            <a:noFill/>
          </a:ln>
          <a:effectLst>
            <a:outerShdw blurRad="292100" dist="139498" dir="2700000" algn="tl" rotWithShape="0">
              <a:srgbClr val="333333">
                <a:alpha val="63921"/>
              </a:srgbClr>
            </a:outerShdw>
          </a:effectLst>
        </p:spPr>
      </p:pic>
      <p:sp>
        <p:nvSpPr>
          <p:cNvPr id="533" name="Google Shape;533;p24"/>
          <p:cNvSpPr/>
          <p:nvPr/>
        </p:nvSpPr>
        <p:spPr>
          <a:xfrm>
            <a:off x="8631909" y="153043"/>
            <a:ext cx="1850109" cy="697424"/>
          </a:xfrm>
          <a:prstGeom prst="roundRect">
            <a:avLst>
              <a:gd name="adj" fmla="val 16667"/>
            </a:avLst>
          </a:prstGeom>
          <a:gradFill>
            <a:gsLst>
              <a:gs pos="0">
                <a:srgbClr val="C5CED1"/>
              </a:gs>
              <a:gs pos="35000">
                <a:srgbClr val="D4DBDE"/>
              </a:gs>
              <a:gs pos="100000">
                <a:srgbClr val="EEF2F2"/>
              </a:gs>
            </a:gsLst>
            <a:lin ang="16200000" scaled="0"/>
          </a:gradFill>
          <a:ln w="9525" cap="flat" cmpd="sng">
            <a:solidFill>
              <a:srgbClr val="717D81"/>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Calibri"/>
                <a:ea typeface="Calibri"/>
                <a:cs typeface="Calibri"/>
                <a:sym typeface="Calibri"/>
              </a:rPr>
              <a:t>3.Planeación de riesgos</a:t>
            </a:r>
            <a:endParaRPr sz="1400" b="0" i="0" u="none" strike="noStrike" cap="none">
              <a:solidFill>
                <a:srgbClr val="000000"/>
              </a:solidFill>
              <a:latin typeface="Calibri"/>
              <a:ea typeface="Calibri"/>
              <a:cs typeface="Calibri"/>
              <a:sym typeface="Calibri"/>
            </a:endParaRPr>
          </a:p>
        </p:txBody>
      </p:sp>
      <p:cxnSp>
        <p:nvCxnSpPr>
          <p:cNvPr id="534" name="Google Shape;534;p24"/>
          <p:cNvCxnSpPr/>
          <p:nvPr/>
        </p:nvCxnSpPr>
        <p:spPr>
          <a:xfrm>
            <a:off x="9682890" y="884370"/>
            <a:ext cx="32933" cy="236350"/>
          </a:xfrm>
          <a:prstGeom prst="straightConnector1">
            <a:avLst/>
          </a:prstGeom>
          <a:noFill/>
          <a:ln w="25400" cap="flat" cmpd="sng">
            <a:solidFill>
              <a:schemeClr val="accent6"/>
            </a:solidFill>
            <a:prstDash val="solid"/>
            <a:round/>
            <a:headEnd type="none" w="sm" len="sm"/>
            <a:tailEnd type="triangle" w="med" len="med"/>
          </a:ln>
          <a:effectLst>
            <a:outerShdw blurRad="40000" dist="20000" dir="5400000" rotWithShape="0">
              <a:srgbClr val="000000">
                <a:alpha val="36862"/>
              </a:srgbClr>
            </a:outerShdw>
          </a:effectLst>
        </p:spPr>
      </p:cxnSp>
      <p:sp>
        <p:nvSpPr>
          <p:cNvPr id="535" name="Google Shape;535;p24"/>
          <p:cNvSpPr/>
          <p:nvPr/>
        </p:nvSpPr>
        <p:spPr>
          <a:xfrm>
            <a:off x="9154979" y="1166016"/>
            <a:ext cx="1327041" cy="639305"/>
          </a:xfrm>
          <a:prstGeom prst="flowChartPredefined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chemeClr val="dk1"/>
                </a:solidFill>
                <a:latin typeface="Calibri"/>
                <a:ea typeface="Calibri"/>
                <a:cs typeface="Calibri"/>
                <a:sym typeface="Calibri"/>
              </a:rPr>
              <a:t>Anulación  de  </a:t>
            </a:r>
            <a:r>
              <a:rPr lang="es-ES" sz="1000" b="0" i="0" u="none" strike="noStrike" cap="none">
                <a:solidFill>
                  <a:schemeClr val="dk1"/>
                </a:solidFill>
                <a:latin typeface="Calibri"/>
                <a:ea typeface="Calibri"/>
                <a:cs typeface="Calibri"/>
                <a:sym typeface="Calibri"/>
              </a:rPr>
              <a:t>riesgos</a:t>
            </a:r>
            <a:r>
              <a:rPr lang="es-ES" sz="1050" b="0" i="0" u="none" strike="noStrike" cap="none">
                <a:solidFill>
                  <a:schemeClr val="dk1"/>
                </a:solidFill>
                <a:latin typeface="Calibri"/>
                <a:ea typeface="Calibri"/>
                <a:cs typeface="Calibri"/>
                <a:sym typeface="Calibri"/>
              </a:rPr>
              <a:t>  y </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chemeClr val="dk1"/>
                </a:solidFill>
                <a:latin typeface="Calibri"/>
                <a:ea typeface="Calibri"/>
                <a:cs typeface="Calibri"/>
                <a:sym typeface="Calibri"/>
              </a:rPr>
              <a:t>planes  de </a:t>
            </a:r>
            <a:endParaRPr sz="105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50"/>
              <a:buFont typeface="Arial"/>
              <a:buNone/>
            </a:pPr>
            <a:r>
              <a:rPr lang="es-ES" sz="1050" b="0" i="0" u="none" strike="noStrike" cap="none">
                <a:solidFill>
                  <a:schemeClr val="dk1"/>
                </a:solidFill>
                <a:latin typeface="Calibri"/>
                <a:ea typeface="Calibri"/>
                <a:cs typeface="Calibri"/>
                <a:sym typeface="Calibri"/>
              </a:rPr>
              <a:t>contingencia</a:t>
            </a:r>
            <a:endParaRPr sz="105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5"/>
          <p:cNvSpPr txBox="1"/>
          <p:nvPr/>
        </p:nvSpPr>
        <p:spPr>
          <a:xfrm>
            <a:off x="697412" y="541457"/>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4. Supervisión</a:t>
            </a:r>
            <a:endParaRPr sz="3000" b="0" i="0" u="none" strike="noStrike" cap="none">
              <a:solidFill>
                <a:srgbClr val="4A6617"/>
              </a:solidFill>
              <a:latin typeface="Calibri"/>
              <a:ea typeface="Calibri"/>
              <a:cs typeface="Calibri"/>
              <a:sym typeface="Calibri"/>
            </a:endParaRPr>
          </a:p>
        </p:txBody>
      </p:sp>
      <p:sp>
        <p:nvSpPr>
          <p:cNvPr id="541" name="Google Shape;541;p25"/>
          <p:cNvSpPr txBox="1"/>
          <p:nvPr/>
        </p:nvSpPr>
        <p:spPr>
          <a:xfrm>
            <a:off x="697412" y="2046513"/>
            <a:ext cx="10092508" cy="3767040"/>
          </a:xfrm>
          <a:prstGeom prst="rect">
            <a:avLst/>
          </a:prstGeom>
          <a:noFill/>
          <a:ln>
            <a:noFill/>
          </a:ln>
        </p:spPr>
        <p:txBody>
          <a:bodyPr spcFirstLastPara="1" wrap="square" lIns="91425" tIns="45700" rIns="91425" bIns="45700" anchor="t" anchorCtr="0">
            <a:noAutofit/>
          </a:bodyPr>
          <a:lstStyle/>
          <a:p>
            <a:pPr marL="348160" marR="0" lvl="0" indent="-348160" algn="l"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Evaluar si ha cambiado la probabilidad de cada riesgo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Evaluar la efectividad de las estrategias propuestas.</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Detectar la ocurrencia de un riesgo que fue previsto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Asegurar que se están cumpliendo los pasos definidos para cada riesgo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Recopilar información para el futuro</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Determinar si existen nuevos riesgos</a:t>
            </a:r>
            <a:endParaRPr sz="1400" b="0" i="0" u="none" strike="noStrike" cap="none">
              <a:solidFill>
                <a:srgbClr val="000000"/>
              </a:solidFill>
              <a:latin typeface="Arial"/>
              <a:ea typeface="Arial"/>
              <a:cs typeface="Arial"/>
              <a:sym typeface="Arial"/>
            </a:endParaRPr>
          </a:p>
          <a:p>
            <a:pPr marL="348160" marR="0" lvl="0" indent="-348160" algn="l"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Reevaluar periódicamente los riesgos</a:t>
            </a:r>
            <a:endParaRPr sz="1400" b="0" i="0" u="none" strike="noStrike" cap="none">
              <a:solidFill>
                <a:srgbClr val="000000"/>
              </a:solidFill>
              <a:latin typeface="Arial"/>
              <a:ea typeface="Arial"/>
              <a:cs typeface="Arial"/>
              <a:sym typeface="Arial"/>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p:txBody>
      </p:sp>
      <p:sp>
        <p:nvSpPr>
          <p:cNvPr id="542" name="Google Shape;542;p25"/>
          <p:cNvSpPr/>
          <p:nvPr/>
        </p:nvSpPr>
        <p:spPr>
          <a:xfrm>
            <a:off x="2133480" y="228600"/>
            <a:ext cx="8152920" cy="84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5"/>
          <p:cNvSpPr/>
          <p:nvPr/>
        </p:nvSpPr>
        <p:spPr>
          <a:xfrm>
            <a:off x="8505984" y="375831"/>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544" name="Google Shape;544;p25"/>
          <p:cNvCxnSpPr/>
          <p:nvPr/>
        </p:nvCxnSpPr>
        <p:spPr>
          <a:xfrm>
            <a:off x="9518219" y="1165277"/>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6862"/>
              </a:srgbClr>
            </a:outerShdw>
          </a:effectLst>
        </p:spPr>
      </p:cxnSp>
      <p:sp>
        <p:nvSpPr>
          <p:cNvPr id="545" name="Google Shape;545;p25"/>
          <p:cNvSpPr/>
          <p:nvPr/>
        </p:nvSpPr>
        <p:spPr>
          <a:xfrm>
            <a:off x="8922502" y="1621277"/>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26"/>
          <p:cNvSpPr txBox="1"/>
          <p:nvPr/>
        </p:nvSpPr>
        <p:spPr>
          <a:xfrm>
            <a:off x="670637" y="535574"/>
            <a:ext cx="8104680" cy="127296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Administración de Riesgos</a:t>
            </a:r>
            <a:br>
              <a:rPr lang="es-ES" sz="1800" b="0" i="0" u="none" strike="noStrike" cap="none">
                <a:solidFill>
                  <a:srgbClr val="4A6617"/>
                </a:solidFill>
                <a:latin typeface="Arial"/>
                <a:ea typeface="Arial"/>
                <a:cs typeface="Arial"/>
                <a:sym typeface="Arial"/>
              </a:rPr>
            </a:br>
            <a:r>
              <a:rPr lang="es-ES" sz="3000" b="0" i="0" u="none" strike="noStrike" cap="none">
                <a:solidFill>
                  <a:srgbClr val="4A6617"/>
                </a:solidFill>
                <a:latin typeface="Calibri"/>
                <a:ea typeface="Calibri"/>
                <a:cs typeface="Calibri"/>
                <a:sym typeface="Calibri"/>
              </a:rPr>
              <a:t>4. Supervisión</a:t>
            </a:r>
            <a:endParaRPr sz="3000" b="0" i="0" u="none" strike="noStrike" cap="none">
              <a:solidFill>
                <a:srgbClr val="4A6617"/>
              </a:solidFill>
              <a:latin typeface="Calibri"/>
              <a:ea typeface="Calibri"/>
              <a:cs typeface="Calibri"/>
              <a:sym typeface="Calibri"/>
            </a:endParaRPr>
          </a:p>
        </p:txBody>
      </p:sp>
      <p:sp>
        <p:nvSpPr>
          <p:cNvPr id="551" name="Google Shape;551;p26"/>
          <p:cNvSpPr txBox="1"/>
          <p:nvPr/>
        </p:nvSpPr>
        <p:spPr>
          <a:xfrm>
            <a:off x="822830" y="2036082"/>
            <a:ext cx="9463569" cy="3767040"/>
          </a:xfrm>
          <a:prstGeom prst="rect">
            <a:avLst/>
          </a:prstGeom>
          <a:noFill/>
          <a:ln>
            <a:noFill/>
          </a:ln>
        </p:spPr>
        <p:txBody>
          <a:bodyPr spcFirstLastPara="1" wrap="square" lIns="91425" tIns="45700" rIns="91425" bIns="45700" anchor="t" anchorCtr="0">
            <a:normAutofit/>
          </a:bodyPr>
          <a:lstStyle/>
          <a:p>
            <a:pPr marL="348160" marR="0" lvl="0" indent="-348160" algn="just" rtl="0">
              <a:lnSpc>
                <a:spcPct val="85000"/>
              </a:lnSpc>
              <a:spcBef>
                <a:spcPts val="0"/>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Los riesgos deben monitorizarse comúnmente en todas las etapas del proyecto. En cada revisión administrativa, es necesario reflexionar y estudiar cada uno de los riesgos clave por separado. </a:t>
            </a:r>
            <a:endParaRPr sz="1400" b="0" i="0" u="none" strike="noStrike" cap="none">
              <a:solidFill>
                <a:srgbClr val="000000"/>
              </a:solidFill>
              <a:latin typeface="Arial"/>
              <a:ea typeface="Arial"/>
              <a:cs typeface="Arial"/>
              <a:sym typeface="Arial"/>
            </a:endParaRPr>
          </a:p>
          <a:p>
            <a:pPr marL="348160" marR="0" lvl="0" indent="-348160" algn="just" rtl="0">
              <a:lnSpc>
                <a:spcPct val="85000"/>
              </a:lnSpc>
              <a:spcBef>
                <a:spcPts val="1301"/>
              </a:spcBef>
              <a:spcAft>
                <a:spcPts val="0"/>
              </a:spcAft>
              <a:buClr>
                <a:srgbClr val="C00000"/>
              </a:buClr>
              <a:buSzPts val="2800"/>
              <a:buFont typeface="Noto Sans Symbols"/>
              <a:buChar char="❖"/>
            </a:pPr>
            <a:r>
              <a:rPr lang="es-ES" sz="2800" b="0" i="0" u="none" strike="noStrike" cap="none">
                <a:solidFill>
                  <a:srgbClr val="262626"/>
                </a:solidFill>
                <a:latin typeface="Calibri"/>
                <a:ea typeface="Calibri"/>
                <a:cs typeface="Calibri"/>
                <a:sym typeface="Calibri"/>
              </a:rPr>
              <a:t>También hay que decidir si es más o menos probable que surja el riesgo, y si cambiaron la gravedad y las consecuencias del riesgo</a:t>
            </a:r>
            <a:endParaRPr sz="1400" b="0" i="0" u="none" strike="noStrike" cap="none">
              <a:solidFill>
                <a:srgbClr val="000000"/>
              </a:solidFill>
              <a:latin typeface="Arial"/>
              <a:ea typeface="Arial"/>
              <a:cs typeface="Arial"/>
              <a:sym typeface="Arial"/>
            </a:endParaRPr>
          </a:p>
          <a:p>
            <a:pPr marL="457200" marR="0" lvl="0" indent="-279400" algn="l" rtl="0">
              <a:lnSpc>
                <a:spcPct val="100000"/>
              </a:lnSpc>
              <a:spcBef>
                <a:spcPts val="0"/>
              </a:spcBef>
              <a:spcAft>
                <a:spcPts val="0"/>
              </a:spcAft>
              <a:buClr>
                <a:srgbClr val="000000"/>
              </a:buClr>
              <a:buSzPts val="2800"/>
              <a:buFont typeface="Noto Sans Symbols"/>
              <a:buNone/>
            </a:pPr>
            <a:endParaRPr sz="2800" b="0" i="0" u="none" strike="noStrike" cap="none">
              <a:solidFill>
                <a:srgbClr val="262626"/>
              </a:solidFill>
              <a:latin typeface="Calibri"/>
              <a:ea typeface="Calibri"/>
              <a:cs typeface="Calibri"/>
              <a:sym typeface="Calibri"/>
            </a:endParaRPr>
          </a:p>
        </p:txBody>
      </p:sp>
      <p:sp>
        <p:nvSpPr>
          <p:cNvPr id="552" name="Google Shape;552;p26"/>
          <p:cNvSpPr/>
          <p:nvPr/>
        </p:nvSpPr>
        <p:spPr>
          <a:xfrm>
            <a:off x="2133480" y="228600"/>
            <a:ext cx="8152920" cy="8427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 name="Grupo 1">
            <a:extLst>
              <a:ext uri="{FF2B5EF4-FFF2-40B4-BE49-F238E27FC236}">
                <a16:creationId xmlns:a16="http://schemas.microsoft.com/office/drawing/2014/main" id="{59D09E45-AF57-E4C7-B6CD-F0AE97D79E0D}"/>
              </a:ext>
            </a:extLst>
          </p:cNvPr>
          <p:cNvGrpSpPr/>
          <p:nvPr/>
        </p:nvGrpSpPr>
        <p:grpSpPr>
          <a:xfrm>
            <a:off x="10058520" y="64070"/>
            <a:ext cx="1927601" cy="1981615"/>
            <a:chOff x="8631908" y="308026"/>
            <a:chExt cx="1927601" cy="1981615"/>
          </a:xfrm>
        </p:grpSpPr>
        <p:sp>
          <p:nvSpPr>
            <p:cNvPr id="553" name="Google Shape;553;p26"/>
            <p:cNvSpPr/>
            <p:nvPr/>
          </p:nvSpPr>
          <p:spPr>
            <a:xfrm>
              <a:off x="8631908" y="308026"/>
              <a:ext cx="1927601" cy="784602"/>
            </a:xfrm>
            <a:prstGeom prst="roundRect">
              <a:avLst>
                <a:gd name="adj" fmla="val 16667"/>
              </a:avLst>
            </a:prstGeom>
            <a:gradFill>
              <a:gsLst>
                <a:gs pos="0">
                  <a:srgbClr val="FFB983"/>
                </a:gs>
                <a:gs pos="35000">
                  <a:srgbClr val="FFCCA8"/>
                </a:gs>
                <a:gs pos="100000">
                  <a:srgbClr val="FFE9DB"/>
                </a:gs>
              </a:gsLst>
              <a:lin ang="16200000" scaled="0"/>
            </a:gradFill>
            <a:ln w="9525" cap="flat" cmpd="sng">
              <a:solidFill>
                <a:srgbClr val="E47F1C"/>
              </a:solidFill>
              <a:prstDash val="solid"/>
              <a:round/>
              <a:headEnd type="none" w="sm" len="sm"/>
              <a:tailEnd type="none" w="sm" len="sm"/>
            </a:ln>
            <a:effectLst>
              <a:outerShdw blurRad="40000" dist="20000" dir="5400000" rotWithShape="0">
                <a:srgbClr val="000000">
                  <a:alpha val="3686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rgbClr val="000000"/>
                  </a:solidFill>
                  <a:latin typeface="Arial"/>
                  <a:ea typeface="Arial"/>
                  <a:cs typeface="Arial"/>
                  <a:sym typeface="Arial"/>
                </a:rPr>
                <a:t>4.Supervisión de riesgos</a:t>
              </a:r>
              <a:endParaRPr sz="1800" b="0" i="0" u="none" strike="noStrike" cap="none">
                <a:solidFill>
                  <a:srgbClr val="000000"/>
                </a:solidFill>
                <a:latin typeface="Arial"/>
                <a:ea typeface="Arial"/>
                <a:cs typeface="Arial"/>
                <a:sym typeface="Arial"/>
              </a:endParaRPr>
            </a:p>
          </p:txBody>
        </p:sp>
        <p:cxnSp>
          <p:nvCxnSpPr>
            <p:cNvPr id="554" name="Google Shape;554;p26"/>
            <p:cNvCxnSpPr/>
            <p:nvPr/>
          </p:nvCxnSpPr>
          <p:spPr>
            <a:xfrm>
              <a:off x="9644143" y="1097472"/>
              <a:ext cx="13560" cy="420392"/>
            </a:xfrm>
            <a:prstGeom prst="straightConnector1">
              <a:avLst/>
            </a:prstGeom>
            <a:noFill/>
            <a:ln w="25400" cap="flat" cmpd="sng">
              <a:solidFill>
                <a:schemeClr val="accent3"/>
              </a:solidFill>
              <a:prstDash val="solid"/>
              <a:round/>
              <a:headEnd type="none" w="sm" len="sm"/>
              <a:tailEnd type="triangle" w="med" len="med"/>
            </a:ln>
            <a:effectLst>
              <a:outerShdw blurRad="40000" dist="20000" dir="5400000" rotWithShape="0">
                <a:srgbClr val="000000">
                  <a:alpha val="36862"/>
                </a:srgbClr>
              </a:outerShdw>
            </a:effectLst>
          </p:spPr>
        </p:cxnSp>
        <p:sp>
          <p:nvSpPr>
            <p:cNvPr id="555" name="Google Shape;555;p26"/>
            <p:cNvSpPr/>
            <p:nvPr/>
          </p:nvSpPr>
          <p:spPr>
            <a:xfrm>
              <a:off x="9048426" y="1553472"/>
              <a:ext cx="1220489" cy="736169"/>
            </a:xfrm>
            <a:prstGeom prst="flowChartPredefinedProcess">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Calibri"/>
                  <a:ea typeface="Calibri"/>
                  <a:cs typeface="Calibri"/>
                  <a:sym typeface="Calibri"/>
                </a:rPr>
                <a:t>Valoración  de  riesgos </a:t>
              </a:r>
              <a:endParaRPr sz="12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5"/>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Google Shape;186;p3"/>
          <p:cNvSpPr txBox="1"/>
          <p:nvPr/>
        </p:nvSpPr>
        <p:spPr>
          <a:xfrm>
            <a:off x="517889" y="4883544"/>
            <a:ext cx="3876086" cy="1556907"/>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buClr>
                <a:srgbClr val="000000"/>
              </a:buClr>
              <a:buSzPts val="4000"/>
            </a:pPr>
            <a:r>
              <a:rPr lang="en-US" sz="32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Gestión</a:t>
            </a:r>
            <a:r>
              <a:rPr lang="en-US" sz="32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de </a:t>
            </a:r>
            <a:r>
              <a:rPr lang="en-US" sz="32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Riesgos</a:t>
            </a:r>
            <a:endParaRPr lang="en-US" sz="32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96" name="Rectangle 195">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9" name="Google Shape;189;p3"/>
          <p:cNvPicPr preferRelativeResize="0"/>
          <p:nvPr/>
        </p:nvPicPr>
        <p:blipFill rotWithShape="1">
          <a:blip r:embed="rId3"/>
          <a:srcRect t="11475" b="4228"/>
          <a:stretch/>
        </p:blipFill>
        <p:spPr>
          <a:xfrm>
            <a:off x="959205" y="364142"/>
            <a:ext cx="10369645" cy="3867993"/>
          </a:xfrm>
          <a:prstGeom prst="rect">
            <a:avLst/>
          </a:prstGeom>
          <a:noFill/>
        </p:spPr>
      </p:pic>
      <p:sp>
        <p:nvSpPr>
          <p:cNvPr id="200" name="Rectangle 199">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3"/>
          <p:cNvSpPr txBox="1"/>
          <p:nvPr/>
        </p:nvSpPr>
        <p:spPr>
          <a:xfrm>
            <a:off x="5162719" y="4883544"/>
            <a:ext cx="6586915" cy="1556907"/>
          </a:xfrm>
          <a:prstGeom prst="rect">
            <a:avLst/>
          </a:prstGeom>
        </p:spPr>
        <p:txBody>
          <a:bodyPr spcFirstLastPara="1" vert="horz" lIns="91440" tIns="45720" rIns="91440" bIns="45720" rtlCol="0" anchor="ctr" anchorCtr="0">
            <a:noAutofit/>
          </a:bodyPr>
          <a:lstStyle/>
          <a:p>
            <a:pPr marL="348160" marR="0" lvl="0" indent="-228600">
              <a:lnSpc>
                <a:spcPct val="90000"/>
              </a:lnSpc>
              <a:spcBef>
                <a:spcPts val="0"/>
              </a:spcBef>
              <a:spcAft>
                <a:spcPts val="0"/>
              </a:spcAft>
              <a:buClr>
                <a:srgbClr val="C00000"/>
              </a:buClr>
              <a:buSzPts val="2800"/>
              <a:buFont typeface="Arial" panose="020B0604020202020204" pitchFamily="34" charset="0"/>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Qué</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es un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riesgo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p>
            <a:pPr marL="457200" marR="0" lvl="0" indent="-228600">
              <a:lnSpc>
                <a:spcPct val="90000"/>
              </a:lnSpc>
              <a:spcBef>
                <a:spcPts val="1301"/>
              </a:spcBef>
              <a:spcAft>
                <a:spcPts val="0"/>
              </a:spcAft>
              <a:buClr>
                <a:srgbClr val="000000"/>
              </a:buClr>
              <a:buSzPts val="2800"/>
              <a:buFont typeface="Arial" panose="020B0604020202020204" pitchFamily="34" charset="0"/>
              <a:buChar char="•"/>
            </a:pP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a:p>
            <a:pPr marL="348160" marR="0" lvl="0" indent="-228600">
              <a:lnSpc>
                <a:spcPct val="90000"/>
              </a:lnSpc>
              <a:spcBef>
                <a:spcPts val="1301"/>
              </a:spcBef>
              <a:spcAft>
                <a:spcPts val="0"/>
              </a:spcAft>
              <a:buClr>
                <a:srgbClr val="C00000"/>
              </a:buClr>
              <a:buSzPts val="2800"/>
              <a:buFont typeface="Arial" panose="020B0604020202020204" pitchFamily="34" charset="0"/>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Un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riesgo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es un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evento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no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deseado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que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tiene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consecuencias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negativas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a:t>
            </a: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p:txBody>
      </p:sp>
      <p:sp>
        <p:nvSpPr>
          <p:cNvPr id="188" name="Google Shape;188;p3"/>
          <p:cNvSpPr/>
          <p:nvPr/>
        </p:nvSpPr>
        <p:spPr>
          <a:xfrm>
            <a:off x="3000360" y="1989000"/>
            <a:ext cx="7232400" cy="561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Google Shape;67;p52">
            <a:extLst>
              <a:ext uri="{FF2B5EF4-FFF2-40B4-BE49-F238E27FC236}">
                <a16:creationId xmlns:a16="http://schemas.microsoft.com/office/drawing/2014/main" id="{47BB945E-102E-A5DA-011B-6BE97B0EC24B}"/>
              </a:ext>
            </a:extLst>
          </p:cNvPr>
          <p:cNvPicPr preferRelativeResize="0"/>
          <p:nvPr/>
        </p:nvPicPr>
        <p:blipFill rotWithShape="1">
          <a:blip r:embed="rId4">
            <a:alphaModFix/>
          </a:blip>
          <a:srcRect/>
          <a:stretch/>
        </p:blipFill>
        <p:spPr>
          <a:xfrm>
            <a:off x="0" y="-52772"/>
            <a:ext cx="1207440" cy="12146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 calcmode="lin" valueType="num">
                                      <p:cBhvr additive="base">
                                        <p:cTn id="7" dur="500"/>
                                        <p:tgtEl>
                                          <p:spTgt spid="1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 calcmode="lin" valueType="num">
                                      <p:cBhvr additive="base">
                                        <p:cTn id="12" dur="500"/>
                                        <p:tgtEl>
                                          <p:spTgt spid="1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 calcmode="lin" valueType="num">
                                      <p:cBhvr additive="base">
                                        <p:cTn id="17" dur="500"/>
                                        <p:tgtEl>
                                          <p:spTgt spid="1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8"/>
          <p:cNvSpPr txBox="1">
            <a:spLocks noGrp="1"/>
          </p:cNvSpPr>
          <p:nvPr>
            <p:ph type="title"/>
          </p:nvPr>
        </p:nvSpPr>
        <p:spPr>
          <a:xfrm>
            <a:off x="2640827" y="198796"/>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de gestión de riesgos</a:t>
            </a:r>
            <a:endParaRPr dirty="0"/>
          </a:p>
        </p:txBody>
      </p:sp>
      <p:sp>
        <p:nvSpPr>
          <p:cNvPr id="561" name="Google Shape;561;p28"/>
          <p:cNvSpPr txBox="1">
            <a:spLocks noGrp="1"/>
          </p:cNvSpPr>
          <p:nvPr>
            <p:ph type="body" idx="1"/>
          </p:nvPr>
        </p:nvSpPr>
        <p:spPr>
          <a:xfrm>
            <a:off x="407292" y="1509585"/>
            <a:ext cx="11238696" cy="5747727"/>
          </a:xfrm>
          <a:prstGeom prst="rect">
            <a:avLst/>
          </a:prstGeom>
          <a:noFill/>
          <a:ln>
            <a:noFill/>
          </a:ln>
        </p:spPr>
        <p:txBody>
          <a:bodyPr spcFirstLastPara="1" wrap="square" lIns="0" tIns="0" rIns="0" bIns="0" anchor="ctr" anchorCtr="0">
            <a:spAutoFit/>
          </a:bodyPr>
          <a:lstStyle/>
          <a:p>
            <a:pPr marL="0" lvl="0" indent="0" algn="just" rtl="0">
              <a:lnSpc>
                <a:spcPct val="100000"/>
              </a:lnSpc>
              <a:spcBef>
                <a:spcPts val="1500"/>
              </a:spcBef>
              <a:spcAft>
                <a:spcPts val="0"/>
              </a:spcAft>
              <a:buSzPts val="1400"/>
              <a:buNone/>
            </a:pPr>
            <a:r>
              <a:rPr lang="es-ES" sz="2400" b="1" i="0" u="none" strike="noStrike">
                <a:solidFill>
                  <a:srgbClr val="0070C0"/>
                </a:solidFill>
                <a:latin typeface="Roboto"/>
                <a:ea typeface="Roboto"/>
                <a:cs typeface="Roboto"/>
                <a:sym typeface="Roboto"/>
              </a:rPr>
              <a:t>Estás liderando un equipo de desarrollo de software encargado de construir un Sistema de Gestión de Stock para una cadena de tiendas minoristas de productos de limpieza.  Cada tienda utilizará el mismo sistema. El sistema debe gestionar el inventario de productos, realizar ventas, actualizar automáticamente el stock, generar informes de ventas e inventario y órdenes de reposición de stock. Debe integrarse al sistema central para recopilar la información de cada stock de cada tienda.</a:t>
            </a:r>
            <a:endParaRPr/>
          </a:p>
          <a:p>
            <a:pPr marL="0" lvl="0" indent="0" algn="just" rtl="0">
              <a:lnSpc>
                <a:spcPct val="100000"/>
              </a:lnSpc>
              <a:spcBef>
                <a:spcPts val="1500"/>
              </a:spcBef>
              <a:spcAft>
                <a:spcPts val="0"/>
              </a:spcAft>
              <a:buSzPts val="1400"/>
              <a:buNone/>
            </a:pPr>
            <a:endParaRPr sz="2400" b="0"/>
          </a:p>
          <a:p>
            <a:pPr marL="0" lvl="0" indent="0" algn="just" rtl="0">
              <a:lnSpc>
                <a:spcPct val="100000"/>
              </a:lnSpc>
              <a:spcBef>
                <a:spcPts val="0"/>
              </a:spcBef>
              <a:spcAft>
                <a:spcPts val="0"/>
              </a:spcAft>
              <a:buSzPts val="1400"/>
              <a:buNone/>
            </a:pPr>
            <a:r>
              <a:rPr lang="es-ES" sz="2400" b="0" i="0" u="none" strike="noStrike">
                <a:solidFill>
                  <a:srgbClr val="0D0D0D"/>
                </a:solidFill>
                <a:latin typeface="Roboto"/>
                <a:ea typeface="Roboto"/>
                <a:cs typeface="Roboto"/>
                <a:sym typeface="Roboto"/>
              </a:rPr>
              <a:t>Identifica y analiza posibles riesgos que podrían surgir durante el desarrollo del proyecto. Utiliza la metodología de análisis de riesgos propuesta que incluye la identificación de riesgos, la categorización del riesgo (proyecto, producto, negocio/empresa), la asignación de la probabilidad de que ocurra y la evaluación del impacto (catastrófico, serio, tolerable, insignificante). Finalmente agrega la planeación del riesgo</a:t>
            </a:r>
            <a:endParaRPr sz="2400" b="0"/>
          </a:p>
          <a:p>
            <a:pPr marL="457200" lvl="0" indent="-228600" algn="just" rtl="0">
              <a:lnSpc>
                <a:spcPct val="100000"/>
              </a:lnSpc>
              <a:spcBef>
                <a:spcPts val="1500"/>
              </a:spcBef>
              <a:spcAft>
                <a:spcPts val="0"/>
              </a:spcAft>
              <a:buSzPts val="1400"/>
              <a:buNone/>
            </a:pPr>
            <a:br>
              <a:rPr lang="es-ES" sz="2400"/>
            </a:b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31"/>
          <p:cNvSpPr txBox="1">
            <a:spLocks noGrp="1"/>
          </p:cNvSpPr>
          <p:nvPr>
            <p:ph type="ctrTitle"/>
          </p:nvPr>
        </p:nvSpPr>
        <p:spPr>
          <a:xfrm>
            <a:off x="1524000" y="1122363"/>
            <a:ext cx="9144000" cy="2387600"/>
          </a:xfrm>
        </p:spPr>
        <p:txBody>
          <a:bodyPr spcFirstLastPara="1" lIns="0" tIns="0" rIns="0" bIns="0" anchor="b" anchorCtr="0">
            <a:normAutofit/>
          </a:bodyPr>
          <a:lstStyle/>
          <a:p>
            <a:pPr marL="0" lvl="0" indent="0" rtl="0">
              <a:spcBef>
                <a:spcPts val="0"/>
              </a:spcBef>
              <a:spcAft>
                <a:spcPts val="0"/>
              </a:spcAft>
              <a:buSzPts val="1400"/>
              <a:buNone/>
            </a:pPr>
            <a:r>
              <a:rPr lang="es-ES"/>
              <a:t>Ejercicio de gestión de riesgos</a:t>
            </a:r>
          </a:p>
        </p:txBody>
      </p:sp>
      <p:sp>
        <p:nvSpPr>
          <p:cNvPr id="567" name="Google Shape;567;p31"/>
          <p:cNvSpPr txBox="1">
            <a:spLocks noGrp="1"/>
          </p:cNvSpPr>
          <p:nvPr>
            <p:ph type="subTitle" idx="1"/>
          </p:nvPr>
        </p:nvSpPr>
        <p:spPr>
          <a:xfrm>
            <a:off x="1524000" y="3602038"/>
            <a:ext cx="9144000" cy="1655762"/>
          </a:xfrm>
        </p:spPr>
        <p:txBody>
          <a:bodyPr spcFirstLastPara="1" lIns="0" tIns="0" rIns="0" bIns="0" anchorCtr="0">
            <a:normAutofit/>
          </a:bodyPr>
          <a:lstStyle/>
          <a:p>
            <a:pPr marL="0" lvl="0" indent="0" rtl="0">
              <a:spcBef>
                <a:spcPts val="1500"/>
              </a:spcBef>
              <a:spcAft>
                <a:spcPts val="0"/>
              </a:spcAft>
              <a:buSzPts val="1400"/>
              <a:buNone/>
            </a:pPr>
            <a:r>
              <a:rPr lang="es-ES" b="1"/>
              <a:t>1. Armar listado de posibles riesgos, ¿Cuáles pueden ser?. Cada uno anota los posibles riesgos y luego comparamos entre todos.</a:t>
            </a:r>
            <a:endParaRPr lang="es-ES" b="0"/>
          </a:p>
          <a:p>
            <a:pPr marL="457200" lvl="0" indent="-228600" rtl="0">
              <a:spcBef>
                <a:spcPts val="0"/>
              </a:spcBef>
              <a:spcAft>
                <a:spcPts val="0"/>
              </a:spcAft>
              <a:buSzPts val="1400"/>
              <a:buNone/>
            </a:pPr>
            <a:br>
              <a:rPr lang="es-ES"/>
            </a:br>
            <a:endParaRPr lang="es-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2"/>
          <p:cNvSpPr txBox="1">
            <a:spLocks noGrp="1"/>
          </p:cNvSpPr>
          <p:nvPr>
            <p:ph type="title"/>
          </p:nvPr>
        </p:nvSpPr>
        <p:spPr>
          <a:xfrm>
            <a:off x="1238117" y="0"/>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1. Identificación de riesgos</a:t>
            </a:r>
            <a:endParaRPr dirty="0"/>
          </a:p>
        </p:txBody>
      </p:sp>
      <p:sp>
        <p:nvSpPr>
          <p:cNvPr id="573" name="Google Shape;573;p32"/>
          <p:cNvSpPr txBox="1">
            <a:spLocks noGrp="1"/>
          </p:cNvSpPr>
          <p:nvPr>
            <p:ph type="body" idx="1"/>
          </p:nvPr>
        </p:nvSpPr>
        <p:spPr>
          <a:xfrm>
            <a:off x="1130628" y="702469"/>
            <a:ext cx="10140606" cy="6155531"/>
          </a:xfrm>
          <a:prstGeom prst="rect">
            <a:avLst/>
          </a:prstGeom>
          <a:noFill/>
          <a:ln>
            <a:noFill/>
          </a:ln>
        </p:spPr>
        <p:txBody>
          <a:bodyPr spcFirstLastPara="1" wrap="square" lIns="0" tIns="0" rIns="0" bIns="0" anchor="ctr" anchorCtr="0">
            <a:spAutoFit/>
          </a:bodyPr>
          <a:lstStyle/>
          <a:p>
            <a:pPr marL="457200" lvl="0" indent="-228600" algn="l" rtl="0">
              <a:lnSpc>
                <a:spcPct val="100000"/>
              </a:lnSpc>
              <a:spcBef>
                <a:spcPts val="0"/>
              </a:spcBef>
              <a:spcAft>
                <a:spcPts val="0"/>
              </a:spcAft>
              <a:buSzPts val="1400"/>
              <a:buFont typeface="Arial"/>
              <a:buAutoNum type="arabicPeriod"/>
            </a:pP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Requerimientos Cambiantes:</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a:t>
            </a: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La experiencia muestra que los cambios en los requisitos del cliente pueden surgir durante el desarrollo del proyecto debido a una comprensión incompleta de las necesidades iniciales o a cambios en el entorno del negocio. Estos cambios pueden impactar significativamente en la planificación y la ejecución del proyecto.</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0"/>
              </a:spcBef>
              <a:spcAft>
                <a:spcPts val="0"/>
              </a:spcAft>
              <a:buSzPts val="1400"/>
              <a:buFont typeface="Arial"/>
              <a:buAutoNum type="arabicPeriod"/>
            </a:pP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Falta de Experiencia en Tecnologías Nuevas:</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La falta de experiencia en las tecnologías seleccionadas aumenta el riesgo de errores técnicos, demoras y problemas de calidad. La adopción de nuevas tecnologías sin un entendimiento adecuado puede llevar a la toma de decisiones incorrectas y afectar negativamente la entrega del producto.</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0"/>
              </a:spcBef>
              <a:spcAft>
                <a:spcPts val="0"/>
              </a:spcAft>
              <a:buSzPts val="1400"/>
              <a:buFont typeface="Arial"/>
              <a:buAutoNum type="arabicPeriod"/>
            </a:pP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Problemas de Integración:</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La integración de sistemas puede ser compleja, especialmente en proyectos que involucran múltiples componentes o sistemas externos. Los problemas de integración pueden generar fallos en el funcionamiento del sistema y afectar la experiencia del usuario y la operatividad del negocio.</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228600" algn="l" rtl="0">
              <a:lnSpc>
                <a:spcPct val="100000"/>
              </a:lnSpc>
              <a:spcBef>
                <a:spcPts val="0"/>
              </a:spcBef>
              <a:spcAft>
                <a:spcPts val="0"/>
              </a:spcAft>
              <a:buSzPts val="1400"/>
              <a:buFont typeface="Arial"/>
              <a:buAutoNum type="arabicPeriod"/>
            </a:pP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Falta de Recursos Humanos:</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La escasez de personal cualificado puede afectar la productividad y la calidad del trabajo. Los proyectos de desarrollo de software requieren un equipo competente, y la falta de recursos humanos adecuados en momentos críticos puede impactar negativamente en la ejecución del proyecto.</a:t>
            </a: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33"/>
          <p:cNvSpPr txBox="1">
            <a:spLocks noGrp="1"/>
          </p:cNvSpPr>
          <p:nvPr>
            <p:ph type="title"/>
          </p:nvPr>
        </p:nvSpPr>
        <p:spPr>
          <a:xfrm>
            <a:off x="1385760" y="153825"/>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1. Identificación de riesgos</a:t>
            </a:r>
            <a:endParaRPr dirty="0"/>
          </a:p>
        </p:txBody>
      </p:sp>
      <p:sp>
        <p:nvSpPr>
          <p:cNvPr id="579" name="Google Shape;579;p33"/>
          <p:cNvSpPr txBox="1">
            <a:spLocks noGrp="1"/>
          </p:cNvSpPr>
          <p:nvPr>
            <p:ph type="body" idx="1"/>
          </p:nvPr>
        </p:nvSpPr>
        <p:spPr>
          <a:xfrm>
            <a:off x="407292" y="1410354"/>
            <a:ext cx="11238696" cy="5847755"/>
          </a:xfrm>
          <a:prstGeom prst="rect">
            <a:avLst/>
          </a:prstGeom>
          <a:noFill/>
          <a:ln>
            <a:noFill/>
          </a:ln>
        </p:spPr>
        <p:txBody>
          <a:bodyPr spcFirstLastPara="1" wrap="square" lIns="0" tIns="0" rIns="0" bIns="0" anchor="ctr" anchorCtr="0">
            <a:spAutoFit/>
          </a:bodyPr>
          <a:lstStyle/>
          <a:p>
            <a:pPr marL="228600" lvl="0" indent="0" algn="l" rtl="0">
              <a:lnSpc>
                <a:spcPct val="100000"/>
              </a:lnSpc>
              <a:spcBef>
                <a:spcPts val="0"/>
              </a:spcBef>
              <a:spcAft>
                <a:spcPts val="0"/>
              </a:spcAft>
              <a:buSzPts val="1400"/>
              <a:buNone/>
            </a:pPr>
            <a:r>
              <a:rPr lang="es-ES" sz="2000" b="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5</a:t>
            </a: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Cambio en las Tendencias del Mercado:</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Los cambios en las tendencias del mercado pueden afectar la demanda de productos o servicios. La falta de adaptación a estas tendencias puede llevar a la obsolescencia del producto o a la pérdida de cuota de mercado, lo que afectaría directamente al éxito del negocio.</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1" indent="0" algn="l" rtl="0">
              <a:lnSpc>
                <a:spcPct val="100000"/>
              </a:lnSpc>
              <a:spcBef>
                <a:spcPts val="0"/>
              </a:spcBef>
              <a:spcAft>
                <a:spcPts val="0"/>
              </a:spcAft>
              <a:buSzPts val="1400"/>
              <a:buNone/>
            </a:pPr>
            <a:r>
              <a:rPr lang="es-ES" sz="200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6.  </a:t>
            </a: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Fallos en la Seguridad del Producto:</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Con el aumento de las amenazas cibernéticas, los fallos en la seguridad del producto pueden resultar en pérdida de datos, violaciones de privacidad y daño a la reputación de la empresa. La seguridad del producto es crucial para proteger la información sensible y mantener la confianza del cliente.</a:t>
            </a:r>
            <a:endParaRPr sz="2000" dirty="0">
              <a:latin typeface="Calibri" panose="020F0502020204030204" pitchFamily="34" charset="0"/>
              <a:ea typeface="Calibri" panose="020F0502020204030204" pitchFamily="34" charset="0"/>
              <a:cs typeface="Calibri" panose="020F0502020204030204" pitchFamily="34" charset="0"/>
            </a:endParaRPr>
          </a:p>
          <a:p>
            <a:pPr marL="228600" lvl="0" indent="0" algn="l" rtl="0">
              <a:lnSpc>
                <a:spcPct val="100000"/>
              </a:lnSpc>
              <a:spcBef>
                <a:spcPts val="0"/>
              </a:spcBef>
              <a:spcAft>
                <a:spcPts val="0"/>
              </a:spcAft>
              <a:buSzPts val="1400"/>
              <a:buNone/>
            </a:pPr>
            <a:r>
              <a:rPr lang="es-ES" sz="2000" b="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7. </a:t>
            </a: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Rendimiento Inadecuado del Sistema:</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Un rendimiento deficiente del sistema puede afectar la experiencia del usuario y la eficiencia operativa. La lentitud o los fallos en el rendimiento pueden disminuir la satisfacción del cliente y afectar la percepción del producto.</a:t>
            </a:r>
            <a:endParaRPr sz="2000" dirty="0">
              <a:latin typeface="Calibri" panose="020F0502020204030204" pitchFamily="34" charset="0"/>
              <a:ea typeface="Calibri" panose="020F0502020204030204" pitchFamily="34" charset="0"/>
              <a:cs typeface="Calibri" panose="020F0502020204030204" pitchFamily="34" charset="0"/>
            </a:endParaRPr>
          </a:p>
          <a:p>
            <a:pPr marL="228600" lvl="0" indent="0" algn="l" rtl="0">
              <a:lnSpc>
                <a:spcPct val="100000"/>
              </a:lnSpc>
              <a:spcBef>
                <a:spcPts val="0"/>
              </a:spcBef>
              <a:spcAft>
                <a:spcPts val="0"/>
              </a:spcAft>
              <a:buSzPts val="1400"/>
              <a:buNone/>
            </a:pPr>
            <a:r>
              <a:rPr lang="es-ES" sz="2000" b="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8. </a:t>
            </a:r>
            <a:r>
              <a:rPr lang="es-ES" sz="2000" b="1"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Problemas de Escalabilidad:</a:t>
            </a:r>
            <a:endParaRPr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endParaRPr>
          </a:p>
          <a:p>
            <a:pPr marL="457200" lvl="1" indent="0" algn="just" rtl="0">
              <a:lnSpc>
                <a:spcPct val="100000"/>
              </a:lnSpc>
              <a:spcBef>
                <a:spcPts val="0"/>
              </a:spcBef>
              <a:spcAft>
                <a:spcPts val="0"/>
              </a:spcAft>
              <a:buSzPts val="1400"/>
              <a:buNone/>
            </a:pPr>
            <a:r>
              <a:rPr lang="es-ES" sz="2000" b="0" i="1"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Justificación:</a:t>
            </a:r>
            <a:r>
              <a:rPr lang="es-ES" sz="2000" b="0" i="0" dirty="0">
                <a:solidFill>
                  <a:srgbClr val="0D0D0D"/>
                </a:solidFill>
                <a:latin typeface="Calibri" panose="020F0502020204030204" pitchFamily="34" charset="0"/>
                <a:ea typeface="Calibri" panose="020F0502020204030204" pitchFamily="34" charset="0"/>
                <a:cs typeface="Calibri" panose="020F0502020204030204" pitchFamily="34" charset="0"/>
                <a:sym typeface="Arial"/>
              </a:rPr>
              <a:t> La falta de escalabilidad puede limitar el crecimiento del sistema y causar problemas cuando la demanda aumenta. La capacidad del sistema para manejar un mayor volumen de usuarios o datos es esencial para el éxito a largo plazo.</a:t>
            </a:r>
            <a:endParaRPr sz="2000" dirty="0">
              <a:latin typeface="Calibri" panose="020F0502020204030204" pitchFamily="34" charset="0"/>
              <a:ea typeface="Calibri" panose="020F0502020204030204" pitchFamily="34" charset="0"/>
              <a:cs typeface="Calibri" panose="020F0502020204030204" pitchFamily="34" charset="0"/>
            </a:endParaRPr>
          </a:p>
          <a:p>
            <a:pPr marL="457200" lvl="0" indent="-228600" algn="just" rtl="0">
              <a:lnSpc>
                <a:spcPct val="100000"/>
              </a:lnSpc>
              <a:spcBef>
                <a:spcPts val="0"/>
              </a:spcBef>
              <a:spcAft>
                <a:spcPts val="0"/>
              </a:spcAft>
              <a:buSzPts val="1400"/>
              <a:buNone/>
            </a:pPr>
            <a:br>
              <a:rPr lang="es-ES" sz="2000" dirty="0">
                <a:latin typeface="Calibri" panose="020F0502020204030204" pitchFamily="34" charset="0"/>
                <a:ea typeface="Calibri" panose="020F0502020204030204" pitchFamily="34" charset="0"/>
                <a:cs typeface="Calibri" panose="020F0502020204030204" pitchFamily="34" charset="0"/>
              </a:rPr>
            </a:b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4"/>
          <p:cNvSpPr txBox="1">
            <a:spLocks noGrp="1"/>
          </p:cNvSpPr>
          <p:nvPr>
            <p:ph type="title"/>
          </p:nvPr>
        </p:nvSpPr>
        <p:spPr>
          <a:xfrm>
            <a:off x="1597881" y="303727"/>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1. Identificación de riesgos</a:t>
            </a:r>
            <a:endParaRPr dirty="0"/>
          </a:p>
        </p:txBody>
      </p:sp>
      <p:sp>
        <p:nvSpPr>
          <p:cNvPr id="585" name="Google Shape;585;p34"/>
          <p:cNvSpPr txBox="1">
            <a:spLocks noGrp="1"/>
          </p:cNvSpPr>
          <p:nvPr>
            <p:ph type="body" idx="1"/>
          </p:nvPr>
        </p:nvSpPr>
        <p:spPr>
          <a:xfrm>
            <a:off x="623520" y="2210335"/>
            <a:ext cx="11238696" cy="3108543"/>
          </a:xfrm>
          <a:prstGeom prst="rect">
            <a:avLst/>
          </a:prstGeom>
          <a:noFill/>
          <a:ln>
            <a:noFill/>
          </a:ln>
        </p:spPr>
        <p:txBody>
          <a:bodyPr spcFirstLastPara="1" wrap="square" lIns="0" tIns="0" rIns="0" bIns="0" anchor="ctr" anchorCtr="0">
            <a:spAutoFit/>
          </a:bodyPr>
          <a:lstStyle/>
          <a:p>
            <a:pPr marL="228600" lvl="0" indent="0" algn="l" rtl="0">
              <a:lnSpc>
                <a:spcPct val="100000"/>
              </a:lnSpc>
              <a:spcBef>
                <a:spcPts val="0"/>
              </a:spcBef>
              <a:spcAft>
                <a:spcPts val="0"/>
              </a:spcAft>
              <a:buSzPts val="1400"/>
              <a:buNone/>
            </a:pPr>
            <a:r>
              <a:rPr lang="es-ES" b="1" i="0">
                <a:solidFill>
                  <a:srgbClr val="0D0D0D"/>
                </a:solidFill>
                <a:latin typeface="Arial"/>
                <a:ea typeface="Arial"/>
                <a:cs typeface="Arial"/>
                <a:sym typeface="Arial"/>
              </a:rPr>
              <a:t>9.Cambios en la Legislación Fiscal:</a:t>
            </a:r>
            <a:endParaRPr b="0" i="0">
              <a:solidFill>
                <a:srgbClr val="0D0D0D"/>
              </a:solidFill>
              <a:latin typeface="Arial"/>
              <a:ea typeface="Arial"/>
              <a:cs typeface="Arial"/>
              <a:sym typeface="Arial"/>
            </a:endParaRPr>
          </a:p>
          <a:p>
            <a:pPr marL="457200" lvl="1" indent="0" algn="l" rtl="0">
              <a:lnSpc>
                <a:spcPct val="100000"/>
              </a:lnSpc>
              <a:spcBef>
                <a:spcPts val="0"/>
              </a:spcBef>
              <a:spcAft>
                <a:spcPts val="0"/>
              </a:spcAft>
              <a:buSzPts val="1400"/>
              <a:buNone/>
            </a:pPr>
            <a:r>
              <a:rPr lang="es-ES" b="0" i="1">
                <a:solidFill>
                  <a:srgbClr val="0D0D0D"/>
                </a:solidFill>
                <a:latin typeface="Arial"/>
                <a:ea typeface="Arial"/>
                <a:cs typeface="Arial"/>
                <a:sym typeface="Arial"/>
              </a:rPr>
              <a:t>Justificación:</a:t>
            </a:r>
            <a:r>
              <a:rPr lang="es-ES" b="0" i="0">
                <a:solidFill>
                  <a:srgbClr val="0D0D0D"/>
                </a:solidFill>
                <a:latin typeface="Arial"/>
                <a:ea typeface="Arial"/>
                <a:cs typeface="Arial"/>
                <a:sym typeface="Arial"/>
              </a:rPr>
              <a:t> Los cambios en la legislación fiscal pueden tener un impacto significativo en los costos y la estructura financiera de la empresa. No adaptarse a estos cambios puede resultar en sanciones financieras y problemas legales.</a:t>
            </a:r>
            <a:endParaRPr>
              <a:solidFill>
                <a:srgbClr val="0D0D0D"/>
              </a:solidFill>
              <a:latin typeface="Arial"/>
              <a:ea typeface="Arial"/>
              <a:cs typeface="Arial"/>
              <a:sym typeface="Arial"/>
            </a:endParaRPr>
          </a:p>
          <a:p>
            <a:pPr marL="457200" lvl="1" indent="0" algn="l" rtl="0">
              <a:lnSpc>
                <a:spcPct val="100000"/>
              </a:lnSpc>
              <a:spcBef>
                <a:spcPts val="0"/>
              </a:spcBef>
              <a:spcAft>
                <a:spcPts val="0"/>
              </a:spcAft>
              <a:buSzPts val="1400"/>
              <a:buNone/>
            </a:pPr>
            <a:endParaRPr>
              <a:solidFill>
                <a:srgbClr val="0D0D0D"/>
              </a:solidFill>
              <a:latin typeface="Arial"/>
              <a:ea typeface="Arial"/>
              <a:cs typeface="Arial"/>
              <a:sym typeface="Arial"/>
            </a:endParaRPr>
          </a:p>
          <a:p>
            <a:pPr marL="457200" lvl="1" indent="0" algn="l" rtl="0">
              <a:lnSpc>
                <a:spcPct val="100000"/>
              </a:lnSpc>
              <a:spcBef>
                <a:spcPts val="0"/>
              </a:spcBef>
              <a:spcAft>
                <a:spcPts val="0"/>
              </a:spcAft>
              <a:buSzPts val="1400"/>
              <a:buNone/>
            </a:pPr>
            <a:r>
              <a:rPr lang="es-ES" b="1">
                <a:solidFill>
                  <a:srgbClr val="0D0D0D"/>
                </a:solidFill>
                <a:latin typeface="Arial"/>
                <a:ea typeface="Arial"/>
                <a:cs typeface="Arial"/>
                <a:sym typeface="Arial"/>
              </a:rPr>
              <a:t>10. </a:t>
            </a:r>
            <a:r>
              <a:rPr lang="es-ES" b="1" i="0">
                <a:solidFill>
                  <a:srgbClr val="0D0D0D"/>
                </a:solidFill>
                <a:latin typeface="Arial"/>
                <a:ea typeface="Arial"/>
                <a:cs typeface="Arial"/>
                <a:sym typeface="Arial"/>
              </a:rPr>
              <a:t>Problemas de Suministro:</a:t>
            </a:r>
            <a:endParaRPr b="0" i="0">
              <a:solidFill>
                <a:srgbClr val="0D0D0D"/>
              </a:solidFill>
              <a:latin typeface="Arial"/>
              <a:ea typeface="Arial"/>
              <a:cs typeface="Arial"/>
              <a:sym typeface="Arial"/>
            </a:endParaRPr>
          </a:p>
          <a:p>
            <a:pPr marL="457200" lvl="1" indent="0" algn="l" rtl="0">
              <a:lnSpc>
                <a:spcPct val="100000"/>
              </a:lnSpc>
              <a:spcBef>
                <a:spcPts val="0"/>
              </a:spcBef>
              <a:spcAft>
                <a:spcPts val="0"/>
              </a:spcAft>
              <a:buSzPts val="1400"/>
              <a:buNone/>
            </a:pPr>
            <a:r>
              <a:rPr lang="es-ES" b="0" i="1">
                <a:solidFill>
                  <a:srgbClr val="0D0D0D"/>
                </a:solidFill>
                <a:latin typeface="Arial"/>
                <a:ea typeface="Arial"/>
                <a:cs typeface="Arial"/>
                <a:sym typeface="Arial"/>
              </a:rPr>
              <a:t>Justificación:</a:t>
            </a:r>
            <a:r>
              <a:rPr lang="es-ES" b="0" i="0">
                <a:solidFill>
                  <a:srgbClr val="0D0D0D"/>
                </a:solidFill>
                <a:latin typeface="Arial"/>
                <a:ea typeface="Arial"/>
                <a:cs typeface="Arial"/>
                <a:sym typeface="Arial"/>
              </a:rPr>
              <a:t> Dependiendo de la cadena de suministro para el aprovisionamiento de materiales críticos, cualquier interrupción en la cadena puede resultar en retrasos en la producción, pérdida de ingresos y afectar la capacidad de cumplir con la demanda del mercado</a:t>
            </a:r>
            <a:endParaRPr/>
          </a:p>
          <a:p>
            <a:pPr marL="457200" lvl="0" indent="-228600" algn="just" rtl="0">
              <a:lnSpc>
                <a:spcPct val="100000"/>
              </a:lnSpc>
              <a:spcBef>
                <a:spcPts val="0"/>
              </a:spcBef>
              <a:spcAft>
                <a:spcPts val="0"/>
              </a:spcAft>
              <a:buSzPts val="1400"/>
              <a:buNone/>
            </a:pPr>
            <a:br>
              <a:rPr lang="es-ES" sz="2000"/>
            </a:b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5"/>
          <p:cNvSpPr txBox="1">
            <a:spLocks noGrp="1"/>
          </p:cNvSpPr>
          <p:nvPr>
            <p:ph type="ctrTitle"/>
          </p:nvPr>
        </p:nvSpPr>
        <p:spPr>
          <a:xfrm>
            <a:off x="1524000" y="1122363"/>
            <a:ext cx="9144000" cy="2387600"/>
          </a:xfrm>
        </p:spPr>
        <p:txBody>
          <a:bodyPr spcFirstLastPara="1" lIns="0" tIns="0" rIns="0" bIns="0" anchor="b" anchorCtr="0">
            <a:normAutofit/>
          </a:bodyPr>
          <a:lstStyle/>
          <a:p>
            <a:pPr marL="0" lvl="0" indent="0" rtl="0">
              <a:spcBef>
                <a:spcPts val="0"/>
              </a:spcBef>
              <a:spcAft>
                <a:spcPts val="0"/>
              </a:spcAft>
              <a:buSzPts val="1400"/>
              <a:buNone/>
            </a:pPr>
            <a:r>
              <a:rPr lang="es-ES"/>
              <a:t>Ejercicio de gestión de riesgos</a:t>
            </a:r>
          </a:p>
        </p:txBody>
      </p:sp>
      <p:sp>
        <p:nvSpPr>
          <p:cNvPr id="591" name="Google Shape;591;p35"/>
          <p:cNvSpPr txBox="1">
            <a:spLocks noGrp="1"/>
          </p:cNvSpPr>
          <p:nvPr>
            <p:ph type="subTitle" idx="1"/>
          </p:nvPr>
        </p:nvSpPr>
        <p:spPr>
          <a:xfrm>
            <a:off x="1524000" y="3602038"/>
            <a:ext cx="9144000" cy="1655762"/>
          </a:xfrm>
        </p:spPr>
        <p:txBody>
          <a:bodyPr spcFirstLastPara="1" lIns="0" tIns="0" rIns="0" bIns="0" anchorCtr="0">
            <a:normAutofit/>
          </a:bodyPr>
          <a:lstStyle/>
          <a:p>
            <a:pPr marL="0" lvl="0" indent="0" rtl="0">
              <a:spcBef>
                <a:spcPts val="1500"/>
              </a:spcBef>
              <a:spcAft>
                <a:spcPts val="0"/>
              </a:spcAft>
              <a:buSzPts val="1400"/>
              <a:buNone/>
            </a:pPr>
            <a:r>
              <a:rPr lang="es-ES" b="1"/>
              <a:t>2. Analizamos los riesgos, armamos tabla y colocamos: riesgo, categoría, probabilidad e impacto. </a:t>
            </a:r>
            <a:endParaRPr lang="es-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6"/>
          <p:cNvSpPr txBox="1">
            <a:spLocks noGrp="1"/>
          </p:cNvSpPr>
          <p:nvPr>
            <p:ph type="title"/>
          </p:nvPr>
        </p:nvSpPr>
        <p:spPr>
          <a:xfrm>
            <a:off x="2062035" y="439141"/>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2. Análisis de Riesgos</a:t>
            </a:r>
            <a:endParaRPr dirty="0"/>
          </a:p>
        </p:txBody>
      </p:sp>
      <p:sp>
        <p:nvSpPr>
          <p:cNvPr id="597" name="Google Shape;597;p36"/>
          <p:cNvSpPr/>
          <p:nvPr/>
        </p:nvSpPr>
        <p:spPr>
          <a:xfrm>
            <a:off x="676275" y="2439988"/>
            <a:ext cx="12192000"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598" name="Google Shape;598;p36"/>
          <p:cNvGraphicFramePr/>
          <p:nvPr/>
        </p:nvGraphicFramePr>
        <p:xfrm>
          <a:off x="1708878" y="1998664"/>
          <a:ext cx="8964125" cy="4420195"/>
        </p:xfrm>
        <a:graphic>
          <a:graphicData uri="http://schemas.openxmlformats.org/drawingml/2006/table">
            <a:tbl>
              <a:tblPr>
                <a:noFill/>
              </a:tblPr>
              <a:tblGrid>
                <a:gridCol w="824825">
                  <a:extLst>
                    <a:ext uri="{9D8B030D-6E8A-4147-A177-3AD203B41FA5}">
                      <a16:colId xmlns:a16="http://schemas.microsoft.com/office/drawing/2014/main" val="20000"/>
                    </a:ext>
                  </a:extLst>
                </a:gridCol>
                <a:gridCol w="3042650">
                  <a:extLst>
                    <a:ext uri="{9D8B030D-6E8A-4147-A177-3AD203B41FA5}">
                      <a16:colId xmlns:a16="http://schemas.microsoft.com/office/drawing/2014/main" val="20001"/>
                    </a:ext>
                  </a:extLst>
                </a:gridCol>
                <a:gridCol w="1873775">
                  <a:extLst>
                    <a:ext uri="{9D8B030D-6E8A-4147-A177-3AD203B41FA5}">
                      <a16:colId xmlns:a16="http://schemas.microsoft.com/office/drawing/2014/main" val="20002"/>
                    </a:ext>
                  </a:extLst>
                </a:gridCol>
                <a:gridCol w="1479850">
                  <a:extLst>
                    <a:ext uri="{9D8B030D-6E8A-4147-A177-3AD203B41FA5}">
                      <a16:colId xmlns:a16="http://schemas.microsoft.com/office/drawing/2014/main" val="20003"/>
                    </a:ext>
                  </a:extLst>
                </a:gridCol>
                <a:gridCol w="1743025">
                  <a:extLst>
                    <a:ext uri="{9D8B030D-6E8A-4147-A177-3AD203B41FA5}">
                      <a16:colId xmlns:a16="http://schemas.microsoft.com/office/drawing/2014/main" val="20004"/>
                    </a:ext>
                  </a:extLst>
                </a:gridCol>
              </a:tblGrid>
              <a:tr h="240250">
                <a:tc>
                  <a:txBody>
                    <a:bodyPr/>
                    <a:lstStyle/>
                    <a:p>
                      <a:pPr marL="0" marR="0" lvl="0" indent="0" algn="ctr" rtl="0">
                        <a:lnSpc>
                          <a:spcPct val="100000"/>
                        </a:lnSpc>
                        <a:spcBef>
                          <a:spcPts val="0"/>
                        </a:spcBef>
                        <a:spcAft>
                          <a:spcPts val="0"/>
                        </a:spcAft>
                        <a:buNone/>
                      </a:pPr>
                      <a:r>
                        <a:rPr lang="es-ES" sz="1400" b="1" i="0" u="none" strike="noStrike" cap="none">
                          <a:solidFill>
                            <a:srgbClr val="0D0D0D"/>
                          </a:solidFill>
                          <a:latin typeface="Roboto"/>
                          <a:ea typeface="Roboto"/>
                          <a:cs typeface="Roboto"/>
                          <a:sym typeface="Roboto"/>
                        </a:rPr>
                        <a:t>No.</a:t>
                      </a:r>
                      <a:endParaRPr sz="1400" u="none" strike="noStrike" cap="none"/>
                    </a:p>
                  </a:txBody>
                  <a:tcPr marL="7850" marR="7850" marT="7850" marB="7850" anchor="b">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None/>
                      </a:pPr>
                      <a:r>
                        <a:rPr lang="es-ES" sz="1400" b="1" i="0" u="none" strike="noStrike" cap="none">
                          <a:solidFill>
                            <a:srgbClr val="0D0D0D"/>
                          </a:solidFill>
                          <a:latin typeface="Roboto"/>
                          <a:ea typeface="Roboto"/>
                          <a:cs typeface="Roboto"/>
                          <a:sym typeface="Roboto"/>
                        </a:rPr>
                        <a:t>Riesgo</a:t>
                      </a:r>
                      <a:endParaRPr sz="1400" u="none" strike="noStrike" cap="none"/>
                    </a:p>
                  </a:txBody>
                  <a:tcPr marL="7850" marR="7850" marT="7850" marB="7850" anchor="b">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None/>
                      </a:pPr>
                      <a:r>
                        <a:rPr lang="es-ES" sz="1400" b="1" i="0" u="none" strike="noStrike" cap="none">
                          <a:solidFill>
                            <a:srgbClr val="0D0D0D"/>
                          </a:solidFill>
                          <a:latin typeface="Roboto"/>
                          <a:ea typeface="Roboto"/>
                          <a:cs typeface="Roboto"/>
                          <a:sym typeface="Roboto"/>
                        </a:rPr>
                        <a:t>Categoría</a:t>
                      </a:r>
                      <a:endParaRPr sz="1400" u="none" strike="noStrike" cap="none"/>
                    </a:p>
                  </a:txBody>
                  <a:tcPr marL="7850" marR="7850" marT="7850" marB="7850" anchor="b">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None/>
                      </a:pPr>
                      <a:r>
                        <a:rPr lang="es-ES" sz="1400" b="1" i="0" u="none" strike="noStrike" cap="none">
                          <a:solidFill>
                            <a:srgbClr val="0D0D0D"/>
                          </a:solidFill>
                          <a:latin typeface="Roboto"/>
                          <a:ea typeface="Roboto"/>
                          <a:cs typeface="Roboto"/>
                          <a:sym typeface="Roboto"/>
                        </a:rPr>
                        <a:t>Probabilidad</a:t>
                      </a:r>
                      <a:endParaRPr sz="1400" u="none" strike="noStrike" cap="none"/>
                    </a:p>
                  </a:txBody>
                  <a:tcPr marL="7850" marR="7850" marT="7850" marB="7850" anchor="b">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None/>
                      </a:pPr>
                      <a:r>
                        <a:rPr lang="es-ES" sz="1400" b="1" i="0" u="none" strike="noStrike" cap="none">
                          <a:solidFill>
                            <a:srgbClr val="0D0D0D"/>
                          </a:solidFill>
                          <a:latin typeface="Roboto"/>
                          <a:ea typeface="Roboto"/>
                          <a:cs typeface="Roboto"/>
                          <a:sym typeface="Roboto"/>
                        </a:rPr>
                        <a:t>Impacto</a:t>
                      </a:r>
                      <a:endParaRPr sz="1400" u="none" strike="noStrike" cap="none"/>
                    </a:p>
                  </a:txBody>
                  <a:tcPr marL="7850" marR="7850" marT="7850" marB="7850" anchor="b">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486100">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1</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Requerimientos Cambiantes</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Proyecto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60%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6402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2</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Falta de Experiencia en Tecnologías Nuevas</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Producto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70%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Catastrófico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2507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3</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Problemas de Integración</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Proyecto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75%</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2507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4</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Falta de Recursos Humanos</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Proyecto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70%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6402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5</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Cambio en las Tendencias del Mercado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Negocio/Empresa</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80%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6402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6</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Fallos en la Seguridad del Producto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Producto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60%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6402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7</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Rendimiento Inadecuado del Sistema</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Producto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70%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425075">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8</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Problemas de Escalabilidad</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Producto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40%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a:solidFill>
                            <a:srgbClr val="0D0D0D"/>
                          </a:solidFill>
                          <a:latin typeface="Roboto"/>
                          <a:ea typeface="Roboto"/>
                          <a:cs typeface="Roboto"/>
                          <a:sym typeface="Roboto"/>
                        </a:rPr>
                        <a:t>Moderado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72500">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9</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Cambios en la Legislación Fiscal</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Negocio/Empresa</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40%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42000">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10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Problemas de Suministro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Negocio/Empresa</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a:solidFill>
                            <a:srgbClr val="0D0D0D"/>
                          </a:solidFill>
                          <a:latin typeface="Roboto"/>
                          <a:ea typeface="Roboto"/>
                          <a:cs typeface="Roboto"/>
                          <a:sym typeface="Roboto"/>
                        </a:rPr>
                        <a:t>60%</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400" b="0" i="0" u="none" strike="noStrike" cap="none">
                          <a:solidFill>
                            <a:srgbClr val="0D0D0D"/>
                          </a:solidFill>
                          <a:latin typeface="Roboto"/>
                          <a:ea typeface="Roboto"/>
                          <a:cs typeface="Roboto"/>
                          <a:sym typeface="Roboto"/>
                        </a:rPr>
                        <a:t>Serio</a:t>
                      </a:r>
                      <a:endParaRPr sz="1400" u="none" strike="noStrike" cap="none"/>
                    </a:p>
                  </a:txBody>
                  <a:tcPr marL="7850" marR="7850" marT="7850" marB="7850" anchor="ctr">
                    <a:lnL w="11900" cap="flat" cmpd="sng">
                      <a:solidFill>
                        <a:srgbClr val="E3E3E3"/>
                      </a:solidFill>
                      <a:prstDash val="solid"/>
                      <a:round/>
                      <a:headEnd type="none" w="sm" len="sm"/>
                      <a:tailEnd type="none" w="sm" len="sm"/>
                    </a:lnL>
                    <a:lnR w="11900" cap="flat" cmpd="sng">
                      <a:solidFill>
                        <a:srgbClr val="E3E3E3"/>
                      </a:solidFill>
                      <a:prstDash val="solid"/>
                      <a:round/>
                      <a:headEnd type="none" w="sm" len="sm"/>
                      <a:tailEnd type="none" w="sm" len="sm"/>
                    </a:lnR>
                    <a:lnT w="11900" cap="flat" cmpd="sng">
                      <a:solidFill>
                        <a:srgbClr val="E3E3E3"/>
                      </a:solidFill>
                      <a:prstDash val="solid"/>
                      <a:round/>
                      <a:headEnd type="none" w="sm" len="sm"/>
                      <a:tailEnd type="none" w="sm" len="sm"/>
                    </a:lnT>
                    <a:lnB w="119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7"/>
          <p:cNvSpPr txBox="1">
            <a:spLocks noGrp="1"/>
          </p:cNvSpPr>
          <p:nvPr>
            <p:ph type="ctrTitle"/>
          </p:nvPr>
        </p:nvSpPr>
        <p:spPr>
          <a:xfrm>
            <a:off x="1524000" y="1122363"/>
            <a:ext cx="9144000" cy="2387600"/>
          </a:xfrm>
        </p:spPr>
        <p:txBody>
          <a:bodyPr spcFirstLastPara="1" lIns="0" tIns="0" rIns="0" bIns="0" anchor="b" anchorCtr="0">
            <a:normAutofit/>
          </a:bodyPr>
          <a:lstStyle/>
          <a:p>
            <a:pPr marL="0" lvl="0" indent="0" rtl="0">
              <a:spcBef>
                <a:spcPts val="0"/>
              </a:spcBef>
              <a:spcAft>
                <a:spcPts val="0"/>
              </a:spcAft>
              <a:buSzPts val="1400"/>
              <a:buNone/>
            </a:pPr>
            <a:r>
              <a:rPr lang="es-ES"/>
              <a:t>Ejercicio de gestión de riesgos</a:t>
            </a:r>
          </a:p>
        </p:txBody>
      </p:sp>
      <p:sp>
        <p:nvSpPr>
          <p:cNvPr id="604" name="Google Shape;604;p37"/>
          <p:cNvSpPr txBox="1">
            <a:spLocks noGrp="1"/>
          </p:cNvSpPr>
          <p:nvPr>
            <p:ph type="subTitle" idx="1"/>
          </p:nvPr>
        </p:nvSpPr>
        <p:spPr>
          <a:xfrm>
            <a:off x="1524000" y="3602038"/>
            <a:ext cx="9144000" cy="1655762"/>
          </a:xfrm>
        </p:spPr>
        <p:txBody>
          <a:bodyPr spcFirstLastPara="1" lIns="0" tIns="0" rIns="0" bIns="0" anchorCtr="0">
            <a:normAutofit/>
          </a:bodyPr>
          <a:lstStyle/>
          <a:p>
            <a:pPr marL="0" lvl="0" indent="0" rtl="0">
              <a:spcBef>
                <a:spcPts val="1500"/>
              </a:spcBef>
              <a:spcAft>
                <a:spcPts val="0"/>
              </a:spcAft>
              <a:buSzPts val="1400"/>
              <a:buNone/>
            </a:pPr>
            <a:r>
              <a:rPr lang="es-ES" b="1" dirty="0"/>
              <a:t>2. Analizamos los riesgos: </a:t>
            </a:r>
            <a:r>
              <a:rPr lang="es-ES" b="1" u="sng" dirty="0">
                <a:solidFill>
                  <a:srgbClr val="FF0000"/>
                </a:solidFill>
              </a:rPr>
              <a:t>¿Cuál es la línea de corte del ejemplo?</a:t>
            </a:r>
            <a:endParaRPr lang="es-ES" u="sng"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8"/>
          <p:cNvSpPr txBox="1">
            <a:spLocks noGrp="1"/>
          </p:cNvSpPr>
          <p:nvPr>
            <p:ph type="title"/>
          </p:nvPr>
        </p:nvSpPr>
        <p:spPr>
          <a:xfrm>
            <a:off x="1385760" y="206222"/>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2. Línea de corte</a:t>
            </a:r>
            <a:endParaRPr dirty="0"/>
          </a:p>
        </p:txBody>
      </p:sp>
      <p:sp>
        <p:nvSpPr>
          <p:cNvPr id="610" name="Google Shape;610;p38"/>
          <p:cNvSpPr/>
          <p:nvPr/>
        </p:nvSpPr>
        <p:spPr>
          <a:xfrm>
            <a:off x="676275" y="2439988"/>
            <a:ext cx="12192000"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611" name="Google Shape;611;p38"/>
          <p:cNvSpPr txBox="1"/>
          <p:nvPr/>
        </p:nvSpPr>
        <p:spPr>
          <a:xfrm>
            <a:off x="492176" y="1259174"/>
            <a:ext cx="1169982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b="0" i="0" u="none" strike="noStrike" cap="none" dirty="0">
                <a:solidFill>
                  <a:srgbClr val="0D0D0D"/>
                </a:solidFill>
                <a:latin typeface="Arial"/>
                <a:ea typeface="Arial"/>
                <a:cs typeface="Arial"/>
                <a:sym typeface="Arial"/>
              </a:rPr>
              <a:t>Riesgos con una probabilidad alta (superior al 70%) y un impacto serio o catastrófico se considerarán críticos.</a:t>
            </a:r>
            <a:endParaRPr sz="2000" b="0" i="0" u="none" strike="noStrike" cap="none" dirty="0">
              <a:solidFill>
                <a:srgbClr val="000000"/>
              </a:solidFill>
              <a:latin typeface="Arial"/>
              <a:ea typeface="Arial"/>
              <a:cs typeface="Arial"/>
              <a:sym typeface="Arial"/>
            </a:endParaRPr>
          </a:p>
        </p:txBody>
      </p:sp>
      <p:sp>
        <p:nvSpPr>
          <p:cNvPr id="612" name="Google Shape;612;p38"/>
          <p:cNvSpPr txBox="1"/>
          <p:nvPr/>
        </p:nvSpPr>
        <p:spPr>
          <a:xfrm>
            <a:off x="3126698" y="2110204"/>
            <a:ext cx="6430780" cy="4247317"/>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rgbClr val="000000"/>
              </a:buClr>
              <a:buSzPts val="1800"/>
              <a:buFont typeface="Arial"/>
              <a:buAutoNum type="arabicPeriod"/>
            </a:pPr>
            <a:r>
              <a:rPr lang="es-ES" sz="1800" b="1" i="0" u="none" strike="noStrike" cap="none" dirty="0">
                <a:solidFill>
                  <a:srgbClr val="0D0D0D"/>
                </a:solidFill>
                <a:latin typeface="Arial"/>
                <a:ea typeface="Arial"/>
                <a:cs typeface="Arial"/>
                <a:sym typeface="Arial"/>
              </a:rPr>
              <a:t>Falta de Experiencia en Tecnologías Nuevas:</a:t>
            </a:r>
            <a:endParaRPr sz="1800" b="0" i="0" u="none" strike="noStrike" cap="none" dirty="0">
              <a:solidFill>
                <a:srgbClr val="0D0D0D"/>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Probabilidad: 70%</a:t>
            </a:r>
            <a:endParaRPr dirty="0"/>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Impacto: Catastrófico</a:t>
            </a:r>
            <a:endParaRPr dirty="0"/>
          </a:p>
          <a:p>
            <a:pPr marL="0" marR="0" lvl="0" indent="-114300" algn="l" rtl="0">
              <a:lnSpc>
                <a:spcPct val="100000"/>
              </a:lnSpc>
              <a:spcBef>
                <a:spcPts val="0"/>
              </a:spcBef>
              <a:spcAft>
                <a:spcPts val="0"/>
              </a:spcAft>
              <a:buClr>
                <a:srgbClr val="000000"/>
              </a:buClr>
              <a:buSzPts val="1800"/>
              <a:buFont typeface="Arial"/>
              <a:buAutoNum type="arabicPeriod"/>
            </a:pPr>
            <a:r>
              <a:rPr lang="es-ES" sz="1800" b="1" i="0" u="none" strike="noStrike" cap="none" dirty="0">
                <a:solidFill>
                  <a:srgbClr val="0D0D0D"/>
                </a:solidFill>
                <a:latin typeface="Arial"/>
                <a:ea typeface="Arial"/>
                <a:cs typeface="Arial"/>
                <a:sym typeface="Arial"/>
              </a:rPr>
              <a:t>Cambios en las Tendencias del Mercado:</a:t>
            </a:r>
            <a:endParaRPr sz="1800" b="0" i="0" u="none" strike="noStrike" cap="none" dirty="0">
              <a:solidFill>
                <a:srgbClr val="0D0D0D"/>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Probabilidad: 80%</a:t>
            </a:r>
            <a:endParaRPr dirty="0"/>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Impacto: Serio</a:t>
            </a:r>
            <a:endParaRPr dirty="0"/>
          </a:p>
          <a:p>
            <a:pPr marL="0" marR="0" lvl="0" indent="-114300" algn="l" rtl="0">
              <a:lnSpc>
                <a:spcPct val="100000"/>
              </a:lnSpc>
              <a:spcBef>
                <a:spcPts val="0"/>
              </a:spcBef>
              <a:spcAft>
                <a:spcPts val="0"/>
              </a:spcAft>
              <a:buClr>
                <a:srgbClr val="000000"/>
              </a:buClr>
              <a:buSzPts val="1800"/>
              <a:buFont typeface="Arial"/>
              <a:buAutoNum type="arabicPeriod"/>
            </a:pPr>
            <a:r>
              <a:rPr lang="es-ES" sz="1800" b="1" i="0" u="none" strike="noStrike" cap="none" dirty="0">
                <a:solidFill>
                  <a:srgbClr val="0D0D0D"/>
                </a:solidFill>
                <a:latin typeface="Arial"/>
                <a:ea typeface="Arial"/>
                <a:cs typeface="Arial"/>
                <a:sym typeface="Arial"/>
              </a:rPr>
              <a:t>Problemas de Integración:</a:t>
            </a:r>
            <a:endParaRPr sz="1800" b="0" i="0" u="none" strike="noStrike" cap="none" dirty="0">
              <a:solidFill>
                <a:srgbClr val="0D0D0D"/>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Probabilidad: 75%</a:t>
            </a:r>
            <a:endParaRPr dirty="0"/>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Impacto: Serio</a:t>
            </a:r>
            <a:endParaRPr dirty="0"/>
          </a:p>
          <a:p>
            <a:pPr marL="0" marR="0" lvl="0" indent="-114300" algn="l" rtl="0">
              <a:lnSpc>
                <a:spcPct val="100000"/>
              </a:lnSpc>
              <a:spcBef>
                <a:spcPts val="0"/>
              </a:spcBef>
              <a:spcAft>
                <a:spcPts val="0"/>
              </a:spcAft>
              <a:buClr>
                <a:srgbClr val="000000"/>
              </a:buClr>
              <a:buSzPts val="1800"/>
              <a:buFont typeface="Arial"/>
              <a:buAutoNum type="arabicPeriod"/>
            </a:pPr>
            <a:r>
              <a:rPr lang="es-ES" sz="1800" b="1" i="0" u="none" strike="noStrike" cap="none" dirty="0">
                <a:solidFill>
                  <a:srgbClr val="0D0D0D"/>
                </a:solidFill>
                <a:latin typeface="Arial"/>
                <a:ea typeface="Arial"/>
                <a:cs typeface="Arial"/>
                <a:sym typeface="Arial"/>
              </a:rPr>
              <a:t>Falta de Recursos Humanos:</a:t>
            </a:r>
            <a:endParaRPr sz="1800" b="0" i="0" u="none" strike="noStrike" cap="none" dirty="0">
              <a:solidFill>
                <a:srgbClr val="0D0D0D"/>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Probabilidad: 70%</a:t>
            </a:r>
            <a:endParaRPr dirty="0"/>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Impacto: Serio</a:t>
            </a:r>
            <a:endParaRPr dirty="0"/>
          </a:p>
          <a:p>
            <a:pPr marL="0" marR="0" lvl="0" indent="-114300" algn="l" rtl="0">
              <a:lnSpc>
                <a:spcPct val="100000"/>
              </a:lnSpc>
              <a:spcBef>
                <a:spcPts val="0"/>
              </a:spcBef>
              <a:spcAft>
                <a:spcPts val="0"/>
              </a:spcAft>
              <a:buClr>
                <a:srgbClr val="000000"/>
              </a:buClr>
              <a:buSzPts val="1800"/>
              <a:buFont typeface="Arial"/>
              <a:buAutoNum type="arabicPeriod"/>
            </a:pPr>
            <a:r>
              <a:rPr lang="es-ES" sz="1800" b="1" i="0" u="none" strike="noStrike" cap="none" dirty="0">
                <a:solidFill>
                  <a:srgbClr val="0D0D0D"/>
                </a:solidFill>
                <a:latin typeface="Arial"/>
                <a:ea typeface="Arial"/>
                <a:cs typeface="Arial"/>
                <a:sym typeface="Arial"/>
              </a:rPr>
              <a:t>Rendimiento Inadecuado del Sistema:</a:t>
            </a:r>
            <a:endParaRPr sz="1800" b="0" i="0" u="none" strike="noStrike" cap="none" dirty="0">
              <a:solidFill>
                <a:srgbClr val="0D0D0D"/>
              </a:solidFill>
              <a:latin typeface="Arial"/>
              <a:ea typeface="Arial"/>
              <a:cs typeface="Arial"/>
              <a:sym typeface="Arial"/>
            </a:endParaRPr>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Probabilidad: 70%</a:t>
            </a:r>
            <a:endParaRPr dirty="0"/>
          </a:p>
          <a:p>
            <a:pPr marL="742950" marR="0" lvl="1" indent="-285750" algn="l" rtl="0">
              <a:lnSpc>
                <a:spcPct val="100000"/>
              </a:lnSpc>
              <a:spcBef>
                <a:spcPts val="0"/>
              </a:spcBef>
              <a:spcAft>
                <a:spcPts val="0"/>
              </a:spcAft>
              <a:buClr>
                <a:srgbClr val="000000"/>
              </a:buClr>
              <a:buSzPts val="1800"/>
              <a:buFont typeface="Arial"/>
              <a:buAutoNum type="arabicPeriod"/>
            </a:pPr>
            <a:r>
              <a:rPr lang="es-ES" sz="1800" b="0" i="0" u="none" strike="noStrike" cap="none" dirty="0">
                <a:solidFill>
                  <a:srgbClr val="0D0D0D"/>
                </a:solidFill>
                <a:latin typeface="Arial"/>
                <a:ea typeface="Arial"/>
                <a:cs typeface="Arial"/>
                <a:sym typeface="Arial"/>
              </a:rPr>
              <a:t>Impacto: Serio</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9"/>
          <p:cNvSpPr txBox="1">
            <a:spLocks noGrp="1"/>
          </p:cNvSpPr>
          <p:nvPr>
            <p:ph type="ctrTitle"/>
          </p:nvPr>
        </p:nvSpPr>
        <p:spPr>
          <a:xfrm>
            <a:off x="1524000" y="1122363"/>
            <a:ext cx="9144000" cy="2387600"/>
          </a:xfrm>
        </p:spPr>
        <p:txBody>
          <a:bodyPr spcFirstLastPara="1" lIns="0" tIns="0" rIns="0" bIns="0" anchor="b" anchorCtr="0">
            <a:normAutofit/>
          </a:bodyPr>
          <a:lstStyle/>
          <a:p>
            <a:pPr marL="0" lvl="0" indent="0" rtl="0">
              <a:spcBef>
                <a:spcPts val="0"/>
              </a:spcBef>
              <a:spcAft>
                <a:spcPts val="0"/>
              </a:spcAft>
              <a:buSzPts val="1400"/>
              <a:buNone/>
            </a:pPr>
            <a:r>
              <a:rPr lang="es-ES"/>
              <a:t>Ejercicio de gestión de riesgos</a:t>
            </a:r>
          </a:p>
        </p:txBody>
      </p:sp>
      <p:sp>
        <p:nvSpPr>
          <p:cNvPr id="618" name="Google Shape;618;p39"/>
          <p:cNvSpPr txBox="1">
            <a:spLocks noGrp="1"/>
          </p:cNvSpPr>
          <p:nvPr>
            <p:ph type="subTitle" idx="1"/>
          </p:nvPr>
        </p:nvSpPr>
        <p:spPr>
          <a:xfrm>
            <a:off x="1524000" y="3602038"/>
            <a:ext cx="9144000" cy="1655762"/>
          </a:xfrm>
        </p:spPr>
        <p:txBody>
          <a:bodyPr spcFirstLastPara="1" lIns="0" tIns="0" rIns="0" bIns="0" anchorCtr="0">
            <a:normAutofit/>
          </a:bodyPr>
          <a:lstStyle/>
          <a:p>
            <a:pPr marL="0" lvl="0" indent="0" rtl="0">
              <a:spcBef>
                <a:spcPts val="1500"/>
              </a:spcBef>
              <a:spcAft>
                <a:spcPts val="0"/>
              </a:spcAft>
              <a:buSzPts val="1400"/>
              <a:buNone/>
            </a:pPr>
            <a:r>
              <a:rPr lang="es-ES" b="1"/>
              <a:t>3. Planificamos los riesgos: ¿Cuales son cada una de las estrategias de mitigación para los riegos por arriba de la línea de corte?</a:t>
            </a:r>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p4"/>
          <p:cNvSpPr txBox="1"/>
          <p:nvPr/>
        </p:nvSpPr>
        <p:spPr>
          <a:xfrm>
            <a:off x="589560" y="856180"/>
            <a:ext cx="4560584" cy="1128068"/>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buClr>
                <a:srgbClr val="000000"/>
              </a:buClr>
              <a:buSzPts val="4000"/>
            </a:pPr>
            <a:r>
              <a:rPr lang="en-US" sz="40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Gestión</a:t>
            </a:r>
            <a:r>
              <a:rPr lang="en-US" sz="40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de </a:t>
            </a:r>
            <a:r>
              <a:rPr lang="en-US" sz="40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Riesgos</a:t>
            </a:r>
            <a:endParaRPr lang="en-US" sz="40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203" name="Group 20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4" name="Rectangle 20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20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Google Shape;195;p4"/>
          <p:cNvSpPr txBox="1"/>
          <p:nvPr/>
        </p:nvSpPr>
        <p:spPr>
          <a:xfrm>
            <a:off x="590719" y="2330505"/>
            <a:ext cx="4559425" cy="3979585"/>
          </a:xfrm>
          <a:prstGeom prst="rect">
            <a:avLst/>
          </a:prstGeom>
        </p:spPr>
        <p:txBody>
          <a:bodyPr spcFirstLastPara="1" vert="horz" lIns="91440" tIns="45720" rIns="91440" bIns="45720" rtlCol="0" anchor="ctr" anchorCtr="0">
            <a:normAutofit/>
          </a:bodyPr>
          <a:lstStyle/>
          <a:p>
            <a:pPr marL="68760" marR="0" lvl="0" indent="-228600">
              <a:lnSpc>
                <a:spcPct val="90000"/>
              </a:lnSpc>
              <a:spcBef>
                <a:spcPts val="0"/>
              </a:spcBef>
              <a:spcAft>
                <a:spcPts val="0"/>
              </a:spcAft>
              <a:buClr>
                <a:srgbClr val="C00000"/>
              </a:buClr>
              <a:buSzPts val="2800"/>
              <a:buFont typeface="Arial" panose="020B0604020202020204" pitchFamily="34" charset="0"/>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Los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gerentes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deben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1"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determinar</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si</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pueden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presentarse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eventos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no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deseados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durante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el</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desarrollo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o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el</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mantenimiento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y </a:t>
            </a:r>
            <a:r>
              <a:rPr lang="en-US" sz="2400" b="0" i="1"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hacer</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Calibri"/>
              </a:rPr>
              <a:t> planes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para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evitar</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estos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eventos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o,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si</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son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inevitables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minimizar</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sus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consecuencias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 </a:t>
            </a:r>
            <a:r>
              <a:rPr lang="en-US" sz="2400" b="0" i="0" u="none" strike="noStrike" cap="none" dirty="0" err="1">
                <a:latin typeface="Calibri" panose="020F0502020204030204" pitchFamily="34" charset="0"/>
                <a:ea typeface="Calibri" panose="020F0502020204030204" pitchFamily="34" charset="0"/>
                <a:cs typeface="Calibri" panose="020F0502020204030204" pitchFamily="34" charset="0"/>
                <a:sym typeface="Calibri"/>
              </a:rPr>
              <a:t>negativas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a:t>
            </a: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228600">
              <a:lnSpc>
                <a:spcPct val="90000"/>
              </a:lnSpc>
              <a:spcBef>
                <a:spcPts val="1301"/>
              </a:spcBef>
              <a:spcAft>
                <a:spcPts val="0"/>
              </a:spcAft>
              <a:buClr>
                <a:srgbClr val="000000"/>
              </a:buClr>
              <a:buSzPts val="2800"/>
              <a:buFont typeface="Arial" panose="020B0604020202020204" pitchFamily="34" charset="0"/>
              <a:buChar char="•"/>
            </a:pP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a:p>
            <a:pPr marL="68760" marR="0" lvl="0" indent="-228600">
              <a:lnSpc>
                <a:spcPct val="90000"/>
              </a:lnSpc>
              <a:spcBef>
                <a:spcPts val="1301"/>
              </a:spcBef>
              <a:spcAft>
                <a:spcPts val="0"/>
              </a:spcAft>
              <a:buClr>
                <a:srgbClr val="C00000"/>
              </a:buClr>
              <a:buSzPts val="2800"/>
              <a:buFont typeface="Arial" panose="020B0604020202020204" pitchFamily="34" charset="0"/>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rPr>
              <a:t>ANTICIPAR / EVITAR</a:t>
            </a: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Arial"/>
            </a:endParaRPr>
          </a:p>
          <a:p>
            <a:pPr marL="0" marR="0" lvl="0" indent="-228600">
              <a:lnSpc>
                <a:spcPct val="90000"/>
              </a:lnSpc>
              <a:spcBef>
                <a:spcPts val="1301"/>
              </a:spcBef>
              <a:spcAft>
                <a:spcPts val="0"/>
              </a:spcAft>
              <a:buClr>
                <a:srgbClr val="000000"/>
              </a:buClr>
              <a:buSzPts val="2800"/>
              <a:buFont typeface="Arial" panose="020B0604020202020204" pitchFamily="34" charset="0"/>
              <a:buChar char="•"/>
            </a:pP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a:p>
            <a:pPr marL="0" marR="0" lvl="0" indent="-228600">
              <a:lnSpc>
                <a:spcPct val="90000"/>
              </a:lnSpc>
              <a:spcBef>
                <a:spcPts val="1301"/>
              </a:spcBef>
              <a:spcAft>
                <a:spcPts val="0"/>
              </a:spcAft>
              <a:buClr>
                <a:srgbClr val="000000"/>
              </a:buClr>
              <a:buSzPts val="2800"/>
              <a:buFont typeface="Arial" panose="020B0604020202020204" pitchFamily="34" charset="0"/>
              <a:buChar char="•"/>
            </a:pPr>
            <a:endPar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09" name="Rectangle 20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6" name="Google Shape;196;p4" descr="ESTAMOS EN OBRAS – Colegio de Bioquímicos de la Provincia de Salta"/>
          <p:cNvPicPr preferRelativeResize="0"/>
          <p:nvPr/>
        </p:nvPicPr>
        <p:blipFill rotWithShape="1">
          <a:blip r:embed="rId3"/>
          <a:srcRect l="18405" r="23569" b="2"/>
          <a:stretch/>
        </p:blipFill>
        <p:spPr>
          <a:xfrm>
            <a:off x="5977788" y="799352"/>
            <a:ext cx="5425410" cy="5259296"/>
          </a:xfrm>
          <a:prstGeom prst="rect">
            <a:avLst/>
          </a:prstGeom>
          <a:noFill/>
        </p:spPr>
      </p:pic>
      <p:pic>
        <p:nvPicPr>
          <p:cNvPr id="2" name="Google Shape;67;p52">
            <a:extLst>
              <a:ext uri="{FF2B5EF4-FFF2-40B4-BE49-F238E27FC236}">
                <a16:creationId xmlns:a16="http://schemas.microsoft.com/office/drawing/2014/main" id="{E0AEF44F-6CC3-7EE4-9E61-0B3746038935}"/>
              </a:ext>
            </a:extLst>
          </p:cNvPr>
          <p:cNvPicPr preferRelativeResize="0"/>
          <p:nvPr/>
        </p:nvPicPr>
        <p:blipFill rotWithShape="1">
          <a:blip r:embed="rId4">
            <a:alphaModFix/>
          </a:blip>
          <a:srcRect/>
          <a:stretch/>
        </p:blipFill>
        <p:spPr>
          <a:xfrm>
            <a:off x="185082" y="0"/>
            <a:ext cx="1207440" cy="12146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40"/>
          <p:cNvSpPr txBox="1">
            <a:spLocks noGrp="1"/>
          </p:cNvSpPr>
          <p:nvPr>
            <p:ph type="title"/>
          </p:nvPr>
        </p:nvSpPr>
        <p:spPr>
          <a:xfrm>
            <a:off x="2250842" y="383266"/>
            <a:ext cx="10806240" cy="615553"/>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SzPts val="1400"/>
              <a:buNone/>
            </a:pPr>
            <a:r>
              <a:rPr lang="es-ES" sz="4000" dirty="0"/>
              <a:t>Ejercicio 3. Planeación</a:t>
            </a:r>
            <a:endParaRPr dirty="0"/>
          </a:p>
        </p:txBody>
      </p:sp>
      <p:sp>
        <p:nvSpPr>
          <p:cNvPr id="624" name="Google Shape;624;p40"/>
          <p:cNvSpPr/>
          <p:nvPr/>
        </p:nvSpPr>
        <p:spPr>
          <a:xfrm>
            <a:off x="676275" y="2439988"/>
            <a:ext cx="12192000" cy="457200"/>
          </a:xfrm>
          <a:prstGeom prst="rect">
            <a:avLst/>
          </a:prstGeom>
          <a:noFill/>
          <a:ln>
            <a:noFill/>
          </a:ln>
        </p:spPr>
        <p:txBody>
          <a:bodyPr spcFirstLastPara="1" wrap="square" lIns="91425" tIns="0" rIns="91425" bIns="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625" name="Google Shape;625;p40"/>
          <p:cNvGraphicFramePr/>
          <p:nvPr/>
        </p:nvGraphicFramePr>
        <p:xfrm>
          <a:off x="279817" y="1788801"/>
          <a:ext cx="11632375" cy="4070380"/>
        </p:xfrm>
        <a:graphic>
          <a:graphicData uri="http://schemas.openxmlformats.org/drawingml/2006/table">
            <a:tbl>
              <a:tblPr>
                <a:noFill/>
              </a:tblPr>
              <a:tblGrid>
                <a:gridCol w="2893450">
                  <a:extLst>
                    <a:ext uri="{9D8B030D-6E8A-4147-A177-3AD203B41FA5}">
                      <a16:colId xmlns:a16="http://schemas.microsoft.com/office/drawing/2014/main" val="20000"/>
                    </a:ext>
                  </a:extLst>
                </a:gridCol>
                <a:gridCol w="8738925">
                  <a:extLst>
                    <a:ext uri="{9D8B030D-6E8A-4147-A177-3AD203B41FA5}">
                      <a16:colId xmlns:a16="http://schemas.microsoft.com/office/drawing/2014/main" val="20001"/>
                    </a:ext>
                  </a:extLst>
                </a:gridCol>
              </a:tblGrid>
              <a:tr h="181975">
                <a:tc>
                  <a:txBody>
                    <a:bodyPr/>
                    <a:lstStyle/>
                    <a:p>
                      <a:pPr marL="0" marR="0" lvl="0" indent="0" algn="l" rtl="0">
                        <a:lnSpc>
                          <a:spcPct val="100000"/>
                        </a:lnSpc>
                        <a:spcBef>
                          <a:spcPts val="0"/>
                        </a:spcBef>
                        <a:spcAft>
                          <a:spcPts val="0"/>
                        </a:spcAft>
                        <a:buNone/>
                      </a:pPr>
                      <a:r>
                        <a:rPr lang="es-ES" sz="1800" b="1" u="none" strike="noStrike" cap="none"/>
                        <a:t>Riesgo</a:t>
                      </a:r>
                      <a:endParaRPr/>
                    </a:p>
                  </a:txBody>
                  <a:tcPr marL="54600" marR="54600" marT="27300" marB="27300" anchor="b">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00B0F0"/>
                    </a:solidFill>
                  </a:tcPr>
                </a:tc>
                <a:tc>
                  <a:txBody>
                    <a:bodyPr/>
                    <a:lstStyle/>
                    <a:p>
                      <a:pPr marL="0" marR="0" lvl="0" indent="0" algn="l" rtl="0">
                        <a:lnSpc>
                          <a:spcPct val="100000"/>
                        </a:lnSpc>
                        <a:spcBef>
                          <a:spcPts val="0"/>
                        </a:spcBef>
                        <a:spcAft>
                          <a:spcPts val="0"/>
                        </a:spcAft>
                        <a:buNone/>
                      </a:pPr>
                      <a:r>
                        <a:rPr lang="es-ES" sz="1800" b="1" u="none" strike="noStrike" cap="none"/>
                        <a:t>Estrategias de Mitigación</a:t>
                      </a:r>
                      <a:endParaRPr/>
                    </a:p>
                  </a:txBody>
                  <a:tcPr marL="54600" marR="54600" marT="27300" marB="27300" anchor="b">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9525"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00B0F0"/>
                    </a:solidFill>
                  </a:tcPr>
                </a:tc>
                <a:extLst>
                  <a:ext uri="{0D108BD9-81ED-4DB2-BD59-A6C34878D82A}">
                    <a16:rowId xmlns:a16="http://schemas.microsoft.com/office/drawing/2014/main" val="10000"/>
                  </a:ext>
                </a:extLst>
              </a:tr>
              <a:tr h="691550">
                <a:tc>
                  <a:txBody>
                    <a:bodyPr/>
                    <a:lstStyle/>
                    <a:p>
                      <a:pPr marL="0" marR="0" lvl="0" indent="0" algn="l" rtl="0">
                        <a:lnSpc>
                          <a:spcPct val="100000"/>
                        </a:lnSpc>
                        <a:spcBef>
                          <a:spcPts val="0"/>
                        </a:spcBef>
                        <a:spcAft>
                          <a:spcPts val="0"/>
                        </a:spcAft>
                        <a:buNone/>
                      </a:pPr>
                      <a:r>
                        <a:rPr lang="es-ES" sz="1800" b="1" u="none" strike="noStrike" cap="none"/>
                        <a:t>Falta de Experiencia en Tecnologías Nuevas</a:t>
                      </a:r>
                      <a:endParaRPr sz="1800" u="none" strike="noStrike" cap="none"/>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800" u="none" strike="noStrike" cap="none"/>
                        <a:t>- Contratar o capacitar al personal con experiencia relevante.  - Realizar pruebas de concepto y prototipos. - Establecer colaboraciones con expertos externos.</a:t>
                      </a:r>
                      <a:endParaRPr/>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64150">
                <a:tc>
                  <a:txBody>
                    <a:bodyPr/>
                    <a:lstStyle/>
                    <a:p>
                      <a:pPr marL="0" marR="0" lvl="0" indent="0" algn="l" rtl="0">
                        <a:lnSpc>
                          <a:spcPct val="100000"/>
                        </a:lnSpc>
                        <a:spcBef>
                          <a:spcPts val="0"/>
                        </a:spcBef>
                        <a:spcAft>
                          <a:spcPts val="0"/>
                        </a:spcAft>
                        <a:buNone/>
                      </a:pPr>
                      <a:r>
                        <a:rPr lang="es-ES" sz="1800" b="1" u="none" strike="noStrike" cap="none"/>
                        <a:t>Cambios en las Tendencias del Mercado</a:t>
                      </a:r>
                      <a:endParaRPr sz="1800" u="none" strike="noStrike" cap="none"/>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800" u="none" strike="noStrike" cap="none"/>
                        <a:t>- Formar un equipo de inteligencia de mercado. - Diseñar el producto de manera flexible.  - Diversificar la oferta de productos.</a:t>
                      </a:r>
                      <a:endParaRPr/>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18950">
                <a:tc>
                  <a:txBody>
                    <a:bodyPr/>
                    <a:lstStyle/>
                    <a:p>
                      <a:pPr marL="0" marR="0" lvl="0" indent="0" algn="l" rtl="0">
                        <a:lnSpc>
                          <a:spcPct val="100000"/>
                        </a:lnSpc>
                        <a:spcBef>
                          <a:spcPts val="0"/>
                        </a:spcBef>
                        <a:spcAft>
                          <a:spcPts val="0"/>
                        </a:spcAft>
                        <a:buNone/>
                      </a:pPr>
                      <a:r>
                        <a:rPr lang="es-ES" sz="1800" b="1" u="none" strike="noStrike" cap="none"/>
                        <a:t>Problemas de Integración</a:t>
                      </a:r>
                      <a:endParaRPr sz="1800" u="none" strike="noStrike" cap="none"/>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800" u="none" strike="noStrike" cap="none"/>
                        <a:t>- Implementar pruebas continuas de integración. - Mantener una comunicación constante con propietarios de sistemas externos.- Designar un equipo dedicado para la gestión de la integración.</a:t>
                      </a:r>
                      <a:endParaRPr/>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91550">
                <a:tc>
                  <a:txBody>
                    <a:bodyPr/>
                    <a:lstStyle/>
                    <a:p>
                      <a:pPr marL="0" marR="0" lvl="0" indent="0" algn="l" rtl="0">
                        <a:lnSpc>
                          <a:spcPct val="100000"/>
                        </a:lnSpc>
                        <a:spcBef>
                          <a:spcPts val="0"/>
                        </a:spcBef>
                        <a:spcAft>
                          <a:spcPts val="0"/>
                        </a:spcAft>
                        <a:buNone/>
                      </a:pPr>
                      <a:r>
                        <a:rPr lang="es-ES" sz="1800" b="1" u="none" strike="noStrike" cap="none"/>
                        <a:t>Falta de Recursos Humanos</a:t>
                      </a:r>
                      <a:endParaRPr sz="1800" u="none" strike="noStrike" cap="none"/>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800" u="none" strike="noStrike" cap="none"/>
                        <a:t>- Implementar una estrategia de adquisición temprana. - Desarrollar planes de contingencia.  - Distribuir tareas críticas entre varios miembros del equipo.</a:t>
                      </a:r>
                      <a:endParaRPr/>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12700"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18950">
                <a:tc>
                  <a:txBody>
                    <a:bodyPr/>
                    <a:lstStyle/>
                    <a:p>
                      <a:pPr marL="0" marR="0" lvl="0" indent="0" algn="l" rtl="0">
                        <a:lnSpc>
                          <a:spcPct val="100000"/>
                        </a:lnSpc>
                        <a:spcBef>
                          <a:spcPts val="0"/>
                        </a:spcBef>
                        <a:spcAft>
                          <a:spcPts val="0"/>
                        </a:spcAft>
                        <a:buNone/>
                      </a:pPr>
                      <a:r>
                        <a:rPr lang="es-ES" sz="1800" b="1" u="none" strike="noStrike" cap="none"/>
                        <a:t>Rendimiento Inadecuado del Sistema</a:t>
                      </a:r>
                      <a:endParaRPr sz="1800" u="none" strike="noStrike" cap="none"/>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s-ES" sz="1800" u="none" strike="noStrike" cap="none"/>
                        <a:t>- Realizar pruebas de rendimiento exhaustivas.  - Implementar herramientas de monitoreo continuo. - Mantener un enfoque proactivo en la optimización del código y la arquitectura.</a:t>
                      </a:r>
                      <a:endParaRPr/>
                    </a:p>
                  </a:txBody>
                  <a:tcPr marL="54600" marR="54600" marT="27300" marB="27300" anchor="ctr">
                    <a:lnL w="9525" cap="flat" cmpd="sng">
                      <a:solidFill>
                        <a:srgbClr val="E3E3E3"/>
                      </a:solidFill>
                      <a:prstDash val="solid"/>
                      <a:round/>
                      <a:headEnd type="none" w="sm" len="sm"/>
                      <a:tailEnd type="none" w="sm" len="sm"/>
                    </a:lnL>
                    <a:lnR w="9525" cap="flat" cmpd="sng">
                      <a:solidFill>
                        <a:srgbClr val="E3E3E3"/>
                      </a:solidFill>
                      <a:prstDash val="solid"/>
                      <a:round/>
                      <a:headEnd type="none" w="sm" len="sm"/>
                      <a:tailEnd type="none" w="sm" len="sm"/>
                    </a:lnR>
                    <a:lnT w="12700" cap="flat" cmpd="sng">
                      <a:solidFill>
                        <a:srgbClr val="E3E3E3"/>
                      </a:solidFill>
                      <a:prstDash val="solid"/>
                      <a:round/>
                      <a:headEnd type="none" w="sm" len="sm"/>
                      <a:tailEnd type="none" w="sm" len="sm"/>
                    </a:lnT>
                    <a:lnB w="9525" cap="flat" cmpd="sng">
                      <a:solidFill>
                        <a:srgbClr val="E3E3E3"/>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219" name="Rectangle 218">
            <a:extLst>
              <a:ext uri="{FF2B5EF4-FFF2-40B4-BE49-F238E27FC236}">
                <a16:creationId xmlns:a16="http://schemas.microsoft.com/office/drawing/2014/main" id="{181FE16D-0BB9-43FC-A645-3419A195E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1" name="Group 22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2" name="Rectangle 22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5" name="Rectangle 224">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Google Shape;201;p5"/>
          <p:cNvSpPr txBox="1"/>
          <p:nvPr/>
        </p:nvSpPr>
        <p:spPr>
          <a:xfrm>
            <a:off x="888306" y="994520"/>
            <a:ext cx="4008586" cy="4680583"/>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buClr>
                <a:srgbClr val="000000"/>
              </a:buClr>
              <a:buSzPts val="4000"/>
            </a:pP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Gestión</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de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Riesgos</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en</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el</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desarrollo</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de software. “El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riesgo</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 </a:t>
            </a:r>
            <a:r>
              <a:rPr lang="en-US" sz="4000" b="0" i="0" u="none" strike="noStrike" kern="1200"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concierne</a:t>
            </a:r>
            <a:r>
              <a:rPr lang="en-US" sz="40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rPr>
              <a:t>…</a:t>
            </a:r>
          </a:p>
        </p:txBody>
      </p:sp>
      <p:grpSp>
        <p:nvGrpSpPr>
          <p:cNvPr id="202" name="Google Shape;202;p5"/>
          <p:cNvGrpSpPr/>
          <p:nvPr/>
        </p:nvGrpSpPr>
        <p:grpSpPr>
          <a:xfrm>
            <a:off x="5276537" y="631132"/>
            <a:ext cx="6575849" cy="5394914"/>
            <a:chOff x="0" y="3759"/>
            <a:chExt cx="6096000" cy="4056481"/>
          </a:xfrm>
        </p:grpSpPr>
        <p:sp>
          <p:nvSpPr>
            <p:cNvPr id="203" name="Google Shape;203;p5"/>
            <p:cNvSpPr/>
            <p:nvPr/>
          </p:nvSpPr>
          <p:spPr>
            <a:xfrm>
              <a:off x="0" y="239919"/>
              <a:ext cx="6096000" cy="9072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04" name="Google Shape;204;p5"/>
            <p:cNvSpPr txBox="1"/>
            <p:nvPr/>
          </p:nvSpPr>
          <p:spPr>
            <a:xfrm>
              <a:off x="0" y="239919"/>
              <a:ext cx="6096000" cy="907200"/>
            </a:xfrm>
            <a:prstGeom prst="rect">
              <a:avLst/>
            </a:prstGeom>
            <a:noFill/>
            <a:ln>
              <a:noFill/>
            </a:ln>
          </p:spPr>
          <p:txBody>
            <a:bodyPr spcFirstLastPara="1" wrap="square" lIns="473100" tIns="333225" rIns="473100" bIns="113775" anchor="t" anchorCtr="0">
              <a:noAutofit/>
            </a:bodyPr>
            <a:lstStyle/>
            <a:p>
              <a:pPr marL="138875" lvl="1" indent="-138875" defTabSz="740664">
                <a:lnSpc>
                  <a:spcPct val="90000"/>
                </a:lnSpc>
                <a:spcAft>
                  <a:spcPts val="600"/>
                </a:spcAft>
                <a:buClr>
                  <a:srgbClr val="262626"/>
                </a:buClr>
                <a:buSzPts val="1600"/>
                <a:buFont typeface="Calibri"/>
                <a:buChar char="•"/>
              </a:pPr>
              <a:r>
                <a:rPr lang="es-ES" sz="2000" kern="1200">
                  <a:solidFill>
                    <a:srgbClr val="262626"/>
                  </a:solidFill>
                  <a:latin typeface="Calibri"/>
                  <a:ea typeface="+mn-ea"/>
                  <a:cs typeface="Calibri"/>
                  <a:sym typeface="Calibri"/>
                </a:rPr>
                <a:t>¿Cuáles son los riesgos que pueden hacer que fracase el proyecto?.</a:t>
              </a:r>
              <a:endParaRPr sz="2000" b="0" i="0" u="none" strike="noStrike" cap="none">
                <a:solidFill>
                  <a:schemeClr val="dk1"/>
                </a:solidFill>
                <a:latin typeface="Arial"/>
                <a:ea typeface="Arial"/>
                <a:cs typeface="Arial"/>
                <a:sym typeface="Arial"/>
              </a:endParaRPr>
            </a:p>
          </p:txBody>
        </p:sp>
        <p:sp>
          <p:nvSpPr>
            <p:cNvPr id="205" name="Google Shape;205;p5"/>
            <p:cNvSpPr/>
            <p:nvPr/>
          </p:nvSpPr>
          <p:spPr>
            <a:xfrm>
              <a:off x="304800" y="3759"/>
              <a:ext cx="4267200" cy="472320"/>
            </a:xfrm>
            <a:prstGeom prst="roundRect">
              <a:avLst>
                <a:gd name="adj" fmla="val 16667"/>
              </a:avLst>
            </a:prstGeom>
            <a:gradFill>
              <a:gsLst>
                <a:gs pos="0">
                  <a:schemeClr val="accent1"/>
                </a:gs>
                <a:gs pos="41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06" name="Google Shape;206;p5"/>
            <p:cNvSpPr txBox="1"/>
            <p:nvPr/>
          </p:nvSpPr>
          <p:spPr>
            <a:xfrm>
              <a:off x="327857" y="26816"/>
              <a:ext cx="4221086" cy="426206"/>
            </a:xfrm>
            <a:prstGeom prst="rect">
              <a:avLst/>
            </a:prstGeom>
            <a:noFill/>
            <a:ln>
              <a:noFill/>
            </a:ln>
          </p:spPr>
          <p:txBody>
            <a:bodyPr spcFirstLastPara="1" wrap="square" lIns="161275" tIns="0" rIns="161275" bIns="0" anchor="ctr" anchorCtr="0">
              <a:noAutofit/>
            </a:bodyPr>
            <a:lstStyle/>
            <a:p>
              <a:pPr defTabSz="740664">
                <a:lnSpc>
                  <a:spcPct val="90000"/>
                </a:lnSpc>
                <a:spcAft>
                  <a:spcPts val="600"/>
                </a:spcAft>
                <a:buClr>
                  <a:srgbClr val="000000"/>
                </a:buClr>
                <a:buSzPts val="1600"/>
              </a:pPr>
              <a:r>
                <a:rPr lang="es-ES" sz="2000" kern="1200">
                  <a:solidFill>
                    <a:srgbClr val="262626"/>
                  </a:solidFill>
                  <a:latin typeface="Calibri"/>
                  <a:ea typeface="+mn-ea"/>
                  <a:cs typeface="Calibri"/>
                  <a:sym typeface="Calibri"/>
                </a:rPr>
                <a:t>“…a lo que ocurrirá en el futuro”.</a:t>
              </a:r>
              <a:endParaRPr sz="2000" b="0" i="0" u="none" strike="noStrike" cap="none">
                <a:solidFill>
                  <a:schemeClr val="lt1"/>
                </a:solidFill>
                <a:latin typeface="Arial"/>
                <a:ea typeface="Arial"/>
                <a:cs typeface="Arial"/>
                <a:sym typeface="Arial"/>
              </a:endParaRPr>
            </a:p>
          </p:txBody>
        </p:sp>
        <p:sp>
          <p:nvSpPr>
            <p:cNvPr id="207" name="Google Shape;207;p5"/>
            <p:cNvSpPr/>
            <p:nvPr/>
          </p:nvSpPr>
          <p:spPr>
            <a:xfrm>
              <a:off x="0" y="1469679"/>
              <a:ext cx="6096000" cy="11340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08" name="Google Shape;208;p5"/>
            <p:cNvSpPr txBox="1"/>
            <p:nvPr/>
          </p:nvSpPr>
          <p:spPr>
            <a:xfrm>
              <a:off x="0" y="1469679"/>
              <a:ext cx="6096000" cy="1134000"/>
            </a:xfrm>
            <a:prstGeom prst="rect">
              <a:avLst/>
            </a:prstGeom>
            <a:noFill/>
            <a:ln>
              <a:noFill/>
            </a:ln>
          </p:spPr>
          <p:txBody>
            <a:bodyPr spcFirstLastPara="1" wrap="square" lIns="473100" tIns="333225" rIns="473100" bIns="113775" anchor="t" anchorCtr="0">
              <a:noAutofit/>
            </a:bodyPr>
            <a:lstStyle/>
            <a:p>
              <a:pPr marL="138875" lvl="1" indent="-138875" defTabSz="740664">
                <a:lnSpc>
                  <a:spcPct val="90000"/>
                </a:lnSpc>
                <a:spcAft>
                  <a:spcPts val="600"/>
                </a:spcAft>
                <a:buClr>
                  <a:srgbClr val="262626"/>
                </a:buClr>
                <a:buSzPts val="1600"/>
                <a:buFont typeface="Calibri"/>
                <a:buChar char="•"/>
              </a:pPr>
              <a:r>
                <a:rPr lang="es-ES" sz="2000" kern="1200" dirty="0">
                  <a:solidFill>
                    <a:srgbClr val="262626"/>
                  </a:solidFill>
                  <a:latin typeface="Calibri"/>
                  <a:ea typeface="+mn-ea"/>
                  <a:cs typeface="Calibri"/>
                  <a:sym typeface="Calibri"/>
                </a:rPr>
                <a:t>¿Cómo afectarán al éxito global y a los plazos los cambios en los requisitos del cliente, en las tecnologías de desarrollo, etc.?</a:t>
              </a:r>
              <a:endParaRPr sz="2000" b="0" i="0" u="none" strike="noStrike" cap="none" dirty="0">
                <a:solidFill>
                  <a:schemeClr val="dk1"/>
                </a:solidFill>
                <a:latin typeface="Arial"/>
                <a:ea typeface="Arial"/>
                <a:cs typeface="Arial"/>
                <a:sym typeface="Arial"/>
              </a:endParaRPr>
            </a:p>
          </p:txBody>
        </p:sp>
        <p:sp>
          <p:nvSpPr>
            <p:cNvPr id="209" name="Google Shape;209;p5"/>
            <p:cNvSpPr/>
            <p:nvPr/>
          </p:nvSpPr>
          <p:spPr>
            <a:xfrm>
              <a:off x="304800" y="1233519"/>
              <a:ext cx="4267200" cy="472320"/>
            </a:xfrm>
            <a:prstGeom prst="roundRect">
              <a:avLst>
                <a:gd name="adj" fmla="val 16667"/>
              </a:avLst>
            </a:prstGeom>
            <a:gradFill>
              <a:gsLst>
                <a:gs pos="0">
                  <a:schemeClr val="dk2"/>
                </a:gs>
                <a:gs pos="38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10" name="Google Shape;210;p5"/>
            <p:cNvSpPr txBox="1"/>
            <p:nvPr/>
          </p:nvSpPr>
          <p:spPr>
            <a:xfrm>
              <a:off x="327857" y="1256576"/>
              <a:ext cx="4221086" cy="426206"/>
            </a:xfrm>
            <a:prstGeom prst="rect">
              <a:avLst/>
            </a:prstGeom>
            <a:noFill/>
            <a:ln>
              <a:noFill/>
            </a:ln>
          </p:spPr>
          <p:txBody>
            <a:bodyPr spcFirstLastPara="1" wrap="square" lIns="161275" tIns="0" rIns="161275" bIns="0" anchor="ctr" anchorCtr="0">
              <a:noAutofit/>
            </a:bodyPr>
            <a:lstStyle/>
            <a:p>
              <a:pPr defTabSz="740664">
                <a:lnSpc>
                  <a:spcPct val="90000"/>
                </a:lnSpc>
                <a:spcAft>
                  <a:spcPts val="600"/>
                </a:spcAft>
                <a:buClr>
                  <a:srgbClr val="000000"/>
                </a:buClr>
                <a:buSzPts val="1600"/>
              </a:pPr>
              <a:r>
                <a:rPr lang="es-ES" sz="2000" kern="1200">
                  <a:solidFill>
                    <a:srgbClr val="262626"/>
                  </a:solidFill>
                  <a:latin typeface="Calibri"/>
                  <a:ea typeface="+mn-ea"/>
                  <a:cs typeface="Calibri"/>
                  <a:sym typeface="Calibri"/>
                </a:rPr>
                <a:t>“…a como afectarán los cambios al desarrollo”</a:t>
              </a:r>
              <a:endParaRPr sz="2000" b="0" i="0" u="none" strike="noStrike" cap="none">
                <a:solidFill>
                  <a:schemeClr val="lt1"/>
                </a:solidFill>
                <a:latin typeface="Arial"/>
                <a:ea typeface="Arial"/>
                <a:cs typeface="Arial"/>
                <a:sym typeface="Arial"/>
              </a:endParaRPr>
            </a:p>
          </p:txBody>
        </p:sp>
        <p:sp>
          <p:nvSpPr>
            <p:cNvPr id="211" name="Google Shape;211;p5"/>
            <p:cNvSpPr/>
            <p:nvPr/>
          </p:nvSpPr>
          <p:spPr>
            <a:xfrm>
              <a:off x="0" y="2926240"/>
              <a:ext cx="6096000" cy="1134000"/>
            </a:xfrm>
            <a:prstGeom prst="rect">
              <a:avLst/>
            </a:prstGeom>
            <a:solidFill>
              <a:schemeClr val="lt1">
                <a:alpha val="89019"/>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12" name="Google Shape;212;p5"/>
            <p:cNvSpPr txBox="1"/>
            <p:nvPr/>
          </p:nvSpPr>
          <p:spPr>
            <a:xfrm>
              <a:off x="0" y="2926240"/>
              <a:ext cx="6096000" cy="1134000"/>
            </a:xfrm>
            <a:prstGeom prst="rect">
              <a:avLst/>
            </a:prstGeom>
            <a:noFill/>
            <a:ln>
              <a:noFill/>
            </a:ln>
          </p:spPr>
          <p:txBody>
            <a:bodyPr spcFirstLastPara="1" wrap="square" lIns="473100" tIns="333225" rIns="473100" bIns="113775" anchor="t" anchorCtr="0">
              <a:noAutofit/>
            </a:bodyPr>
            <a:lstStyle/>
            <a:p>
              <a:pPr marL="138875" lvl="1" indent="-138875" defTabSz="740664">
                <a:lnSpc>
                  <a:spcPct val="90000"/>
                </a:lnSpc>
                <a:spcAft>
                  <a:spcPts val="600"/>
                </a:spcAft>
                <a:buClr>
                  <a:srgbClr val="262626"/>
                </a:buClr>
                <a:buSzPts val="1600"/>
                <a:buFont typeface="Calibri"/>
                <a:buChar char="•"/>
              </a:pPr>
              <a:r>
                <a:rPr lang="es-ES" sz="2000" kern="1200">
                  <a:solidFill>
                    <a:srgbClr val="262626"/>
                  </a:solidFill>
                  <a:latin typeface="Calibri"/>
                  <a:ea typeface="+mn-ea"/>
                  <a:cs typeface="Calibri"/>
                  <a:sym typeface="Calibri"/>
                </a:rPr>
                <a:t>¿Qué métodos y herramientas debemos usar, cuánta gente debe estar involucrada, cuánta importancia hay que darle a la calidad?</a:t>
              </a:r>
              <a:endParaRPr sz="2000" b="0" i="0" u="none" strike="noStrike" cap="none">
                <a:solidFill>
                  <a:schemeClr val="dk1"/>
                </a:solidFill>
                <a:latin typeface="Arial"/>
                <a:ea typeface="Arial"/>
                <a:cs typeface="Arial"/>
                <a:sym typeface="Arial"/>
              </a:endParaRPr>
            </a:p>
          </p:txBody>
        </p:sp>
        <p:sp>
          <p:nvSpPr>
            <p:cNvPr id="213" name="Google Shape;213;p5"/>
            <p:cNvSpPr/>
            <p:nvPr/>
          </p:nvSpPr>
          <p:spPr>
            <a:xfrm>
              <a:off x="304800" y="2690080"/>
              <a:ext cx="4267200" cy="472320"/>
            </a:xfrm>
            <a:prstGeom prst="roundRect">
              <a:avLst>
                <a:gd name="adj" fmla="val 16667"/>
              </a:avLst>
            </a:prstGeom>
            <a:gradFill>
              <a:gsLst>
                <a:gs pos="0">
                  <a:schemeClr val="dk2"/>
                </a:gs>
                <a:gs pos="38000">
                  <a:srgbClr val="F0B8B8"/>
                </a:gs>
                <a:gs pos="100000">
                  <a:srgbClr val="F6DDDD"/>
                </a:gs>
              </a:gsLst>
              <a:lin ang="5400000" scaled="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000000"/>
                </a:solidFill>
                <a:latin typeface="Arial"/>
                <a:ea typeface="Arial"/>
                <a:cs typeface="Arial"/>
                <a:sym typeface="Arial"/>
              </a:endParaRPr>
            </a:p>
          </p:txBody>
        </p:sp>
        <p:sp>
          <p:nvSpPr>
            <p:cNvPr id="214" name="Google Shape;214;p5"/>
            <p:cNvSpPr txBox="1"/>
            <p:nvPr/>
          </p:nvSpPr>
          <p:spPr>
            <a:xfrm>
              <a:off x="327857" y="2713137"/>
              <a:ext cx="4221086" cy="426206"/>
            </a:xfrm>
            <a:prstGeom prst="rect">
              <a:avLst/>
            </a:prstGeom>
            <a:noFill/>
            <a:ln>
              <a:noFill/>
            </a:ln>
          </p:spPr>
          <p:txBody>
            <a:bodyPr spcFirstLastPara="1" wrap="square" lIns="161275" tIns="0" rIns="161275" bIns="0" anchor="ctr" anchorCtr="0">
              <a:noAutofit/>
            </a:bodyPr>
            <a:lstStyle/>
            <a:p>
              <a:pPr defTabSz="740664">
                <a:lnSpc>
                  <a:spcPct val="90000"/>
                </a:lnSpc>
                <a:spcAft>
                  <a:spcPts val="600"/>
                </a:spcAft>
                <a:buClr>
                  <a:srgbClr val="000000"/>
                </a:buClr>
                <a:buSzPts val="1600"/>
              </a:pPr>
              <a:r>
                <a:rPr lang="es-ES" sz="2000" kern="1200">
                  <a:solidFill>
                    <a:srgbClr val="262626"/>
                  </a:solidFill>
                  <a:latin typeface="Calibri"/>
                  <a:ea typeface="+mn-ea"/>
                  <a:cs typeface="Calibri"/>
                  <a:sym typeface="Calibri"/>
                </a:rPr>
                <a:t>“….a las elecciones”</a:t>
              </a:r>
              <a:endParaRPr sz="2000" b="0" i="0" u="none" strike="noStrike" cap="none">
                <a:solidFill>
                  <a:schemeClr val="lt1"/>
                </a:solidFill>
                <a:latin typeface="Arial"/>
                <a:ea typeface="Arial"/>
                <a:cs typeface="Arial"/>
                <a:sym typeface="Arial"/>
              </a:endParaRPr>
            </a:p>
          </p:txBody>
        </p:sp>
      </p:grpSp>
      <p:pic>
        <p:nvPicPr>
          <p:cNvPr id="2" name="Google Shape;67;p52">
            <a:extLst>
              <a:ext uri="{FF2B5EF4-FFF2-40B4-BE49-F238E27FC236}">
                <a16:creationId xmlns:a16="http://schemas.microsoft.com/office/drawing/2014/main" id="{6490C044-39E8-B1CF-2A2E-A0D837187BE6}"/>
              </a:ext>
            </a:extLst>
          </p:cNvPr>
          <p:cNvPicPr preferRelativeResize="0"/>
          <p:nvPr/>
        </p:nvPicPr>
        <p:blipFill rotWithShape="1">
          <a:blip r:embed="rId3">
            <a:alphaModFix/>
          </a:blip>
          <a:srcRect/>
          <a:stretch/>
        </p:blipFill>
        <p:spPr>
          <a:xfrm>
            <a:off x="-5178" y="44654"/>
            <a:ext cx="1207440" cy="12146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4"/>
          <p:cNvSpPr txBox="1"/>
          <p:nvPr/>
        </p:nvSpPr>
        <p:spPr>
          <a:xfrm>
            <a:off x="1272914" y="5361"/>
            <a:ext cx="10515600" cy="1325563"/>
          </a:xfrm>
          <a:prstGeom prst="rect">
            <a:avLst/>
          </a:prstGeom>
        </p:spPr>
        <p:txBody>
          <a:bodyPr spcFirstLastPara="1" vert="horz" lIns="91440" tIns="45720" rIns="91440" bIns="45720" rtlCol="0" anchor="ctr" anchorCtr="0">
            <a:normAutofit/>
          </a:bodyPr>
          <a:lstStyle/>
          <a:p>
            <a:pPr marL="0" marR="0" lvl="0" indent="0">
              <a:lnSpc>
                <a:spcPct val="90000"/>
              </a:lnSpc>
              <a:spcBef>
                <a:spcPct val="0"/>
              </a:spcBef>
              <a:spcAft>
                <a:spcPts val="600"/>
              </a:spcAft>
              <a:buClr>
                <a:srgbClr val="000000"/>
              </a:buClr>
              <a:buSzPts val="4000"/>
            </a:pPr>
            <a:r>
              <a:rPr lang="en-US" sz="4100" b="0" i="0" u="none" strike="noStrike" cap="none" dirty="0" err="1">
                <a:latin typeface="Calibri" panose="020F0502020204030204" pitchFamily="34" charset="0"/>
                <a:cs typeface="Calibri" panose="020F0502020204030204" pitchFamily="34" charset="0"/>
              </a:rPr>
              <a:t>Gestión</a:t>
            </a:r>
            <a:r>
              <a:rPr lang="en-US" sz="4100" b="0" i="0" u="none" strike="noStrike" cap="none" dirty="0">
                <a:latin typeface="Calibri" panose="020F0502020204030204" pitchFamily="34" charset="0"/>
                <a:cs typeface="Calibri" panose="020F0502020204030204" pitchFamily="34" charset="0"/>
              </a:rPr>
              <a:t> de </a:t>
            </a:r>
            <a:r>
              <a:rPr lang="en-US" sz="4100" b="0" i="0" u="none" strike="noStrike" cap="none" dirty="0" err="1">
                <a:latin typeface="Calibri" panose="020F0502020204030204" pitchFamily="34" charset="0"/>
                <a:cs typeface="Calibri" panose="020F0502020204030204" pitchFamily="34" charset="0"/>
              </a:rPr>
              <a:t>Riesgos</a:t>
            </a:r>
            <a:r>
              <a:rPr lang="en-US" sz="4100" b="0" i="0" u="none" strike="noStrike" cap="none" dirty="0">
                <a:latin typeface="Calibri" panose="020F0502020204030204" pitchFamily="34" charset="0"/>
                <a:cs typeface="Calibri" panose="020F0502020204030204" pitchFamily="34" charset="0"/>
              </a:rPr>
              <a:t> </a:t>
            </a:r>
            <a:r>
              <a:rPr lang="en-US" sz="4100" b="0" i="0" u="none" strike="noStrike" cap="none" dirty="0" err="1">
                <a:latin typeface="Calibri" panose="020F0502020204030204" pitchFamily="34" charset="0"/>
                <a:cs typeface="Calibri" panose="020F0502020204030204" pitchFamily="34" charset="0"/>
              </a:rPr>
              <a:t>en</a:t>
            </a:r>
            <a:r>
              <a:rPr lang="en-US" sz="4100" b="0" i="0" u="none" strike="noStrike" cap="none" dirty="0">
                <a:latin typeface="Calibri" panose="020F0502020204030204" pitchFamily="34" charset="0"/>
                <a:cs typeface="Calibri" panose="020F0502020204030204" pitchFamily="34" charset="0"/>
              </a:rPr>
              <a:t> </a:t>
            </a:r>
            <a:r>
              <a:rPr lang="en-US" sz="4100" b="0" i="0" u="none" strike="noStrike" cap="none" dirty="0" err="1">
                <a:latin typeface="Calibri" panose="020F0502020204030204" pitchFamily="34" charset="0"/>
                <a:cs typeface="Calibri" panose="020F0502020204030204" pitchFamily="34" charset="0"/>
              </a:rPr>
              <a:t>el</a:t>
            </a:r>
            <a:r>
              <a:rPr lang="en-US" sz="4100" b="0" i="0" u="none" strike="noStrike" cap="none" dirty="0">
                <a:latin typeface="Calibri" panose="020F0502020204030204" pitchFamily="34" charset="0"/>
                <a:cs typeface="Calibri" panose="020F0502020204030204" pitchFamily="34" charset="0"/>
              </a:rPr>
              <a:t> </a:t>
            </a:r>
            <a:r>
              <a:rPr lang="en-US" sz="4100" b="0" i="0" u="none" strike="noStrike" cap="none" dirty="0" err="1">
                <a:latin typeface="Calibri" panose="020F0502020204030204" pitchFamily="34" charset="0"/>
                <a:cs typeface="Calibri" panose="020F0502020204030204" pitchFamily="34" charset="0"/>
              </a:rPr>
              <a:t>desarrollo</a:t>
            </a:r>
            <a:r>
              <a:rPr lang="en-US" sz="4100" b="0" i="0" u="none" strike="noStrike" cap="none" dirty="0">
                <a:latin typeface="Calibri" panose="020F0502020204030204" pitchFamily="34" charset="0"/>
                <a:cs typeface="Calibri" panose="020F0502020204030204" pitchFamily="34" charset="0"/>
              </a:rPr>
              <a:t> de software </a:t>
            </a:r>
          </a:p>
        </p:txBody>
      </p:sp>
      <p:graphicFrame>
        <p:nvGraphicFramePr>
          <p:cNvPr id="222" name="Google Shape;220;p344">
            <a:extLst>
              <a:ext uri="{FF2B5EF4-FFF2-40B4-BE49-F238E27FC236}">
                <a16:creationId xmlns:a16="http://schemas.microsoft.com/office/drawing/2014/main" id="{4C015E4C-2505-9A60-DFBD-11D8A0BF99DA}"/>
              </a:ext>
            </a:extLst>
          </p:cNvPr>
          <p:cNvGraphicFramePr/>
          <p:nvPr>
            <p:extLst>
              <p:ext uri="{D42A27DB-BD31-4B8C-83A1-F6EECF244321}">
                <p14:modId xmlns:p14="http://schemas.microsoft.com/office/powerpoint/2010/main" val="1555474931"/>
              </p:ext>
            </p:extLst>
          </p:nvPr>
        </p:nvGraphicFramePr>
        <p:xfrm>
          <a:off x="958121" y="1460500"/>
          <a:ext cx="10515600" cy="503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6"/>
          <p:cNvSpPr txBox="1"/>
          <p:nvPr/>
        </p:nvSpPr>
        <p:spPr>
          <a:xfrm>
            <a:off x="1614579" y="40715"/>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Gestión de Riesgos – Estrategias </a:t>
            </a:r>
            <a:endParaRPr sz="4000" b="0" i="0" u="none" strike="noStrike" cap="none" dirty="0">
              <a:solidFill>
                <a:srgbClr val="4A6617"/>
              </a:solidFill>
              <a:latin typeface="Calibri"/>
              <a:ea typeface="Calibri"/>
              <a:cs typeface="Calibri"/>
              <a:sym typeface="Calibri"/>
            </a:endParaRPr>
          </a:p>
        </p:txBody>
      </p:sp>
      <p:sp>
        <p:nvSpPr>
          <p:cNvPr id="226" name="Google Shape;226;p6"/>
          <p:cNvSpPr txBox="1"/>
          <p:nvPr/>
        </p:nvSpPr>
        <p:spPr>
          <a:xfrm>
            <a:off x="815950" y="6215945"/>
            <a:ext cx="3497400" cy="404280"/>
          </a:xfrm>
          <a:prstGeom prst="rect">
            <a:avLst/>
          </a:prstGeom>
          <a:noFill/>
          <a:ln>
            <a:noFill/>
          </a:ln>
        </p:spPr>
        <p:txBody>
          <a:bodyPr spcFirstLastPara="1" wrap="square" lIns="91425" tIns="45700" rIns="91425" bIns="45700" anchor="t" anchorCtr="0">
            <a:no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grpSp>
        <p:nvGrpSpPr>
          <p:cNvPr id="227" name="Google Shape;227;p6"/>
          <p:cNvGrpSpPr/>
          <p:nvPr/>
        </p:nvGrpSpPr>
        <p:grpSpPr>
          <a:xfrm>
            <a:off x="792395" y="1708426"/>
            <a:ext cx="6575069" cy="3441148"/>
            <a:chOff x="127590" y="262833"/>
            <a:chExt cx="6575069" cy="3441148"/>
          </a:xfrm>
        </p:grpSpPr>
        <p:sp>
          <p:nvSpPr>
            <p:cNvPr id="228" name="Google Shape;228;p6"/>
            <p:cNvSpPr/>
            <p:nvPr/>
          </p:nvSpPr>
          <p:spPr>
            <a:xfrm>
              <a:off x="127590" y="324037"/>
              <a:ext cx="1569760" cy="1303046"/>
            </a:xfrm>
            <a:prstGeom prst="chord">
              <a:avLst>
                <a:gd name="adj1" fmla="val 4800000"/>
                <a:gd name="adj2" fmla="val 16800000"/>
              </a:avLst>
            </a:prstGeom>
            <a:solidFill>
              <a:srgbClr val="E8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
            <p:cNvSpPr/>
            <p:nvPr/>
          </p:nvSpPr>
          <p:spPr>
            <a:xfrm>
              <a:off x="506461" y="648076"/>
              <a:ext cx="812006" cy="812006"/>
            </a:xfrm>
            <a:prstGeom prst="pie">
              <a:avLst>
                <a:gd name="adj1" fmla="val 10800000"/>
                <a:gd name="adj2" fmla="val 16200000"/>
              </a:avLst>
            </a:prstGeom>
            <a:solidFill>
              <a:srgbClr val="AD0000"/>
            </a:solidFill>
            <a:ln w="25400" cap="flat" cmpd="sng">
              <a:solidFill>
                <a:srgbClr val="AD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
            <p:cNvSpPr/>
            <p:nvPr/>
          </p:nvSpPr>
          <p:spPr>
            <a:xfrm>
              <a:off x="378554" y="2232249"/>
              <a:ext cx="2247202" cy="6090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
            <p:cNvSpPr txBox="1"/>
            <p:nvPr/>
          </p:nvSpPr>
          <p:spPr>
            <a:xfrm>
              <a:off x="378554" y="2232249"/>
              <a:ext cx="2247202" cy="609004"/>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rgbClr val="000000"/>
                </a:buClr>
                <a:buSzPts val="2000"/>
                <a:buFont typeface="Arial"/>
                <a:buNone/>
              </a:pPr>
              <a:r>
                <a:rPr lang="es-ES" sz="2000" b="0" i="0" u="none" strike="noStrike" cap="none">
                  <a:solidFill>
                    <a:schemeClr val="dk1"/>
                  </a:solidFill>
                  <a:latin typeface="Calibri"/>
                  <a:ea typeface="Calibri"/>
                  <a:cs typeface="Calibri"/>
                  <a:sym typeface="Calibri"/>
                </a:rPr>
                <a:t>reaccionar ante el problema y “gestionar la crisis” (Indiana Jones…).</a:t>
              </a:r>
              <a:endParaRPr sz="2000" b="0" i="0" u="none" strike="noStrike" cap="none">
                <a:solidFill>
                  <a:schemeClr val="dk1"/>
                </a:solidFill>
                <a:latin typeface="Arial"/>
                <a:ea typeface="Arial"/>
                <a:cs typeface="Arial"/>
                <a:sym typeface="Arial"/>
              </a:endParaRPr>
            </a:p>
          </p:txBody>
        </p:sp>
        <p:sp>
          <p:nvSpPr>
            <p:cNvPr id="232" name="Google Shape;232;p6"/>
            <p:cNvSpPr/>
            <p:nvPr/>
          </p:nvSpPr>
          <p:spPr>
            <a:xfrm>
              <a:off x="1353963" y="576072"/>
              <a:ext cx="2030015" cy="291185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
            <p:cNvSpPr txBox="1"/>
            <p:nvPr/>
          </p:nvSpPr>
          <p:spPr>
            <a:xfrm>
              <a:off x="1353963" y="576072"/>
              <a:ext cx="2030015" cy="2911854"/>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3100"/>
                <a:buFont typeface="Arial"/>
                <a:buNone/>
              </a:pPr>
              <a:r>
                <a:rPr lang="es-ES" sz="3100" b="0" i="0" u="none" strike="noStrike" cap="none">
                  <a:solidFill>
                    <a:schemeClr val="dk1"/>
                  </a:solidFill>
                  <a:latin typeface="Arial"/>
                  <a:ea typeface="Arial"/>
                  <a:cs typeface="Arial"/>
                  <a:sym typeface="Arial"/>
                </a:rPr>
                <a:t>Reactivas</a:t>
              </a:r>
              <a:endParaRPr sz="3100" b="0" i="0" u="none" strike="noStrike" cap="none">
                <a:solidFill>
                  <a:schemeClr val="dk1"/>
                </a:solidFill>
                <a:latin typeface="Arial"/>
                <a:ea typeface="Arial"/>
                <a:cs typeface="Arial"/>
                <a:sym typeface="Arial"/>
              </a:endParaRPr>
            </a:p>
          </p:txBody>
        </p:sp>
        <p:sp>
          <p:nvSpPr>
            <p:cNvPr id="234" name="Google Shape;234;p6"/>
            <p:cNvSpPr/>
            <p:nvPr/>
          </p:nvSpPr>
          <p:spPr>
            <a:xfrm>
              <a:off x="3816420" y="262833"/>
              <a:ext cx="1391474" cy="1433262"/>
            </a:xfrm>
            <a:prstGeom prst="chord">
              <a:avLst>
                <a:gd name="adj1" fmla="val 4800000"/>
                <a:gd name="adj2" fmla="val 16800000"/>
              </a:avLst>
            </a:prstGeom>
            <a:solidFill>
              <a:srgbClr val="E8CA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
            <p:cNvSpPr/>
            <p:nvPr/>
          </p:nvSpPr>
          <p:spPr>
            <a:xfrm>
              <a:off x="4070103" y="400563"/>
              <a:ext cx="1113179" cy="1146609"/>
            </a:xfrm>
            <a:prstGeom prst="pie">
              <a:avLst>
                <a:gd name="adj1" fmla="val 5400000"/>
                <a:gd name="adj2" fmla="val 16200000"/>
              </a:avLst>
            </a:prstGeom>
            <a:solidFill>
              <a:srgbClr val="D59393"/>
            </a:solidFill>
            <a:ln w="25400" cap="flat" cmpd="sng">
              <a:solidFill>
                <a:srgbClr val="D5939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
            <p:cNvSpPr/>
            <p:nvPr/>
          </p:nvSpPr>
          <p:spPr>
            <a:xfrm>
              <a:off x="3759137" y="1800198"/>
              <a:ext cx="2943522" cy="60900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6"/>
            <p:cNvSpPr txBox="1"/>
            <p:nvPr/>
          </p:nvSpPr>
          <p:spPr>
            <a:xfrm>
              <a:off x="3759137" y="1800198"/>
              <a:ext cx="2943522" cy="609004"/>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rgbClr val="000000"/>
                </a:buClr>
                <a:buSzPts val="2000"/>
                <a:buFont typeface="Arial"/>
                <a:buNone/>
              </a:pPr>
              <a:r>
                <a:rPr lang="es-ES" sz="2000" b="0" i="0" u="none" strike="noStrike" cap="none">
                  <a:solidFill>
                    <a:schemeClr val="dk1"/>
                  </a:solidFill>
                  <a:latin typeface="Calibri"/>
                  <a:ea typeface="Calibri"/>
                  <a:cs typeface="Calibri"/>
                  <a:sym typeface="Calibri"/>
                </a:rPr>
                <a:t>tener estrategias de tratamiento</a:t>
              </a:r>
              <a:r>
                <a:rPr lang="es-ES" sz="1600" b="0" i="0" u="none" strike="noStrike" cap="none">
                  <a:solidFill>
                    <a:schemeClr val="dk1"/>
                  </a:solidFill>
                  <a:latin typeface="Calibri"/>
                  <a:ea typeface="Calibri"/>
                  <a:cs typeface="Calibri"/>
                  <a:sym typeface="Calibri"/>
                </a:rPr>
                <a:t>.</a:t>
              </a:r>
              <a:endParaRPr sz="1600" b="0" i="0" u="none" strike="noStrike" cap="none">
                <a:solidFill>
                  <a:schemeClr val="dk1"/>
                </a:solidFill>
                <a:latin typeface="Arial"/>
                <a:ea typeface="Arial"/>
                <a:cs typeface="Arial"/>
                <a:sym typeface="Arial"/>
              </a:endParaRPr>
            </a:p>
          </p:txBody>
        </p:sp>
        <p:sp>
          <p:nvSpPr>
            <p:cNvPr id="238" name="Google Shape;238;p6"/>
            <p:cNvSpPr/>
            <p:nvPr/>
          </p:nvSpPr>
          <p:spPr>
            <a:xfrm>
              <a:off x="4844241" y="504068"/>
              <a:ext cx="1858418" cy="319991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
            <p:cNvSpPr txBox="1"/>
            <p:nvPr/>
          </p:nvSpPr>
          <p:spPr>
            <a:xfrm>
              <a:off x="4844241" y="504068"/>
              <a:ext cx="1858418" cy="319991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3100"/>
                <a:buFont typeface="Arial"/>
                <a:buNone/>
              </a:pPr>
              <a:r>
                <a:rPr lang="es-ES" sz="3100" b="0" i="0" u="none" strike="noStrike" cap="none">
                  <a:solidFill>
                    <a:schemeClr val="dk1"/>
                  </a:solidFill>
                  <a:latin typeface="Arial"/>
                  <a:ea typeface="Arial"/>
                  <a:cs typeface="Arial"/>
                  <a:sym typeface="Arial"/>
                </a:rPr>
                <a:t>Proactivas</a:t>
              </a:r>
              <a:endParaRPr sz="3100" b="0" i="0" u="none" strike="noStrike" cap="none">
                <a:solidFill>
                  <a:schemeClr val="dk1"/>
                </a:solidFill>
                <a:latin typeface="Arial"/>
                <a:ea typeface="Arial"/>
                <a:cs typeface="Arial"/>
                <a:sym typeface="Arial"/>
              </a:endParaRPr>
            </a:p>
          </p:txBody>
        </p:sp>
      </p:grpSp>
      <p:pic>
        <p:nvPicPr>
          <p:cNvPr id="240" name="Google Shape;240;p6"/>
          <p:cNvPicPr preferRelativeResize="0"/>
          <p:nvPr/>
        </p:nvPicPr>
        <p:blipFill rotWithShape="1">
          <a:blip r:embed="rId3">
            <a:alphaModFix/>
          </a:blip>
          <a:srcRect/>
          <a:stretch/>
        </p:blipFill>
        <p:spPr>
          <a:xfrm>
            <a:off x="7367464" y="3982344"/>
            <a:ext cx="4824536" cy="23804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p:nvPr/>
        </p:nvSpPr>
        <p:spPr>
          <a:xfrm>
            <a:off x="1771835" y="116634"/>
            <a:ext cx="8104680"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dirty="0">
                <a:solidFill>
                  <a:srgbClr val="4A6617"/>
                </a:solidFill>
                <a:latin typeface="Calibri"/>
                <a:ea typeface="Calibri"/>
                <a:cs typeface="Calibri"/>
                <a:sym typeface="Calibri"/>
              </a:rPr>
              <a:t>Riesgos de software</a:t>
            </a:r>
            <a:endParaRPr sz="4000" b="0" i="0" u="none" strike="noStrike" cap="none" dirty="0">
              <a:solidFill>
                <a:srgbClr val="4A6617"/>
              </a:solidFill>
              <a:latin typeface="Calibri"/>
              <a:ea typeface="Calibri"/>
              <a:cs typeface="Calibri"/>
              <a:sym typeface="Calibri"/>
            </a:endParaRPr>
          </a:p>
        </p:txBody>
      </p:sp>
      <p:sp>
        <p:nvSpPr>
          <p:cNvPr id="246" name="Google Shape;246;p7"/>
          <p:cNvSpPr txBox="1"/>
          <p:nvPr/>
        </p:nvSpPr>
        <p:spPr>
          <a:xfrm>
            <a:off x="2031600" y="6453360"/>
            <a:ext cx="3497400" cy="404280"/>
          </a:xfrm>
          <a:prstGeom prst="rect">
            <a:avLst/>
          </a:prstGeom>
          <a:noFill/>
          <a:ln>
            <a:noFill/>
          </a:ln>
        </p:spPr>
        <p:txBody>
          <a:bodyPr spcFirstLastPara="1" wrap="square" lIns="91425" tIns="45700" rIns="91425" bIns="45700" anchor="t" anchorCtr="0">
            <a:normAutofit/>
          </a:bodyPr>
          <a:lstStyle/>
          <a:p>
            <a:pPr marL="68760" marR="0" lvl="0" indent="-114300" algn="l" rtl="0">
              <a:lnSpc>
                <a:spcPct val="85000"/>
              </a:lnSpc>
              <a:spcBef>
                <a:spcPts val="0"/>
              </a:spcBef>
              <a:spcAft>
                <a:spcPts val="0"/>
              </a:spcAft>
              <a:buClr>
                <a:srgbClr val="C00000"/>
              </a:buClr>
              <a:buSzPts val="1800"/>
              <a:buFont typeface="Arial"/>
              <a:buChar char="»"/>
            </a:pPr>
            <a:r>
              <a:rPr lang="es-ES" sz="1800" b="0" i="0" u="none" strike="noStrike" cap="none">
                <a:solidFill>
                  <a:srgbClr val="262626"/>
                </a:solidFill>
                <a:latin typeface="Calibri"/>
                <a:ea typeface="Calibri"/>
                <a:cs typeface="Calibri"/>
                <a:sym typeface="Calibri"/>
              </a:rPr>
              <a:t>Pressman Cap 26</a:t>
            </a:r>
            <a:endParaRPr sz="1400" b="0" i="0" u="none" strike="noStrike" cap="none">
              <a:solidFill>
                <a:srgbClr val="000000"/>
              </a:solidFill>
              <a:latin typeface="Arial"/>
              <a:ea typeface="Arial"/>
              <a:cs typeface="Arial"/>
              <a:sym typeface="Arial"/>
            </a:endParaRPr>
          </a:p>
        </p:txBody>
      </p:sp>
      <p:grpSp>
        <p:nvGrpSpPr>
          <p:cNvPr id="247" name="Google Shape;247;p7"/>
          <p:cNvGrpSpPr/>
          <p:nvPr/>
        </p:nvGrpSpPr>
        <p:grpSpPr>
          <a:xfrm>
            <a:off x="4120724" y="1625434"/>
            <a:ext cx="5362941" cy="4061054"/>
            <a:chOff x="350570" y="1472"/>
            <a:chExt cx="5362941" cy="4061054"/>
          </a:xfrm>
        </p:grpSpPr>
        <p:sp>
          <p:nvSpPr>
            <p:cNvPr id="248" name="Google Shape;248;p7"/>
            <p:cNvSpPr/>
            <p:nvPr/>
          </p:nvSpPr>
          <p:spPr>
            <a:xfrm>
              <a:off x="382488" y="1472"/>
              <a:ext cx="2032601" cy="1480839"/>
            </a:xfrm>
            <a:prstGeom prst="ellipse">
              <a:avLst/>
            </a:prstGeom>
            <a:solidFill>
              <a:srgbClr val="8C000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7"/>
            <p:cNvSpPr txBox="1"/>
            <p:nvPr/>
          </p:nvSpPr>
          <p:spPr>
            <a:xfrm>
              <a:off x="350570" y="184261"/>
              <a:ext cx="1957009" cy="1047111"/>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0" i="0" u="none" strike="noStrike" cap="none">
                  <a:solidFill>
                    <a:schemeClr val="lt1"/>
                  </a:solidFill>
                  <a:latin typeface="Arial"/>
                  <a:ea typeface="Arial"/>
                  <a:cs typeface="Arial"/>
                  <a:sym typeface="Arial"/>
                </a:rPr>
                <a:t>Incertidumbre</a:t>
              </a:r>
              <a:endParaRPr sz="2000" b="0" i="0" u="none" strike="noStrike" cap="none">
                <a:solidFill>
                  <a:schemeClr val="lt1"/>
                </a:solidFill>
                <a:latin typeface="Arial"/>
                <a:ea typeface="Arial"/>
                <a:cs typeface="Arial"/>
                <a:sym typeface="Arial"/>
              </a:endParaRPr>
            </a:p>
          </p:txBody>
        </p:sp>
        <p:sp>
          <p:nvSpPr>
            <p:cNvPr id="250" name="Google Shape;250;p7"/>
            <p:cNvSpPr/>
            <p:nvPr/>
          </p:nvSpPr>
          <p:spPr>
            <a:xfrm>
              <a:off x="693464" y="1602556"/>
              <a:ext cx="858887" cy="858887"/>
            </a:xfrm>
            <a:prstGeom prst="mathPlus">
              <a:avLst>
                <a:gd name="adj1" fmla="val 23520"/>
              </a:avLst>
            </a:prstGeom>
            <a:solidFill>
              <a:srgbClr val="B7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7"/>
            <p:cNvSpPr txBox="1"/>
            <p:nvPr/>
          </p:nvSpPr>
          <p:spPr>
            <a:xfrm>
              <a:off x="807309" y="1930994"/>
              <a:ext cx="631197" cy="20201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52" name="Google Shape;252;p7"/>
            <p:cNvSpPr/>
            <p:nvPr/>
          </p:nvSpPr>
          <p:spPr>
            <a:xfrm>
              <a:off x="382488" y="2581687"/>
              <a:ext cx="1480839" cy="1480839"/>
            </a:xfrm>
            <a:prstGeom prst="ellipse">
              <a:avLst/>
            </a:prstGeom>
            <a:solidFill>
              <a:srgbClr val="D8606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7"/>
            <p:cNvSpPr txBox="1"/>
            <p:nvPr/>
          </p:nvSpPr>
          <p:spPr>
            <a:xfrm>
              <a:off x="599352" y="2798551"/>
              <a:ext cx="1047111" cy="1047111"/>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Clr>
                  <a:srgbClr val="000000"/>
                </a:buClr>
                <a:buSzPts val="2200"/>
                <a:buFont typeface="Arial"/>
                <a:buNone/>
              </a:pPr>
              <a:r>
                <a:rPr lang="es-ES" sz="2200" b="0" i="0" u="none" strike="noStrike" cap="none">
                  <a:solidFill>
                    <a:schemeClr val="lt1"/>
                  </a:solidFill>
                  <a:latin typeface="Arial"/>
                  <a:ea typeface="Arial"/>
                  <a:cs typeface="Arial"/>
                  <a:sym typeface="Arial"/>
                </a:rPr>
                <a:t>Pérdida</a:t>
              </a:r>
              <a:endParaRPr sz="2200" b="0" i="0" u="none" strike="noStrike" cap="none">
                <a:solidFill>
                  <a:schemeClr val="lt1"/>
                </a:solidFill>
                <a:latin typeface="Arial"/>
                <a:ea typeface="Arial"/>
                <a:cs typeface="Arial"/>
                <a:sym typeface="Arial"/>
              </a:endParaRPr>
            </a:p>
          </p:txBody>
        </p:sp>
        <p:sp>
          <p:nvSpPr>
            <p:cNvPr id="254" name="Google Shape;254;p7"/>
            <p:cNvSpPr/>
            <p:nvPr/>
          </p:nvSpPr>
          <p:spPr>
            <a:xfrm>
              <a:off x="2085454" y="1756563"/>
              <a:ext cx="470907" cy="550872"/>
            </a:xfrm>
            <a:prstGeom prst="rightArrow">
              <a:avLst>
                <a:gd name="adj1" fmla="val 60000"/>
                <a:gd name="adj2" fmla="val 50000"/>
              </a:avLst>
            </a:prstGeom>
            <a:solidFill>
              <a:srgbClr val="E2BA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7"/>
            <p:cNvSpPr txBox="1"/>
            <p:nvPr/>
          </p:nvSpPr>
          <p:spPr>
            <a:xfrm>
              <a:off x="2085454" y="1866737"/>
              <a:ext cx="329635" cy="330524"/>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6" name="Google Shape;256;p7"/>
            <p:cNvSpPr/>
            <p:nvPr/>
          </p:nvSpPr>
          <p:spPr>
            <a:xfrm>
              <a:off x="2751832" y="551160"/>
              <a:ext cx="2961679" cy="2961679"/>
            </a:xfrm>
            <a:prstGeom prst="ellipse">
              <a:avLst/>
            </a:prstGeom>
            <a:solidFill>
              <a:srgbClr val="D8606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7"/>
            <p:cNvSpPr txBox="1"/>
            <p:nvPr/>
          </p:nvSpPr>
          <p:spPr>
            <a:xfrm>
              <a:off x="3185560" y="984888"/>
              <a:ext cx="2094223" cy="2094223"/>
            </a:xfrm>
            <a:prstGeom prst="rect">
              <a:avLst/>
            </a:prstGeom>
            <a:noFill/>
            <a:ln>
              <a:noFill/>
            </a:ln>
          </p:spPr>
          <p:txBody>
            <a:bodyPr spcFirstLastPara="1" wrap="square" lIns="62225" tIns="62225" rIns="62225" bIns="62225" anchor="ctr" anchorCtr="0">
              <a:noAutofit/>
            </a:bodyPr>
            <a:lstStyle/>
            <a:p>
              <a:pPr marL="0" marR="0" lvl="0" indent="0" algn="ctr" rtl="0">
                <a:lnSpc>
                  <a:spcPct val="90000"/>
                </a:lnSpc>
                <a:spcBef>
                  <a:spcPts val="0"/>
                </a:spcBef>
                <a:spcAft>
                  <a:spcPts val="0"/>
                </a:spcAft>
                <a:buClr>
                  <a:srgbClr val="000000"/>
                </a:buClr>
                <a:buSzPts val="4900"/>
                <a:buFont typeface="Arial"/>
                <a:buNone/>
              </a:pPr>
              <a:r>
                <a:rPr lang="es-ES" sz="4900" b="0" i="0" u="none" strike="noStrike" cap="none">
                  <a:solidFill>
                    <a:schemeClr val="lt1"/>
                  </a:solidFill>
                  <a:latin typeface="Arial"/>
                  <a:ea typeface="Arial"/>
                  <a:cs typeface="Arial"/>
                  <a:sym typeface="Arial"/>
                </a:rPr>
                <a:t>Riesgo</a:t>
              </a:r>
              <a:endParaRPr sz="4900" b="0" i="0" u="none" strike="noStrike" cap="none">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p:nvPr/>
        </p:nvSpPr>
        <p:spPr>
          <a:xfrm>
            <a:off x="652578" y="514276"/>
            <a:ext cx="10123273" cy="1272960"/>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rgbClr val="000000"/>
              </a:buClr>
              <a:buSzPts val="4000"/>
              <a:buFont typeface="Arial"/>
              <a:buNone/>
            </a:pPr>
            <a:r>
              <a:rPr lang="es-ES" sz="4000" b="0" i="0" u="none" strike="noStrike" cap="none">
                <a:solidFill>
                  <a:srgbClr val="4A6617"/>
                </a:solidFill>
                <a:latin typeface="Calibri"/>
                <a:ea typeface="Calibri"/>
                <a:cs typeface="Calibri"/>
                <a:sym typeface="Calibri"/>
              </a:rPr>
              <a:t>Categorización de los riesgos </a:t>
            </a:r>
            <a:r>
              <a:rPr lang="es-ES" sz="4000" b="1" i="0" u="sng" strike="noStrike" cap="none">
                <a:solidFill>
                  <a:srgbClr val="4A6617"/>
                </a:solidFill>
                <a:latin typeface="Calibri"/>
                <a:ea typeface="Calibri"/>
                <a:cs typeface="Calibri"/>
                <a:sym typeface="Calibri"/>
              </a:rPr>
              <a:t>en el desarrollo de Software</a:t>
            </a:r>
            <a:endParaRPr sz="4000" b="0" i="0" u="none" strike="noStrike" cap="none">
              <a:solidFill>
                <a:srgbClr val="4A6617"/>
              </a:solidFill>
              <a:latin typeface="Calibri"/>
              <a:ea typeface="Calibri"/>
              <a:cs typeface="Calibri"/>
              <a:sym typeface="Calibri"/>
            </a:endParaRPr>
          </a:p>
        </p:txBody>
      </p:sp>
      <p:pic>
        <p:nvPicPr>
          <p:cNvPr id="263" name="Google Shape;263;p8" descr="http://www.actuarios.org.co/Images/mundo.jpg"/>
          <p:cNvPicPr preferRelativeResize="0"/>
          <p:nvPr/>
        </p:nvPicPr>
        <p:blipFill rotWithShape="1">
          <a:blip r:embed="rId3">
            <a:alphaModFix/>
          </a:blip>
          <a:srcRect/>
          <a:stretch/>
        </p:blipFill>
        <p:spPr>
          <a:xfrm>
            <a:off x="9120360" y="4640040"/>
            <a:ext cx="1456920" cy="1125000"/>
          </a:xfrm>
          <a:prstGeom prst="rect">
            <a:avLst/>
          </a:prstGeom>
          <a:noFill/>
          <a:ln>
            <a:noFill/>
          </a:ln>
        </p:spPr>
      </p:pic>
      <p:grpSp>
        <p:nvGrpSpPr>
          <p:cNvPr id="264" name="Google Shape;264;p8"/>
          <p:cNvGrpSpPr/>
          <p:nvPr/>
        </p:nvGrpSpPr>
        <p:grpSpPr>
          <a:xfrm>
            <a:off x="3092996" y="2020013"/>
            <a:ext cx="6071078" cy="4064000"/>
            <a:chOff x="1279" y="0"/>
            <a:chExt cx="6071078" cy="4064000"/>
          </a:xfrm>
        </p:grpSpPr>
        <p:sp>
          <p:nvSpPr>
            <p:cNvPr id="265" name="Google Shape;265;p8"/>
            <p:cNvSpPr/>
            <p:nvPr/>
          </p:nvSpPr>
          <p:spPr>
            <a:xfrm>
              <a:off x="1279" y="0"/>
              <a:ext cx="1991320" cy="4064000"/>
            </a:xfrm>
            <a:prstGeom prst="roundRect">
              <a:avLst>
                <a:gd name="adj" fmla="val 10000"/>
              </a:avLst>
            </a:prstGeom>
            <a:solidFill>
              <a:schemeClr val="accent2">
                <a:alpha val="89019"/>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8"/>
            <p:cNvSpPr txBox="1"/>
            <p:nvPr/>
          </p:nvSpPr>
          <p:spPr>
            <a:xfrm>
              <a:off x="1279"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Clr>
                  <a:srgbClr val="000000"/>
                </a:buClr>
                <a:buSzPts val="3000"/>
                <a:buFont typeface="Arial"/>
                <a:buNone/>
              </a:pPr>
              <a:r>
                <a:rPr lang="es-ES" sz="3000" b="0" i="0" u="none" strike="noStrike" cap="none">
                  <a:solidFill>
                    <a:schemeClr val="lt1"/>
                  </a:solidFill>
                  <a:latin typeface="Arial"/>
                  <a:ea typeface="Arial"/>
                  <a:cs typeface="Arial"/>
                  <a:sym typeface="Arial"/>
                </a:rPr>
                <a:t>Proyecto</a:t>
              </a:r>
              <a:endParaRPr sz="3000" b="0" i="0" u="none" strike="noStrike" cap="none">
                <a:solidFill>
                  <a:schemeClr val="lt1"/>
                </a:solidFill>
                <a:latin typeface="Arial"/>
                <a:ea typeface="Arial"/>
                <a:cs typeface="Arial"/>
                <a:sym typeface="Arial"/>
              </a:endParaRPr>
            </a:p>
          </p:txBody>
        </p:sp>
        <p:sp>
          <p:nvSpPr>
            <p:cNvPr id="267" name="Google Shape;267;p8"/>
            <p:cNvSpPr/>
            <p:nvPr/>
          </p:nvSpPr>
          <p:spPr>
            <a:xfrm>
              <a:off x="320284" y="243840"/>
              <a:ext cx="1353312" cy="1353312"/>
            </a:xfrm>
            <a:prstGeom prst="ellipse">
              <a:avLst/>
            </a:prstGeom>
            <a:solidFill>
              <a:srgbClr val="D5C1C1">
                <a:alpha val="89019"/>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8"/>
            <p:cNvSpPr/>
            <p:nvPr/>
          </p:nvSpPr>
          <p:spPr>
            <a:xfrm>
              <a:off x="2052339" y="0"/>
              <a:ext cx="1991320" cy="4064000"/>
            </a:xfrm>
            <a:prstGeom prst="roundRect">
              <a:avLst>
                <a:gd name="adj" fmla="val 10000"/>
              </a:avLst>
            </a:prstGeom>
            <a:solidFill>
              <a:schemeClr val="accent2">
                <a:alpha val="69019"/>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8"/>
            <p:cNvSpPr txBox="1"/>
            <p:nvPr/>
          </p:nvSpPr>
          <p:spPr>
            <a:xfrm>
              <a:off x="2052339"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Clr>
                  <a:srgbClr val="000000"/>
                </a:buClr>
                <a:buSzPts val="3000"/>
                <a:buFont typeface="Arial"/>
                <a:buNone/>
              </a:pPr>
              <a:r>
                <a:rPr lang="es-ES" sz="3000" b="0" i="0" u="none" strike="noStrike" cap="none">
                  <a:solidFill>
                    <a:schemeClr val="lt1"/>
                  </a:solidFill>
                  <a:latin typeface="Arial"/>
                  <a:ea typeface="Arial"/>
                  <a:cs typeface="Arial"/>
                  <a:sym typeface="Arial"/>
                </a:rPr>
                <a:t>Producto</a:t>
              </a:r>
              <a:endParaRPr sz="3000" b="0" i="0" u="none" strike="noStrike" cap="none">
                <a:solidFill>
                  <a:schemeClr val="lt1"/>
                </a:solidFill>
                <a:latin typeface="Arial"/>
                <a:ea typeface="Arial"/>
                <a:cs typeface="Arial"/>
                <a:sym typeface="Arial"/>
              </a:endParaRPr>
            </a:p>
          </p:txBody>
        </p:sp>
        <p:sp>
          <p:nvSpPr>
            <p:cNvPr id="270" name="Google Shape;270;p8"/>
            <p:cNvSpPr/>
            <p:nvPr/>
          </p:nvSpPr>
          <p:spPr>
            <a:xfrm>
              <a:off x="2371344" y="243840"/>
              <a:ext cx="1353312" cy="1353312"/>
            </a:xfrm>
            <a:prstGeom prst="ellipse">
              <a:avLst/>
            </a:prstGeom>
            <a:solidFill>
              <a:srgbClr val="E1D4D4">
                <a:alpha val="69019"/>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8"/>
            <p:cNvSpPr/>
            <p:nvPr/>
          </p:nvSpPr>
          <p:spPr>
            <a:xfrm>
              <a:off x="4081037" y="0"/>
              <a:ext cx="1991320" cy="4064000"/>
            </a:xfrm>
            <a:prstGeom prst="roundRect">
              <a:avLst>
                <a:gd name="adj" fmla="val 10000"/>
              </a:avLst>
            </a:prstGeom>
            <a:solidFill>
              <a:schemeClr val="accent2">
                <a:alpha val="49019"/>
              </a:scheme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8"/>
            <p:cNvSpPr txBox="1"/>
            <p:nvPr/>
          </p:nvSpPr>
          <p:spPr>
            <a:xfrm>
              <a:off x="4081037" y="1625600"/>
              <a:ext cx="1991320" cy="1625600"/>
            </a:xfrm>
            <a:prstGeom prst="rect">
              <a:avLst/>
            </a:prstGeom>
            <a:noFill/>
            <a:ln>
              <a:noFill/>
            </a:ln>
          </p:spPr>
          <p:txBody>
            <a:bodyPr spcFirstLastPara="1" wrap="square" lIns="213350" tIns="213350" rIns="213350" bIns="213350" anchor="ctr" anchorCtr="0">
              <a:noAutofit/>
            </a:bodyPr>
            <a:lstStyle/>
            <a:p>
              <a:pPr marL="0" marR="0" lvl="0" indent="0" algn="ctr" rtl="0">
                <a:lnSpc>
                  <a:spcPct val="90000"/>
                </a:lnSpc>
                <a:spcBef>
                  <a:spcPts val="0"/>
                </a:spcBef>
                <a:spcAft>
                  <a:spcPts val="0"/>
                </a:spcAft>
                <a:buClr>
                  <a:srgbClr val="000000"/>
                </a:buClr>
                <a:buSzPts val="3000"/>
                <a:buFont typeface="Arial"/>
                <a:buNone/>
              </a:pPr>
              <a:r>
                <a:rPr lang="es-ES" sz="3000" b="0" i="0" u="none" strike="noStrike" cap="none">
                  <a:solidFill>
                    <a:schemeClr val="lt1"/>
                  </a:solidFill>
                  <a:latin typeface="Arial"/>
                  <a:ea typeface="Arial"/>
                  <a:cs typeface="Arial"/>
                  <a:sym typeface="Arial"/>
                </a:rPr>
                <a:t>Negocio</a:t>
              </a:r>
              <a:endParaRPr sz="3000" b="0" i="0" u="none" strike="noStrike" cap="none">
                <a:solidFill>
                  <a:schemeClr val="lt1"/>
                </a:solidFill>
                <a:latin typeface="Arial"/>
                <a:ea typeface="Arial"/>
                <a:cs typeface="Arial"/>
                <a:sym typeface="Arial"/>
              </a:endParaRPr>
            </a:p>
          </p:txBody>
        </p:sp>
        <p:sp>
          <p:nvSpPr>
            <p:cNvPr id="273" name="Google Shape;273;p8"/>
            <p:cNvSpPr/>
            <p:nvPr/>
          </p:nvSpPr>
          <p:spPr>
            <a:xfrm>
              <a:off x="4422403" y="243840"/>
              <a:ext cx="1353312" cy="1353312"/>
            </a:xfrm>
            <a:prstGeom prst="ellipse">
              <a:avLst/>
            </a:prstGeom>
            <a:solidFill>
              <a:srgbClr val="EEE7E7">
                <a:alpha val="49019"/>
              </a:srgbClr>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8"/>
            <p:cNvSpPr/>
            <p:nvPr/>
          </p:nvSpPr>
          <p:spPr>
            <a:xfrm>
              <a:off x="243839" y="3251200"/>
              <a:ext cx="5608320" cy="609600"/>
            </a:xfrm>
            <a:prstGeom prst="leftRightArrow">
              <a:avLst>
                <a:gd name="adj1" fmla="val 50000"/>
                <a:gd name="adj2" fmla="val 50000"/>
              </a:avLst>
            </a:prstGeom>
            <a:solidFill>
              <a:srgbClr val="DECFC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75" name="Google Shape;275;p8"/>
          <p:cNvPicPr preferRelativeResize="0"/>
          <p:nvPr/>
        </p:nvPicPr>
        <p:blipFill rotWithShape="1">
          <a:blip r:embed="rId4">
            <a:alphaModFix/>
          </a:blip>
          <a:srcRect/>
          <a:stretch/>
        </p:blipFill>
        <p:spPr>
          <a:xfrm>
            <a:off x="3476194" y="2326267"/>
            <a:ext cx="1228725" cy="1218334"/>
          </a:xfrm>
          <a:prstGeom prst="ellipse">
            <a:avLst/>
          </a:prstGeom>
          <a:noFill/>
          <a:ln>
            <a:noFill/>
          </a:ln>
        </p:spPr>
      </p:pic>
      <p:pic>
        <p:nvPicPr>
          <p:cNvPr id="276" name="Google Shape;276;p8"/>
          <p:cNvPicPr preferRelativeResize="0"/>
          <p:nvPr/>
        </p:nvPicPr>
        <p:blipFill rotWithShape="1">
          <a:blip r:embed="rId5">
            <a:alphaModFix/>
          </a:blip>
          <a:srcRect/>
          <a:stretch/>
        </p:blipFill>
        <p:spPr>
          <a:xfrm>
            <a:off x="5512810" y="2263920"/>
            <a:ext cx="1249508" cy="1249508"/>
          </a:xfrm>
          <a:prstGeom prst="ellipse">
            <a:avLst/>
          </a:prstGeom>
          <a:noFill/>
          <a:ln>
            <a:noFill/>
          </a:ln>
        </p:spPr>
      </p:pic>
      <p:pic>
        <p:nvPicPr>
          <p:cNvPr id="277" name="Google Shape;277;p8"/>
          <p:cNvPicPr preferRelativeResize="0"/>
          <p:nvPr/>
        </p:nvPicPr>
        <p:blipFill rotWithShape="1">
          <a:blip r:embed="rId6">
            <a:alphaModFix/>
          </a:blip>
          <a:srcRect/>
          <a:stretch/>
        </p:blipFill>
        <p:spPr>
          <a:xfrm>
            <a:off x="7661564" y="2396836"/>
            <a:ext cx="1077192" cy="1077192"/>
          </a:xfrm>
          <a:prstGeom prst="ellipse">
            <a:avLst/>
          </a:prstGeom>
          <a:noFill/>
          <a:ln>
            <a:noFill/>
          </a:ln>
        </p:spPr>
      </p:pic>
      <p:sp>
        <p:nvSpPr>
          <p:cNvPr id="278" name="Google Shape;278;p8"/>
          <p:cNvSpPr/>
          <p:nvPr/>
        </p:nvSpPr>
        <p:spPr>
          <a:xfrm>
            <a:off x="509400" y="1708300"/>
            <a:ext cx="1788900" cy="1192800"/>
          </a:xfrm>
          <a:prstGeom prst="wedgeRoundRectCallout">
            <a:avLst>
              <a:gd name="adj1" fmla="val 141681"/>
              <a:gd name="adj2" fmla="val 168729"/>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Calendario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Presupuesto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Recursos</a:t>
            </a:r>
            <a:endParaRPr sz="1400" b="0" i="0" u="none" strike="noStrike" cap="none">
              <a:solidFill>
                <a:srgbClr val="000000"/>
              </a:solidFill>
              <a:latin typeface="Arial"/>
              <a:ea typeface="Arial"/>
              <a:cs typeface="Arial"/>
              <a:sym typeface="Arial"/>
            </a:endParaRPr>
          </a:p>
        </p:txBody>
      </p:sp>
      <p:sp>
        <p:nvSpPr>
          <p:cNvPr id="279" name="Google Shape;279;p8"/>
          <p:cNvSpPr/>
          <p:nvPr/>
        </p:nvSpPr>
        <p:spPr>
          <a:xfrm>
            <a:off x="7721015" y="430011"/>
            <a:ext cx="1788900" cy="1192800"/>
          </a:xfrm>
          <a:prstGeom prst="wedgeRoundRectCallout">
            <a:avLst>
              <a:gd name="adj1" fmla="val -140591"/>
              <a:gd name="adj2" fmla="val 28069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Calidad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Requerimientos</a:t>
            </a:r>
            <a:endParaRPr sz="1400" b="0" i="0" u="none" strike="noStrike" cap="none">
              <a:solidFill>
                <a:srgbClr val="000000"/>
              </a:solidFill>
              <a:latin typeface="Arial"/>
              <a:ea typeface="Arial"/>
              <a:cs typeface="Arial"/>
              <a:sym typeface="Arial"/>
            </a:endParaRPr>
          </a:p>
        </p:txBody>
      </p:sp>
      <p:sp>
        <p:nvSpPr>
          <p:cNvPr id="280" name="Google Shape;280;p8"/>
          <p:cNvSpPr/>
          <p:nvPr/>
        </p:nvSpPr>
        <p:spPr>
          <a:xfrm>
            <a:off x="10403100" y="779490"/>
            <a:ext cx="1788900" cy="2433336"/>
          </a:xfrm>
          <a:prstGeom prst="wedgeRoundRectCallout">
            <a:avLst>
              <a:gd name="adj1" fmla="val -179585"/>
              <a:gd name="adj2" fmla="val 9616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Sistema excelente que nadie quiere (de mercado)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Sistema no se adapta a las estrategias de la empresa (estratégico)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Pérdida de apoyo de la gerencia (gerencial)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3213</Words>
  <Application>Microsoft Office PowerPoint</Application>
  <PresentationFormat>Panorámica</PresentationFormat>
  <Paragraphs>470</Paragraphs>
  <Slides>40</Slides>
  <Notes>38</Notes>
  <HiddenSlides>2</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Aptos</vt:lpstr>
      <vt:lpstr>Aptos Display</vt:lpstr>
      <vt:lpstr>Arial</vt:lpstr>
      <vt:lpstr>Calibri</vt:lpstr>
      <vt:lpstr>Noto Sans Symbols</vt:lpstr>
      <vt:lpstr>Roboto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 gestión de riesgos</vt:lpstr>
      <vt:lpstr>Ejercicio de gestión de riesgos</vt:lpstr>
      <vt:lpstr>Ejercicio 1. Identificación de riesgos</vt:lpstr>
      <vt:lpstr>Ejercicio 1. Identificación de riesgos</vt:lpstr>
      <vt:lpstr>Ejercicio 1. Identificación de riesgos</vt:lpstr>
      <vt:lpstr>Ejercicio de gestión de riesgos</vt:lpstr>
      <vt:lpstr>Ejercicio 2. Análisis de Riesgos</vt:lpstr>
      <vt:lpstr>Ejercicio de gestión de riesgos</vt:lpstr>
      <vt:lpstr>Ejercicio 2. Línea de corte</vt:lpstr>
      <vt:lpstr>Ejercicio de gestión de riesgos</vt:lpstr>
      <vt:lpstr>Ejercicio 3. Planeación</vt:lpstr>
    </vt:vector>
  </TitlesOfParts>
  <Company>UNLP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Alejandro Gonzalez</dc:creator>
  <cp:lastModifiedBy>Alejandro Gonzalez</cp:lastModifiedBy>
  <cp:revision>8</cp:revision>
  <dcterms:created xsi:type="dcterms:W3CDTF">2025-03-18T14:00:00Z</dcterms:created>
  <dcterms:modified xsi:type="dcterms:W3CDTF">2025-03-18T14:22:13Z</dcterms:modified>
</cp:coreProperties>
</file>