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</p:sldMasterIdLst>
  <p:notesMasterIdLst>
    <p:notesMasterId r:id="rId39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</p:sldIdLst>
  <p:sldSz cx="12192000" cy="6858000"/>
  <p:notesSz cx="9144000" cy="6858000"/>
  <p:embeddedFontLst>
    <p:embeddedFont>
      <p:font typeface="Trebuchet MS" panose="020B0603020202020204" pitchFamily="3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0" roundtripDataSignature="AMtx7migAZ0Qc2yctGotOOsAma6TMIdr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3" d="100"/>
          <a:sy n="113" d="100"/>
        </p:scale>
        <p:origin x="47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60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6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79484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41363"/>
            <a:ext cx="6581775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5" name="Google Shape;395;p125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6" name="Google Shape;396;p125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</a:t>
            </a:fld>
            <a:endParaRPr/>
          </a:p>
        </p:txBody>
      </p:sp>
      <p:sp>
        <p:nvSpPr>
          <p:cNvPr id="397" name="Google Shape;397;p125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398" name="Google Shape;398;p12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>
                <a:solidFill>
                  <a:srgbClr val="000000"/>
                </a:solidFill>
              </a:rPr>
              <a:t>Ingeniera de Software I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2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13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14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5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16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17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18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19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20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21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22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7" name="Google Shape;797;p23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23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</a:t>
            </a:r>
            <a:endParaRPr/>
          </a:p>
        </p:txBody>
      </p:sp>
      <p:sp>
        <p:nvSpPr>
          <p:cNvPr id="799" name="Google Shape;799;p23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2012</a:t>
            </a:r>
            <a:endParaRPr/>
          </a:p>
        </p:txBody>
      </p:sp>
      <p:sp>
        <p:nvSpPr>
          <p:cNvPr id="800" name="Google Shape;800;p23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Facultad de Informática UNLP</a:t>
            </a:r>
            <a:endParaRPr/>
          </a:p>
        </p:txBody>
      </p:sp>
      <p:sp>
        <p:nvSpPr>
          <p:cNvPr id="801" name="Google Shape;801;p23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24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8" name="Google Shape;838;p25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2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</a:t>
            </a:r>
            <a:endParaRPr/>
          </a:p>
        </p:txBody>
      </p:sp>
      <p:sp>
        <p:nvSpPr>
          <p:cNvPr id="840" name="Google Shape;840;p25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2012</a:t>
            </a:r>
            <a:endParaRPr/>
          </a:p>
        </p:txBody>
      </p:sp>
      <p:sp>
        <p:nvSpPr>
          <p:cNvPr id="841" name="Google Shape;841;p25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Facultad de Informática UNLP</a:t>
            </a:r>
            <a:endParaRPr/>
          </a:p>
        </p:txBody>
      </p:sp>
      <p:sp>
        <p:nvSpPr>
          <p:cNvPr id="842" name="Google Shape;842;p25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2" name="Google Shape;852;p26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26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</a:t>
            </a:r>
            <a:endParaRPr/>
          </a:p>
        </p:txBody>
      </p:sp>
      <p:sp>
        <p:nvSpPr>
          <p:cNvPr id="854" name="Google Shape;854;p26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2012</a:t>
            </a:r>
            <a:endParaRPr/>
          </a:p>
        </p:txBody>
      </p:sp>
      <p:sp>
        <p:nvSpPr>
          <p:cNvPr id="855" name="Google Shape;855;p26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Facultad de Informática UNLP</a:t>
            </a:r>
            <a:endParaRPr/>
          </a:p>
        </p:txBody>
      </p:sp>
      <p:sp>
        <p:nvSpPr>
          <p:cNvPr id="856" name="Google Shape;856;p26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6" name="Google Shape;866;p27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27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</a:t>
            </a:r>
            <a:endParaRPr/>
          </a:p>
        </p:txBody>
      </p:sp>
      <p:sp>
        <p:nvSpPr>
          <p:cNvPr id="868" name="Google Shape;868;p27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2012</a:t>
            </a:r>
            <a:endParaRPr/>
          </a:p>
        </p:txBody>
      </p:sp>
      <p:sp>
        <p:nvSpPr>
          <p:cNvPr id="869" name="Google Shape;869;p27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Facultad de Informática UNLP</a:t>
            </a:r>
            <a:endParaRPr/>
          </a:p>
        </p:txBody>
      </p:sp>
      <p:sp>
        <p:nvSpPr>
          <p:cNvPr id="870" name="Google Shape;870;p27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3" name="Google Shape;883;p28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2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</a:t>
            </a:r>
            <a:endParaRPr/>
          </a:p>
        </p:txBody>
      </p:sp>
      <p:sp>
        <p:nvSpPr>
          <p:cNvPr id="885" name="Google Shape;885;p28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2012</a:t>
            </a:r>
            <a:endParaRPr/>
          </a:p>
        </p:txBody>
      </p:sp>
      <p:sp>
        <p:nvSpPr>
          <p:cNvPr id="886" name="Google Shape;886;p28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Facultad de Informática UNLP</a:t>
            </a:r>
            <a:endParaRPr/>
          </a:p>
        </p:txBody>
      </p:sp>
      <p:sp>
        <p:nvSpPr>
          <p:cNvPr id="887" name="Google Shape;887;p28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8" name="Google Shape;898;p29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29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</a:t>
            </a:r>
            <a:endParaRPr/>
          </a:p>
        </p:txBody>
      </p:sp>
      <p:sp>
        <p:nvSpPr>
          <p:cNvPr id="900" name="Google Shape;900;p29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2012</a:t>
            </a:r>
            <a:endParaRPr/>
          </a:p>
        </p:txBody>
      </p:sp>
      <p:sp>
        <p:nvSpPr>
          <p:cNvPr id="901" name="Google Shape;901;p29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Facultad de Informática UNLP</a:t>
            </a:r>
            <a:endParaRPr/>
          </a:p>
        </p:txBody>
      </p:sp>
      <p:sp>
        <p:nvSpPr>
          <p:cNvPr id="902" name="Google Shape;902;p29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30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31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39775"/>
            <a:ext cx="6583363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7" name="Google Shape;557;p5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5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</a:t>
            </a:fld>
            <a:endParaRPr/>
          </a:p>
        </p:txBody>
      </p:sp>
      <p:sp>
        <p:nvSpPr>
          <p:cNvPr id="559" name="Google Shape;559;p5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2012</a:t>
            </a:r>
            <a:endParaRPr/>
          </a:p>
        </p:txBody>
      </p:sp>
      <p:sp>
        <p:nvSpPr>
          <p:cNvPr id="560" name="Google Shape;560;p5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Facultad de Informática UNLP</a:t>
            </a:r>
            <a:endParaRPr/>
          </a:p>
        </p:txBody>
      </p:sp>
      <p:sp>
        <p:nvSpPr>
          <p:cNvPr id="561" name="Google Shape;561;p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 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32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33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34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35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5" name="Google Shape;107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36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1" name="Google Shape;114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37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2" name="Google Shape;1222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38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6" name="Google Shape;132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6" name="Google Shape;566;p6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6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</a:t>
            </a:r>
            <a:endParaRPr/>
          </a:p>
        </p:txBody>
      </p:sp>
      <p:sp>
        <p:nvSpPr>
          <p:cNvPr id="568" name="Google Shape;568;p6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2012</a:t>
            </a:r>
            <a:endParaRPr/>
          </a:p>
        </p:txBody>
      </p:sp>
      <p:sp>
        <p:nvSpPr>
          <p:cNvPr id="569" name="Google Shape;569;p6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Facultad de Informática UNLP</a:t>
            </a:r>
            <a:endParaRPr/>
          </a:p>
        </p:txBody>
      </p:sp>
      <p:sp>
        <p:nvSpPr>
          <p:cNvPr id="570" name="Google Shape;570;p6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7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8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6" name="Google Shape;596;p9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9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</a:t>
            </a:r>
            <a:endParaRPr/>
          </a:p>
        </p:txBody>
      </p:sp>
      <p:sp>
        <p:nvSpPr>
          <p:cNvPr id="598" name="Google Shape;598;p9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2012</a:t>
            </a:r>
            <a:endParaRPr/>
          </a:p>
        </p:txBody>
      </p:sp>
      <p:sp>
        <p:nvSpPr>
          <p:cNvPr id="599" name="Google Shape;599;p9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Facultad de Informática UNLP</a:t>
            </a:r>
            <a:endParaRPr/>
          </a:p>
        </p:txBody>
      </p:sp>
      <p:sp>
        <p:nvSpPr>
          <p:cNvPr id="600" name="Google Shape;600;p9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8" name="Google Shape;608;p10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10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</a:t>
            </a:r>
            <a:endParaRPr/>
          </a:p>
        </p:txBody>
      </p:sp>
      <p:sp>
        <p:nvSpPr>
          <p:cNvPr id="610" name="Google Shape;610;p10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2012</a:t>
            </a:r>
            <a:endParaRPr/>
          </a:p>
        </p:txBody>
      </p:sp>
      <p:sp>
        <p:nvSpPr>
          <p:cNvPr id="611" name="Google Shape;611;p10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Facultad de Informática UNLP</a:t>
            </a:r>
            <a:endParaRPr/>
          </a:p>
        </p:txBody>
      </p:sp>
      <p:sp>
        <p:nvSpPr>
          <p:cNvPr id="612" name="Google Shape;612;p10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1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magen con título">
  <p:cSld name="1_Imagen con títul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2"/>
          <p:cNvSpPr txBox="1">
            <a:spLocks noGrp="1"/>
          </p:cNvSpPr>
          <p:nvPr>
            <p:ph type="title"/>
          </p:nvPr>
        </p:nvSpPr>
        <p:spPr>
          <a:xfrm>
            <a:off x="653977" y="4737548"/>
            <a:ext cx="10780776" cy="61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300"/>
              <a:buFont typeface="Calibri"/>
              <a:buNone/>
              <a:defRPr sz="3287" b="0"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9" name="Google Shape;19;p32"/>
          <p:cNvSpPr txBox="1">
            <a:spLocks noGrp="1"/>
          </p:cNvSpPr>
          <p:nvPr>
            <p:ph type="body" idx="1"/>
          </p:nvPr>
        </p:nvSpPr>
        <p:spPr>
          <a:xfrm>
            <a:off x="653976" y="5487888"/>
            <a:ext cx="9229344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227686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None/>
              <a:defRPr sz="1793">
                <a:solidFill>
                  <a:srgbClr val="C00000"/>
                </a:solidFill>
              </a:defRPr>
            </a:lvl1pPr>
            <a:lvl2pPr marL="910742" lvl="1" indent="-227686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900"/>
              <a:buNone/>
              <a:defRPr sz="896"/>
            </a:lvl2pPr>
            <a:lvl3pPr marL="1366114" lvl="2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750"/>
              <a:buNone/>
              <a:defRPr sz="747"/>
            </a:lvl3pPr>
            <a:lvl4pPr marL="1821485" lvl="3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4pPr>
            <a:lvl5pPr marL="2276856" lvl="4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5pPr>
            <a:lvl6pPr marL="2732227" lvl="5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6pPr>
            <a:lvl7pPr marL="3187598" lvl="6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7pPr>
            <a:lvl8pPr marL="3642970" lvl="7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8pPr>
            <a:lvl9pPr marL="4098341" lvl="8" indent="-227686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675"/>
              <a:buNone/>
              <a:defRPr sz="67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Google Shape;20;p32"/>
          <p:cNvSpPr txBox="1">
            <a:spLocks noGrp="1"/>
          </p:cNvSpPr>
          <p:nvPr>
            <p:ph type="dt" idx="10"/>
          </p:nvPr>
        </p:nvSpPr>
        <p:spPr>
          <a:xfrm>
            <a:off x="3211248" y="6481096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sp>
        <p:nvSpPr>
          <p:cNvPr id="22" name="Google Shape;22;p32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pic>
        <p:nvPicPr>
          <p:cNvPr id="23" name="Google Shape;23;p32" descr="2"/>
          <p:cNvPicPr preferRelativeResize="0"/>
          <p:nvPr/>
        </p:nvPicPr>
        <p:blipFill rotWithShape="1">
          <a:blip r:embed="rId2">
            <a:alphaModFix/>
          </a:blip>
          <a:srcRect l="8462"/>
          <a:stretch/>
        </p:blipFill>
        <p:spPr>
          <a:xfrm>
            <a:off x="23664" y="0"/>
            <a:ext cx="12144672" cy="42777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3384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Normal con fuente ">
  <p:cSld name="3_Normal con fuente ">
    <p:bg>
      <p:bgPr>
        <a:solidFill>
          <a:schemeClr val="l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1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03" name="Google Shape;203;p161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204" name="Google Shape;204;p161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61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5417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1485" lvl="3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76856" lvl="4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32227" lvl="5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187598" lvl="6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42970" lvl="7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098341" lvl="8" indent="-31623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06" name="Google Shape;206;p161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7" name="Google Shape;207;p161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sp>
        <p:nvSpPr>
          <p:cNvPr id="208" name="Google Shape;208;p161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209" name="Google Shape;209;p161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0" name="Google Shape;210;p161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71184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Normal con fuente ">
  <p:cSld name="4_Normal con fuente ">
    <p:bg>
      <p:bgPr>
        <a:solidFill>
          <a:schemeClr val="lt1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62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13" name="Google Shape;213;p162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214" name="Google Shape;214;p162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62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5417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1485" lvl="3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76856" lvl="4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32227" lvl="5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187598" lvl="6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42970" lvl="7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098341" lvl="8" indent="-31623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16" name="Google Shape;216;p162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7" name="Google Shape;217;p162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sp>
        <p:nvSpPr>
          <p:cNvPr id="218" name="Google Shape;218;p162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219" name="Google Shape;219;p162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" name="Google Shape;220;p162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786810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Normal con fuente ">
  <p:cSld name="5_Normal con fuente ">
    <p:bg>
      <p:bgPr>
        <a:solidFill>
          <a:schemeClr val="lt1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3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23" name="Google Shape;223;p163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224" name="Google Shape;224;p163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63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5417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1485" lvl="3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76856" lvl="4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32227" lvl="5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187598" lvl="6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42970" lvl="7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098341" lvl="8" indent="-31623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26" name="Google Shape;226;p163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7" name="Google Shape;227;p163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sp>
        <p:nvSpPr>
          <p:cNvPr id="228" name="Google Shape;228;p163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229" name="Google Shape;229;p163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0" name="Google Shape;230;p163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928233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Normal con fuente ">
  <p:cSld name="6_Normal con fuente ">
    <p:bg>
      <p:bgPr>
        <a:solidFill>
          <a:schemeClr val="lt1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64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33" name="Google Shape;233;p164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234" name="Google Shape;234;p164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64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5417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1485" lvl="3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76856" lvl="4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32227" lvl="5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187598" lvl="6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42970" lvl="7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098341" lvl="8" indent="-31623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36" name="Google Shape;236;p164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7" name="Google Shape;237;p164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sp>
        <p:nvSpPr>
          <p:cNvPr id="238" name="Google Shape;238;p164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239" name="Google Shape;239;p164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0" name="Google Shape;240;p164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071467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Normal con fuente ">
  <p:cSld name="7_Normal con fuente ">
    <p:bg>
      <p:bgPr>
        <a:solidFill>
          <a:schemeClr val="lt1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65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43" name="Google Shape;243;p165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244" name="Google Shape;244;p165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65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5417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1485" lvl="3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76856" lvl="4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32227" lvl="5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187598" lvl="6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42970" lvl="7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098341" lvl="8" indent="-31623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46" name="Google Shape;246;p165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7" name="Google Shape;247;p165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sp>
        <p:nvSpPr>
          <p:cNvPr id="248" name="Google Shape;248;p165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249" name="Google Shape;249;p165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0" name="Google Shape;250;p165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682038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Normal con fuente ">
  <p:cSld name="9_Normal con fuente ">
    <p:bg>
      <p:bgPr>
        <a:solidFill>
          <a:schemeClr val="lt1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66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53" name="Google Shape;253;p166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254" name="Google Shape;254;p166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66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5417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1485" lvl="3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76856" lvl="4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32227" lvl="5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187598" lvl="6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42970" lvl="7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098341" lvl="8" indent="-31623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56" name="Google Shape;256;p166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7" name="Google Shape;257;p166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sp>
        <p:nvSpPr>
          <p:cNvPr id="258" name="Google Shape;258;p166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259" name="Google Shape;259;p166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0" name="Google Shape;260;p166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562319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Normal con fuente ">
  <p:cSld name="10_Normal con fuente ">
    <p:bg>
      <p:bgPr>
        <a:solidFill>
          <a:schemeClr val="lt1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67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63" name="Google Shape;263;p167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264" name="Google Shape;264;p167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67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5417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1485" lvl="3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76856" lvl="4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32227" lvl="5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187598" lvl="6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42970" lvl="7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098341" lvl="8" indent="-31623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66" name="Google Shape;266;p167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7" name="Google Shape;267;p167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sp>
        <p:nvSpPr>
          <p:cNvPr id="268" name="Google Shape;268;p167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269" name="Google Shape;269;p167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0" name="Google Shape;270;p167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2212058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Normal con fuente ">
  <p:cSld name="11_Normal con fuente ">
    <p:bg>
      <p:bgPr>
        <a:solidFill>
          <a:schemeClr val="lt1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68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73" name="Google Shape;273;p168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274" name="Google Shape;274;p168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68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5417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1485" lvl="3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76856" lvl="4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32227" lvl="5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187598" lvl="6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42970" lvl="7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098341" lvl="8" indent="-31623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76" name="Google Shape;276;p168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7" name="Google Shape;277;p168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sp>
        <p:nvSpPr>
          <p:cNvPr id="278" name="Google Shape;278;p168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279" name="Google Shape;279;p168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0" name="Google Shape;280;p168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7016027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Normal con fuente ">
  <p:cSld name="15_Normal con fuente ">
    <p:bg>
      <p:bgPr>
        <a:solidFill>
          <a:schemeClr val="lt1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69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83" name="Google Shape;283;p169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284" name="Google Shape;284;p169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69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5417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1485" lvl="3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76856" lvl="4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32227" lvl="5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187598" lvl="6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42970" lvl="7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098341" lvl="8" indent="-31623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86" name="Google Shape;286;p169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7" name="Google Shape;287;p169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sp>
        <p:nvSpPr>
          <p:cNvPr id="288" name="Google Shape;288;p169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289" name="Google Shape;289;p169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0" name="Google Shape;290;p169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6622325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a1e40217_0_91"/>
          <p:cNvSpPr txBox="1">
            <a:spLocks noGrp="1"/>
          </p:cNvSpPr>
          <p:nvPr>
            <p:ph type="title"/>
          </p:nvPr>
        </p:nvSpPr>
        <p:spPr>
          <a:xfrm>
            <a:off x="623396" y="499539"/>
            <a:ext cx="1080660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02" name="Google Shape;102;g138a1e40217_0_91"/>
          <p:cNvSpPr txBox="1">
            <a:spLocks noGrp="1"/>
          </p:cNvSpPr>
          <p:nvPr>
            <p:ph type="body" idx="1"/>
          </p:nvPr>
        </p:nvSpPr>
        <p:spPr>
          <a:xfrm>
            <a:off x="527382" y="260648"/>
            <a:ext cx="10858500" cy="59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971"/>
              </a:spcBef>
              <a:spcAft>
                <a:spcPts val="0"/>
              </a:spcAft>
              <a:buSzPts val="1800"/>
              <a:buChar char="»"/>
              <a:defRPr/>
            </a:lvl1pPr>
            <a:lvl2pPr marL="914400" lvl="1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marL="1371600" lvl="2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marL="1828800" lvl="3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marL="2286000" lvl="4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marL="2743200" lvl="5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3" name="Google Shape;103;g138a1e40217_0_91"/>
          <p:cNvSpPr txBox="1">
            <a:spLocks noGrp="1"/>
          </p:cNvSpPr>
          <p:nvPr>
            <p:ph type="body" idx="2"/>
          </p:nvPr>
        </p:nvSpPr>
        <p:spPr>
          <a:xfrm>
            <a:off x="527384" y="6309320"/>
            <a:ext cx="4191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971"/>
              </a:spcBef>
              <a:spcAft>
                <a:spcPts val="0"/>
              </a:spcAft>
              <a:buSzPts val="1400"/>
              <a:buNone/>
              <a:defRPr sz="1394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394"/>
            </a:lvl2pPr>
            <a:lvl3pPr marL="1371600" lvl="2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394"/>
            </a:lvl3pPr>
            <a:lvl4pPr marL="1828800" lvl="3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394"/>
            </a:lvl4pPr>
            <a:lvl5pPr marL="2286000" lvl="4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394"/>
            </a:lvl5pPr>
            <a:lvl6pPr marL="2743200" lvl="5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4" name="Google Shape;104;g138a1e40217_0_91"/>
          <p:cNvSpPr txBox="1">
            <a:spLocks noGrp="1"/>
          </p:cNvSpPr>
          <p:nvPr>
            <p:ph type="ftr" idx="11"/>
          </p:nvPr>
        </p:nvSpPr>
        <p:spPr>
          <a:xfrm>
            <a:off x="6671735" y="6308730"/>
            <a:ext cx="4705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</a:p>
        </p:txBody>
      </p:sp>
      <p:sp>
        <p:nvSpPr>
          <p:cNvPr id="105" name="Google Shape;105;g138a1e40217_0_91"/>
          <p:cNvSpPr txBox="1">
            <a:spLocks noGrp="1"/>
          </p:cNvSpPr>
          <p:nvPr>
            <p:ph type="sldNum" idx="12"/>
          </p:nvPr>
        </p:nvSpPr>
        <p:spPr>
          <a:xfrm>
            <a:off x="9265921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3724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Dos objetos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9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23" name="Google Shape;123;p39"/>
          <p:cNvSpPr txBox="1">
            <a:spLocks noGrp="1"/>
          </p:cNvSpPr>
          <p:nvPr>
            <p:ph type="body" idx="1"/>
          </p:nvPr>
        </p:nvSpPr>
        <p:spPr>
          <a:xfrm>
            <a:off x="1097278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4152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1485" lvl="3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76856" lvl="4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32227" lvl="5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187598" lvl="6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42970" lvl="7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098341" lvl="8" indent="-341528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4" name="Google Shape;124;p39"/>
          <p:cNvSpPr txBox="1">
            <a:spLocks noGrp="1"/>
          </p:cNvSpPr>
          <p:nvPr>
            <p:ph type="body" idx="2"/>
          </p:nvPr>
        </p:nvSpPr>
        <p:spPr>
          <a:xfrm>
            <a:off x="6217921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4152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1485" lvl="3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76856" lvl="4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32227" lvl="5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187598" lvl="6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42970" lvl="7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098341" lvl="8" indent="-341528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5" name="Google Shape;125;p39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sp>
        <p:nvSpPr>
          <p:cNvPr id="126" name="Google Shape;126;p39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127" name="Google Shape;127;p39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39085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cabezado de sección" type="secHead">
  <p:cSld name="Encabezado de secció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38a1e40217_0_22"/>
          <p:cNvSpPr/>
          <p:nvPr/>
        </p:nvSpPr>
        <p:spPr>
          <a:xfrm>
            <a:off x="3176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g138a1e40217_0_22"/>
          <p:cNvSpPr/>
          <p:nvPr/>
        </p:nvSpPr>
        <p:spPr>
          <a:xfrm>
            <a:off x="16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g138a1e40217_0_22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7968" b="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5" name="Google Shape;35;g138a1e40217_0_22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2400"/>
              <a:buNone/>
              <a:defRPr sz="239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None/>
              <a:defRPr sz="1793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None/>
              <a:defRPr sz="1394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None/>
              <a:defRPr sz="1394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None/>
              <a:defRPr sz="1394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None/>
              <a:defRPr sz="1394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None/>
              <a:defRPr sz="1394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None/>
              <a:defRPr sz="1394">
                <a:solidFill>
                  <a:srgbClr val="888888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6" name="Google Shape;36;g138a1e40217_0_22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37" name="Google Shape;37;g138a1e40217_0_22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</a:p>
        </p:txBody>
      </p:sp>
      <p:sp>
        <p:nvSpPr>
          <p:cNvPr id="38" name="Google Shape;38;g138a1e40217_0_22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cxnSp>
        <p:nvCxnSpPr>
          <p:cNvPr id="39" name="Google Shape;39;g138a1e40217_0_22"/>
          <p:cNvCxnSpPr/>
          <p:nvPr/>
        </p:nvCxnSpPr>
        <p:spPr>
          <a:xfrm>
            <a:off x="1207658" y="4343400"/>
            <a:ext cx="98754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65720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Título y objeto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38a1e40217_0_16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7" name="Google Shape;27;g138a1e40217_0_16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8" name="Google Shape;28;g138a1e40217_0_16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29" name="Google Shape;29;g138a1e40217_0_16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</a:p>
        </p:txBody>
      </p:sp>
      <p:sp>
        <p:nvSpPr>
          <p:cNvPr id="30" name="Google Shape;30;g138a1e40217_0_16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56347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 blanco" type="blank">
  <p:cSld name="En blanco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8a1e40217_0_118"/>
          <p:cNvSpPr/>
          <p:nvPr/>
        </p:nvSpPr>
        <p:spPr>
          <a:xfrm>
            <a:off x="3176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138a1e40217_0_118"/>
          <p:cNvSpPr/>
          <p:nvPr/>
        </p:nvSpPr>
        <p:spPr>
          <a:xfrm>
            <a:off x="16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138a1e40217_0_118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131" name="Google Shape;131;g138a1e40217_0_118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</a:p>
        </p:txBody>
      </p:sp>
      <p:sp>
        <p:nvSpPr>
          <p:cNvPr id="132" name="Google Shape;132;g138a1e40217_0_118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27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rmal con fuente ">
  <p:cSld name="Normal con fuente 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8a1e40217_0_54"/>
          <p:cNvSpPr txBox="1">
            <a:spLocks noGrp="1"/>
          </p:cNvSpPr>
          <p:nvPr>
            <p:ph type="title"/>
          </p:nvPr>
        </p:nvSpPr>
        <p:spPr>
          <a:xfrm>
            <a:off x="645393" y="11663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Calibri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65" name="Google Shape;65;g138a1e40217_0_54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66" name="Google Shape;66;g138a1e40217_0_54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Fuente:</a:t>
            </a:r>
            <a:endParaRPr sz="822" b="0" i="0" u="none" strike="noStrike" cap="none">
              <a:solidFill>
                <a:srgbClr val="E4E9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g138a1e40217_0_54"/>
          <p:cNvSpPr txBox="1">
            <a:spLocks noGrp="1"/>
          </p:cNvSpPr>
          <p:nvPr>
            <p:ph type="body" idx="1"/>
          </p:nvPr>
        </p:nvSpPr>
        <p:spPr>
          <a:xfrm>
            <a:off x="788830" y="2924945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8" name="Google Shape;68;g138a1e40217_0_54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69" name="Google Shape;69;g138a1e40217_0_54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</a:p>
        </p:txBody>
      </p:sp>
      <p:sp>
        <p:nvSpPr>
          <p:cNvPr id="70" name="Google Shape;70;g138a1e40217_0_54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Fuente:</a:t>
            </a:r>
            <a:endParaRPr sz="822" b="0" i="0" u="none" strike="noStrike" cap="none">
              <a:solidFill>
                <a:srgbClr val="E4E9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6108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Comparación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0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30" name="Google Shape;130;p40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5371" lvl="0" indent="-227686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2000"/>
              <a:buNone/>
              <a:defRPr sz="1992" b="0" cap="none">
                <a:solidFill>
                  <a:schemeClr val="dk2"/>
                </a:solidFill>
              </a:defRPr>
            </a:lvl1pPr>
            <a:lvl2pPr marL="910742" lvl="1" indent="-227686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2000"/>
              <a:buNone/>
              <a:defRPr sz="1992" b="1"/>
            </a:lvl2pPr>
            <a:lvl3pPr marL="1366114" lvl="2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None/>
              <a:defRPr sz="1793" b="1"/>
            </a:lvl3pPr>
            <a:lvl4pPr marL="1821485" lvl="3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4pPr>
            <a:lvl5pPr marL="2276856" lvl="4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5pPr>
            <a:lvl6pPr marL="2732227" lvl="5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6pPr>
            <a:lvl7pPr marL="3187598" lvl="6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7pPr>
            <a:lvl8pPr marL="3642970" lvl="7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8pPr>
            <a:lvl9pPr marL="4098341" lvl="8" indent="-227686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600"/>
              <a:buNone/>
              <a:defRPr sz="159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1" name="Google Shape;131;p40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4152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1485" lvl="3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76856" lvl="4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32227" lvl="5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187598" lvl="6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42970" lvl="7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098341" lvl="8" indent="-341528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2" name="Google Shape;132;p40"/>
          <p:cNvSpPr txBox="1">
            <a:spLocks noGrp="1"/>
          </p:cNvSpPr>
          <p:nvPr>
            <p:ph type="body" idx="3"/>
          </p:nvPr>
        </p:nvSpPr>
        <p:spPr>
          <a:xfrm>
            <a:off x="6217921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5371" lvl="0" indent="-227686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2000"/>
              <a:buNone/>
              <a:defRPr sz="1992" b="0" cap="none">
                <a:solidFill>
                  <a:schemeClr val="dk2"/>
                </a:solidFill>
              </a:defRPr>
            </a:lvl1pPr>
            <a:lvl2pPr marL="910742" lvl="1" indent="-227686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2000"/>
              <a:buNone/>
              <a:defRPr sz="1992" b="1"/>
            </a:lvl2pPr>
            <a:lvl3pPr marL="1366114" lvl="2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None/>
              <a:defRPr sz="1793" b="1"/>
            </a:lvl3pPr>
            <a:lvl4pPr marL="1821485" lvl="3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4pPr>
            <a:lvl5pPr marL="2276856" lvl="4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5pPr>
            <a:lvl6pPr marL="2732227" lvl="5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6pPr>
            <a:lvl7pPr marL="3187598" lvl="6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7pPr>
            <a:lvl8pPr marL="3642970" lvl="7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8pPr>
            <a:lvl9pPr marL="4098341" lvl="8" indent="-227686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600"/>
              <a:buNone/>
              <a:defRPr sz="159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3" name="Google Shape;133;p40"/>
          <p:cNvSpPr txBox="1">
            <a:spLocks noGrp="1"/>
          </p:cNvSpPr>
          <p:nvPr>
            <p:ph type="body" idx="4"/>
          </p:nvPr>
        </p:nvSpPr>
        <p:spPr>
          <a:xfrm>
            <a:off x="6217921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4152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1485" lvl="3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76856" lvl="4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32227" lvl="5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187598" lvl="6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42970" lvl="7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098341" lvl="8" indent="-341528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4" name="Google Shape;134;p40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sp>
        <p:nvSpPr>
          <p:cNvPr id="135" name="Google Shape;135;p40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136" name="Google Shape;136;p40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537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ido con título" type="objTx">
  <p:cSld name="Contenido con título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2"/>
          <p:cNvSpPr/>
          <p:nvPr/>
        </p:nvSpPr>
        <p:spPr>
          <a:xfrm>
            <a:off x="17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7" tIns="91057" rIns="91057" bIns="91057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42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7" tIns="91057" rIns="91057" bIns="91057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2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586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49" name="Google Shape;149;p42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4152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1485" lvl="3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76856" lvl="4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32227" lvl="5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187598" lvl="6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42970" lvl="7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098341" lvl="8" indent="-341528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50" name="Google Shape;150;p42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5371" lvl="0" indent="-227686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500"/>
              <a:buNone/>
              <a:defRPr sz="1494">
                <a:solidFill>
                  <a:srgbClr val="FFFFFF"/>
                </a:solidFill>
              </a:defRPr>
            </a:lvl1pPr>
            <a:lvl2pPr marL="910742" lvl="1" indent="-227686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200"/>
              <a:buNone/>
              <a:defRPr sz="1195"/>
            </a:lvl2pPr>
            <a:lvl3pPr marL="1366114" lvl="2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00"/>
              <a:buNone/>
              <a:defRPr sz="996"/>
            </a:lvl3pPr>
            <a:lvl4pPr marL="1821485" lvl="3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4pPr>
            <a:lvl5pPr marL="2276856" lvl="4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5pPr>
            <a:lvl6pPr marL="2732227" lvl="5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6pPr>
            <a:lvl7pPr marL="3187598" lvl="6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7pPr>
            <a:lvl8pPr marL="3642970" lvl="7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8pPr>
            <a:lvl9pPr marL="4098341" lvl="8" indent="-227686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900"/>
              <a:buNone/>
              <a:defRPr sz="896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51" name="Google Shape;151;p42"/>
          <p:cNvSpPr txBox="1">
            <a:spLocks noGrp="1"/>
          </p:cNvSpPr>
          <p:nvPr>
            <p:ph type="dt" idx="10"/>
          </p:nvPr>
        </p:nvSpPr>
        <p:spPr>
          <a:xfrm>
            <a:off x="465512" y="6459787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sp>
        <p:nvSpPr>
          <p:cNvPr id="152" name="Google Shape;152;p42"/>
          <p:cNvSpPr txBox="1">
            <a:spLocks noGrp="1"/>
          </p:cNvSpPr>
          <p:nvPr>
            <p:ph type="ftr" idx="11"/>
          </p:nvPr>
        </p:nvSpPr>
        <p:spPr>
          <a:xfrm>
            <a:off x="4800600" y="6459787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153" name="Google Shape;153;p42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9071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Título y texto vertical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4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65" name="Google Shape;165;p44"/>
          <p:cNvSpPr txBox="1">
            <a:spLocks noGrp="1"/>
          </p:cNvSpPr>
          <p:nvPr>
            <p:ph type="body" idx="1"/>
          </p:nvPr>
        </p:nvSpPr>
        <p:spPr>
          <a:xfrm rot="5400000">
            <a:off x="4114799" y="-1171785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5371" lvl="0" indent="-34152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1485" lvl="3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76856" lvl="4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32227" lvl="5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187598" lvl="6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42970" lvl="7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098341" lvl="8" indent="-341528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6" name="Google Shape;166;p44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sp>
        <p:nvSpPr>
          <p:cNvPr id="167" name="Google Shape;167;p44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168" name="Google Shape;168;p44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730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vertical y texto" type="vertTitleAndTx">
  <p:cSld name="Título vertical y texto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5"/>
          <p:cNvSpPr/>
          <p:nvPr/>
        </p:nvSpPr>
        <p:spPr>
          <a:xfrm>
            <a:off x="3176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7" tIns="91057" rIns="91057" bIns="91057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45"/>
          <p:cNvSpPr/>
          <p:nvPr/>
        </p:nvSpPr>
        <p:spPr>
          <a:xfrm>
            <a:off x="16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7" tIns="91057" rIns="91057" bIns="91057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45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73" name="Google Shape;173;p45"/>
          <p:cNvSpPr txBox="1">
            <a:spLocks noGrp="1"/>
          </p:cNvSpPr>
          <p:nvPr>
            <p:ph type="body" idx="1"/>
          </p:nvPr>
        </p:nvSpPr>
        <p:spPr>
          <a:xfrm rot="5400000">
            <a:off x="1825402" y="-574898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5371" lvl="0" indent="-34152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1485" lvl="3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76856" lvl="4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32227" lvl="5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187598" lvl="6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42970" lvl="7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098341" lvl="8" indent="-341528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74" name="Google Shape;174;p45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sp>
        <p:nvSpPr>
          <p:cNvPr id="175" name="Google Shape;175;p45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176" name="Google Shape;176;p45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7518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on ">
  <p:cSld name="Encabezado de Seccion 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6"/>
          <p:cNvSpPr txBox="1">
            <a:spLocks noGrp="1"/>
          </p:cNvSpPr>
          <p:nvPr>
            <p:ph type="title"/>
          </p:nvPr>
        </p:nvSpPr>
        <p:spPr>
          <a:xfrm>
            <a:off x="551384" y="2051019"/>
            <a:ext cx="10780776" cy="61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Calibri"/>
              <a:buNone/>
              <a:defRPr sz="5378" b="0"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79" name="Google Shape;179;p46"/>
          <p:cNvSpPr txBox="1">
            <a:spLocks noGrp="1"/>
          </p:cNvSpPr>
          <p:nvPr>
            <p:ph type="body" idx="1"/>
          </p:nvPr>
        </p:nvSpPr>
        <p:spPr>
          <a:xfrm>
            <a:off x="551384" y="4359587"/>
            <a:ext cx="9229344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227686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None/>
              <a:defRPr sz="1793">
                <a:solidFill>
                  <a:srgbClr val="C00000"/>
                </a:solidFill>
              </a:defRPr>
            </a:lvl1pPr>
            <a:lvl2pPr marL="910742" lvl="1" indent="-227686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900"/>
              <a:buNone/>
              <a:defRPr sz="896"/>
            </a:lvl2pPr>
            <a:lvl3pPr marL="1366114" lvl="2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750"/>
              <a:buNone/>
              <a:defRPr sz="747"/>
            </a:lvl3pPr>
            <a:lvl4pPr marL="1821485" lvl="3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4pPr>
            <a:lvl5pPr marL="2276856" lvl="4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5pPr>
            <a:lvl6pPr marL="2732227" lvl="5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6pPr>
            <a:lvl7pPr marL="3187598" lvl="6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7pPr>
            <a:lvl8pPr marL="3642970" lvl="7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8pPr>
            <a:lvl9pPr marL="4098341" lvl="8" indent="-227686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675"/>
              <a:buNone/>
              <a:defRPr sz="67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80" name="Google Shape;180;p46"/>
          <p:cNvSpPr txBox="1">
            <a:spLocks noGrp="1"/>
          </p:cNvSpPr>
          <p:nvPr>
            <p:ph type="dt" idx="10"/>
          </p:nvPr>
        </p:nvSpPr>
        <p:spPr>
          <a:xfrm>
            <a:off x="3211248" y="6481096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sp>
        <p:nvSpPr>
          <p:cNvPr id="181" name="Google Shape;181;p46"/>
          <p:cNvSpPr txBox="1">
            <a:spLocks noGrp="1"/>
          </p:cNvSpPr>
          <p:nvPr>
            <p:ph type="ftr" idx="11"/>
          </p:nvPr>
        </p:nvSpPr>
        <p:spPr>
          <a:xfrm>
            <a:off x="685800" y="6481102"/>
            <a:ext cx="2817912" cy="376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182" name="Google Shape;182;p46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6681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os objetos">
  <p:cSld name="1_Dos objetos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7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Calibri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85" name="Google Shape;185;p47"/>
          <p:cNvSpPr txBox="1">
            <a:spLocks noGrp="1"/>
          </p:cNvSpPr>
          <p:nvPr>
            <p:ph type="body" idx="1"/>
          </p:nvPr>
        </p:nvSpPr>
        <p:spPr>
          <a:xfrm>
            <a:off x="676656" y="1998134"/>
            <a:ext cx="4663440" cy="376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4152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 sz="1793"/>
            </a:lvl1pPr>
            <a:lvl2pPr marL="910742" lvl="1" indent="-322555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Arial"/>
              <a:buChar char=" "/>
              <a:defRPr sz="1494"/>
            </a:lvl2pPr>
            <a:lvl3pPr marL="1366114" lvl="2" indent="-31306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350"/>
              <a:buFont typeface="Arial"/>
              <a:buChar char=" "/>
              <a:defRPr sz="1345"/>
            </a:lvl3pPr>
            <a:lvl4pPr marL="1821485" lvl="3" indent="-303581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4pPr>
            <a:lvl5pPr marL="2276856" lvl="4" indent="-303581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5pPr>
            <a:lvl6pPr marL="2732227" lvl="5" indent="-303581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6pPr>
            <a:lvl7pPr marL="3187598" lvl="6" indent="-303581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7pPr>
            <a:lvl8pPr marL="3642970" lvl="7" indent="-303581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8pPr>
            <a:lvl9pPr marL="4098341" lvl="8" indent="-303581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200"/>
              <a:buChar char="◦"/>
              <a:defRPr sz="119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86" name="Google Shape;186;p47"/>
          <p:cNvSpPr txBox="1">
            <a:spLocks noGrp="1"/>
          </p:cNvSpPr>
          <p:nvPr>
            <p:ph type="body" idx="2"/>
          </p:nvPr>
        </p:nvSpPr>
        <p:spPr>
          <a:xfrm>
            <a:off x="6011331" y="1998134"/>
            <a:ext cx="4663440" cy="376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4152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 sz="1793"/>
            </a:lvl1pPr>
            <a:lvl2pPr marL="910742" lvl="1" indent="-322555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Arial"/>
              <a:buChar char=" "/>
              <a:defRPr sz="1494"/>
            </a:lvl2pPr>
            <a:lvl3pPr marL="1366114" lvl="2" indent="-31306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350"/>
              <a:buFont typeface="Arial"/>
              <a:buChar char=" "/>
              <a:defRPr sz="1345"/>
            </a:lvl3pPr>
            <a:lvl4pPr marL="1821485" lvl="3" indent="-303581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4pPr>
            <a:lvl5pPr marL="2276856" lvl="4" indent="-303581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5pPr>
            <a:lvl6pPr marL="2732227" lvl="5" indent="-303581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6pPr>
            <a:lvl7pPr marL="3187598" lvl="6" indent="-303581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7pPr>
            <a:lvl8pPr marL="3642970" lvl="7" indent="-303581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8pPr>
            <a:lvl9pPr marL="4098341" lvl="8" indent="-303581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200"/>
              <a:buChar char="◦"/>
              <a:defRPr sz="119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87" name="Google Shape;187;p47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188" name="Google Shape;188;p47"/>
          <p:cNvSpPr txBox="1">
            <a:spLocks noGrp="1"/>
          </p:cNvSpPr>
          <p:nvPr>
            <p:ph type="body" idx="3"/>
          </p:nvPr>
        </p:nvSpPr>
        <p:spPr>
          <a:xfrm>
            <a:off x="5951986" y="6509540"/>
            <a:ext cx="2162515" cy="30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5371" lvl="0" indent="-22768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25"/>
              <a:buNone/>
              <a:defRPr sz="822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0742" lvl="1" indent="-227686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050"/>
              <a:buNone/>
              <a:defRPr sz="1046"/>
            </a:lvl2pPr>
            <a:lvl3pPr marL="1366114" lvl="2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50"/>
              <a:buNone/>
              <a:defRPr sz="1046"/>
            </a:lvl3pPr>
            <a:lvl4pPr marL="1821485" lvl="3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50"/>
              <a:buNone/>
              <a:defRPr sz="1046"/>
            </a:lvl4pPr>
            <a:lvl5pPr marL="2276856" lvl="4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50"/>
              <a:buNone/>
              <a:defRPr sz="1046"/>
            </a:lvl5pPr>
            <a:lvl6pPr marL="2732227" lvl="5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187598" lvl="6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42970" lvl="7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098341" lvl="8" indent="-341528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89" name="Google Shape;189;p47"/>
          <p:cNvSpPr txBox="1">
            <a:spLocks noGrp="1"/>
          </p:cNvSpPr>
          <p:nvPr>
            <p:ph type="dt" idx="10"/>
          </p:nvPr>
        </p:nvSpPr>
        <p:spPr>
          <a:xfrm>
            <a:off x="2898949" y="6511630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sp>
        <p:nvSpPr>
          <p:cNvPr id="190" name="Google Shape;190;p47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85480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Normal con fuente ">
  <p:cSld name="2_Normal con fuente ">
    <p:bg>
      <p:bgPr>
        <a:solidFill>
          <a:schemeClr val="lt1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93" name="Google Shape;193;p16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194" name="Google Shape;194;p160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6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5417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1485" lvl="3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76856" lvl="4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32227" lvl="5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187598" lvl="6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42970" lvl="7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098341" lvl="8" indent="-31623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6" name="Google Shape;196;p160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7" name="Google Shape;197;p16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sp>
        <p:nvSpPr>
          <p:cNvPr id="198" name="Google Shape;198;p16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199" name="Google Shape;199;p160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0" name="Google Shape;200;p160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97525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7" tIns="91057" rIns="91057" bIns="91057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0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Ingeniería de software 2024</a:t>
            </a:r>
            <a:endParaRPr sz="10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1"/>
          <p:cNvSpPr/>
          <p:nvPr/>
        </p:nvSpPr>
        <p:spPr>
          <a:xfrm>
            <a:off x="16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7" tIns="91057" rIns="91057" bIns="91057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31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4" name="Google Shape;14;p31"/>
          <p:cNvSpPr txBox="1">
            <a:spLocks noGrp="1"/>
          </p:cNvSpPr>
          <p:nvPr>
            <p:ph type="sldNum" idx="12"/>
          </p:nvPr>
        </p:nvSpPr>
        <p:spPr>
          <a:xfrm>
            <a:off x="10879975" y="6470853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Google Shape;16;p3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38C4BB1B-ABD3-4156-C6D9-BD7BC91AFF3F}"/>
              </a:ext>
            </a:extLst>
          </p:cNvPr>
          <p:cNvSpPr txBox="1"/>
          <p:nvPr userDrawn="1"/>
        </p:nvSpPr>
        <p:spPr>
          <a:xfrm>
            <a:off x="6096000" y="6499526"/>
            <a:ext cx="6158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00" dirty="0">
                <a:solidFill>
                  <a:schemeClr val="bg1"/>
                </a:solidFill>
              </a:rPr>
              <a:t>Fuente:</a:t>
            </a:r>
          </a:p>
        </p:txBody>
      </p:sp>
    </p:spTree>
    <p:extLst>
      <p:ext uri="{BB962C8B-B14F-4D97-AF65-F5344CB8AC3E}">
        <p14:creationId xmlns:p14="http://schemas.microsoft.com/office/powerpoint/2010/main" val="125647577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1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  <p:sldLayoutId id="2147483717" r:id="rId19"/>
    <p:sldLayoutId id="2147483718" r:id="rId20"/>
    <p:sldLayoutId id="2147483719" r:id="rId21"/>
    <p:sldLayoutId id="2147483720" r:id="rId22"/>
    <p:sldLayoutId id="2147483721" r:id="rId2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1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163.10.22.82/OAS/petri/como_comenzar_la_red.html" TargetMode="Externa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25"/>
          <p:cNvSpPr txBox="1">
            <a:spLocks noGrp="1"/>
          </p:cNvSpPr>
          <p:nvPr>
            <p:ph type="title"/>
          </p:nvPr>
        </p:nvSpPr>
        <p:spPr>
          <a:xfrm>
            <a:off x="551384" y="5174203"/>
            <a:ext cx="10780777" cy="610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300"/>
              <a:buFont typeface="Calibri"/>
              <a:buNone/>
            </a:pPr>
            <a:r>
              <a:rPr lang="es-ES" dirty="0"/>
              <a:t>Ingeniería de Software I – Clase 5 - 2024  REDES DE PETRI</a:t>
            </a:r>
            <a:endParaRPr dirty="0"/>
          </a:p>
        </p:txBody>
      </p:sp>
      <p:sp>
        <p:nvSpPr>
          <p:cNvPr id="401" name="Google Shape;401;p125"/>
          <p:cNvSpPr txBox="1">
            <a:spLocks noGrp="1"/>
          </p:cNvSpPr>
          <p:nvPr>
            <p:ph type="sldNum" idx="12"/>
          </p:nvPr>
        </p:nvSpPr>
        <p:spPr>
          <a:xfrm>
            <a:off x="9900460" y="6447602"/>
            <a:ext cx="1312025" cy="363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ES">
                <a:solidFill>
                  <a:srgbClr val="758085"/>
                </a:solidFill>
              </a:rPr>
              <a:t>1</a:t>
            </a:fld>
            <a:endParaRPr>
              <a:solidFill>
                <a:srgbClr val="758085"/>
              </a:solidFill>
            </a:endParaRPr>
          </a:p>
        </p:txBody>
      </p:sp>
      <p:pic>
        <p:nvPicPr>
          <p:cNvPr id="402" name="Google Shape;402;p1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413" y="4968816"/>
            <a:ext cx="1147495" cy="1147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Redes de Petri</a:t>
            </a:r>
            <a:endParaRPr dirty="0"/>
          </a:p>
        </p:txBody>
      </p:sp>
      <p:sp>
        <p:nvSpPr>
          <p:cNvPr id="641" name="Google Shape;641;p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68263" lvl="0" indent="-2032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200"/>
              <a:buChar char="»"/>
            </a:pPr>
            <a:r>
              <a:rPr lang="es-ES" sz="3200"/>
              <a:t>Los arcos indican a través de una flecha la relación entre sitios y transiciones y viceversa.</a:t>
            </a:r>
            <a:endParaRPr/>
          </a:p>
          <a:p>
            <a:pPr marL="68263" lvl="0" indent="-20320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3200"/>
              <a:buChar char="»"/>
            </a:pPr>
            <a:r>
              <a:rPr lang="es-ES" sz="3200"/>
              <a:t>A los lugares se les asignan tokens (fichas) que se representan mediante un número o puntos dentro del sitio. Esta asignación de tokens a lugares constituye la marcación. </a:t>
            </a:r>
            <a:endParaRPr/>
          </a:p>
          <a:p>
            <a:pPr marL="68263" lvl="0" indent="-20320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3200"/>
              <a:buChar char="»"/>
            </a:pPr>
            <a:r>
              <a:rPr lang="es-ES" sz="3200"/>
              <a:t>Luego de una marcación inicial se puede simular la ejecución de la red. El número de tokens asignados a un sitio es ilimitado.</a:t>
            </a:r>
            <a:endParaRPr/>
          </a:p>
          <a:p>
            <a:pPr marL="68263" lvl="0" indent="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643" name="Google Shape;643;p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dirty="0"/>
              <a:t>Redes de Petri</a:t>
            </a:r>
            <a:br>
              <a:rPr lang="es-ES" sz="4400" dirty="0"/>
            </a:br>
            <a:r>
              <a:rPr lang="es-ES" sz="4400" dirty="0"/>
              <a:t> Funciones de entrada y de salida</a:t>
            </a:r>
            <a:endParaRPr sz="4400" dirty="0"/>
          </a:p>
        </p:txBody>
      </p:sp>
      <p:sp>
        <p:nvSpPr>
          <p:cNvPr id="649" name="Google Shape;649;p1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</a:t>
            </a:r>
            <a:endParaRPr/>
          </a:p>
        </p:txBody>
      </p:sp>
      <p:sp>
        <p:nvSpPr>
          <p:cNvPr id="650" name="Google Shape;650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11</a:t>
            </a:fld>
            <a:endParaRPr/>
          </a:p>
        </p:txBody>
      </p:sp>
      <p:graphicFrame>
        <p:nvGraphicFramePr>
          <p:cNvPr id="651" name="Google Shape;651;p13"/>
          <p:cNvGraphicFramePr/>
          <p:nvPr>
            <p:extLst>
              <p:ext uri="{D42A27DB-BD31-4B8C-83A1-F6EECF244321}">
                <p14:modId xmlns:p14="http://schemas.microsoft.com/office/powerpoint/2010/main" val="1587769727"/>
              </p:ext>
            </p:extLst>
          </p:nvPr>
        </p:nvGraphicFramePr>
        <p:xfrm>
          <a:off x="2447958" y="1710266"/>
          <a:ext cx="6264275" cy="287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264275" imgH="2870200" progId="Word.Picture.8">
                  <p:embed/>
                </p:oleObj>
              </mc:Choice>
              <mc:Fallback>
                <p:oleObj r:id="rId3" imgW="6264275" imgH="2870200" progId="Word.Picture.8">
                  <p:embed/>
                  <p:pic>
                    <p:nvPicPr>
                      <p:cNvPr id="651" name="Google Shape;651;p13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 l="-4515" t="-9860" r="-4515" b="-9860"/>
                      <a:stretch/>
                    </p:blipFill>
                    <p:spPr>
                      <a:xfrm>
                        <a:off x="2447958" y="1710266"/>
                        <a:ext cx="6264275" cy="287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2" name="Google Shape;652;p13"/>
          <p:cNvSpPr/>
          <p:nvPr/>
        </p:nvSpPr>
        <p:spPr>
          <a:xfrm>
            <a:off x="2022024" y="4310029"/>
            <a:ext cx="8208912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I:T    P                               O:T    P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I(t1)={P1}                          O(t1)={P2,P3,P5}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I(t2)={P2,P3,P5}               O(t2)={P5}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I(t3)={P3}                          O(t3)={P4}   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I(t4)={P4}                          O(t4)={P2,P3}</a:t>
            </a:r>
            <a:endParaRPr dirty="0"/>
          </a:p>
        </p:txBody>
      </p:sp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A94F1DF3-DE0E-F7CB-85F8-33F31DCADA85}"/>
              </a:ext>
            </a:extLst>
          </p:cNvPr>
          <p:cNvSpPr/>
          <p:nvPr/>
        </p:nvSpPr>
        <p:spPr>
          <a:xfrm>
            <a:off x="2447958" y="4444999"/>
            <a:ext cx="227509" cy="1354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09FA8195-FA39-940F-3F15-F4935F8F17FA}"/>
              </a:ext>
            </a:extLst>
          </p:cNvPr>
          <p:cNvSpPr/>
          <p:nvPr/>
        </p:nvSpPr>
        <p:spPr>
          <a:xfrm>
            <a:off x="5466340" y="4436531"/>
            <a:ext cx="227509" cy="1354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14"/>
          <p:cNvSpPr txBox="1">
            <a:spLocks noGrp="1"/>
          </p:cNvSpPr>
          <p:nvPr>
            <p:ph type="title"/>
          </p:nvPr>
        </p:nvSpPr>
        <p:spPr>
          <a:xfrm>
            <a:off x="1066800" y="427311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dirty="0"/>
              <a:t>Redes de Petri</a:t>
            </a:r>
            <a:br>
              <a:rPr lang="es-ES" sz="4400" dirty="0"/>
            </a:br>
            <a:r>
              <a:rPr lang="es-ES" sz="4400" dirty="0"/>
              <a:t>Marcación inicial</a:t>
            </a:r>
            <a:endParaRPr sz="4400" dirty="0"/>
          </a:p>
        </p:txBody>
      </p:sp>
      <p:sp>
        <p:nvSpPr>
          <p:cNvPr id="659" name="Google Shape;659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12</a:t>
            </a:fld>
            <a:endParaRPr/>
          </a:p>
        </p:txBody>
      </p:sp>
      <p:pic>
        <p:nvPicPr>
          <p:cNvPr id="660" name="Google Shape;660;p14" descr="0-petri"/>
          <p:cNvPicPr preferRelativeResize="0"/>
          <p:nvPr/>
        </p:nvPicPr>
        <p:blipFill rotWithShape="1">
          <a:blip r:embed="rId3">
            <a:alphaModFix/>
          </a:blip>
          <a:srcRect l="4834" t="2585" r="5501" b="11429"/>
          <a:stretch/>
        </p:blipFill>
        <p:spPr>
          <a:xfrm>
            <a:off x="2430840" y="2032338"/>
            <a:ext cx="7265625" cy="3239988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14"/>
          <p:cNvSpPr/>
          <p:nvPr/>
        </p:nvSpPr>
        <p:spPr>
          <a:xfrm>
            <a:off x="4079777" y="5445225"/>
            <a:ext cx="396775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M(P1,P2,P3,P4,P5)=(1,2,0,1,1)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Redes de Petri</a:t>
            </a:r>
            <a:endParaRPr dirty="0"/>
          </a:p>
        </p:txBody>
      </p:sp>
      <p:sp>
        <p:nvSpPr>
          <p:cNvPr id="667" name="Google Shape;667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263" lvl="0" indent="-2032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200"/>
              <a:buChar char="»"/>
            </a:pPr>
            <a:r>
              <a:rPr lang="es-ES" sz="3200"/>
              <a:t>El conjunto de tokens asociado a cada estado sirve para manejar la coordinación de eventos y estados.</a:t>
            </a:r>
            <a:endParaRPr/>
          </a:p>
          <a:p>
            <a:pPr marL="68263" lvl="0" indent="-20320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3200"/>
              <a:buChar char="»"/>
            </a:pPr>
            <a:r>
              <a:rPr lang="es-ES" sz="3200"/>
              <a:t>Una vez que ocurre un evento, un token puede “viajar” de uno de los estados a otro.</a:t>
            </a:r>
            <a:endParaRPr/>
          </a:p>
          <a:p>
            <a:pPr marL="68263" lvl="0" indent="-20320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3200"/>
              <a:buChar char="»"/>
            </a:pPr>
            <a:r>
              <a:rPr lang="es-ES" sz="3200"/>
              <a:t>Las reglas de disparo provocan que los tokens “viajen” de un lugar a otro cuando se cumplen las condiciones adecuadas. </a:t>
            </a:r>
            <a:endParaRPr/>
          </a:p>
          <a:p>
            <a:pPr marL="68263" lvl="0" indent="-20320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3200"/>
              <a:buChar char="»"/>
            </a:pPr>
            <a:r>
              <a:rPr lang="es-ES" sz="3200"/>
              <a:t>La ejecución es controlada por el número y distribución de los tokens.</a:t>
            </a:r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Redes de Petri</a:t>
            </a:r>
            <a:endParaRPr dirty="0"/>
          </a:p>
        </p:txBody>
      </p:sp>
      <p:sp>
        <p:nvSpPr>
          <p:cNvPr id="675" name="Google Shape;675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68263" lvl="0" indent="-2032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200"/>
              <a:buChar char="»"/>
            </a:pPr>
            <a:r>
              <a:rPr lang="es-ES" sz="3200" dirty="0"/>
              <a:t>La ejecución de una Red de Petri se realiza disparando transiciones habilitadas. </a:t>
            </a:r>
            <a:endParaRPr dirty="0"/>
          </a:p>
          <a:p>
            <a:pPr marL="68263" lvl="0" indent="-20320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3200"/>
              <a:buChar char="»"/>
            </a:pPr>
            <a:r>
              <a:rPr lang="es-ES" sz="3200" dirty="0"/>
              <a:t>Una transición está habilitada cuando cada lugar de entrada tiene al menos tantos tokens como arcos hacia la transición. </a:t>
            </a:r>
            <a:endParaRPr dirty="0"/>
          </a:p>
          <a:p>
            <a:pPr marL="68263" lvl="0" indent="-20320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3200"/>
              <a:buChar char="»"/>
            </a:pPr>
            <a:r>
              <a:rPr lang="es-ES" sz="3200" dirty="0"/>
              <a:t>Disparar una transición habilitada implica remover tokens de los lugares de entrada y distribuir tokens en los lugares de salida (teniendo en cuenta la cantidad de arcos que llegan y la cantidad de arcos que salen de la transición).</a:t>
            </a:r>
            <a:endParaRPr dirty="0"/>
          </a:p>
          <a:p>
            <a:pPr marL="68263" lvl="0" indent="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677" name="Google Shape;677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Redes de Petri</a:t>
            </a:r>
            <a:endParaRPr dirty="0"/>
          </a:p>
        </p:txBody>
      </p:sp>
      <p:sp>
        <p:nvSpPr>
          <p:cNvPr id="683" name="Google Shape;683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263" lvl="0" indent="-2032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200"/>
              <a:buChar char="»"/>
            </a:pPr>
            <a:r>
              <a:rPr lang="es-ES" sz="3200"/>
              <a:t>Transiciones</a:t>
            </a:r>
            <a:endParaRPr sz="3200"/>
          </a:p>
        </p:txBody>
      </p:sp>
      <p:sp>
        <p:nvSpPr>
          <p:cNvPr id="685" name="Google Shape;68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15</a:t>
            </a:fld>
            <a:endParaRPr/>
          </a:p>
        </p:txBody>
      </p:sp>
      <p:pic>
        <p:nvPicPr>
          <p:cNvPr id="686" name="Google Shape;686;p17" descr="111-Petri"/>
          <p:cNvPicPr preferRelativeResize="0"/>
          <p:nvPr/>
        </p:nvPicPr>
        <p:blipFill rotWithShape="1">
          <a:blip r:embed="rId3">
            <a:alphaModFix/>
          </a:blip>
          <a:srcRect l="24987" t="8196" r="13468" b="5524"/>
          <a:stretch/>
        </p:blipFill>
        <p:spPr>
          <a:xfrm>
            <a:off x="6325697" y="2318427"/>
            <a:ext cx="2612572" cy="3024187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17"/>
          <p:cNvSpPr/>
          <p:nvPr/>
        </p:nvSpPr>
        <p:spPr>
          <a:xfrm>
            <a:off x="2521562" y="2714551"/>
            <a:ext cx="3456384" cy="646331"/>
          </a:xfrm>
          <a:prstGeom prst="rightArrowCallout">
            <a:avLst>
              <a:gd name="adj1" fmla="val 17965"/>
              <a:gd name="adj2" fmla="val 25000"/>
              <a:gd name="adj3" fmla="val 25000"/>
              <a:gd name="adj4" fmla="val 82375"/>
            </a:avLst>
          </a:prstGeom>
          <a:solidFill>
            <a:srgbClr val="C00000"/>
          </a:solidFill>
          <a:ln w="12700" cap="flat" cmpd="sng">
            <a:solidFill>
              <a:srgbClr val="5C5C5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09537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 transición está habilitada</a:t>
            </a:r>
            <a:endParaRPr/>
          </a:p>
        </p:txBody>
      </p:sp>
      <p:sp>
        <p:nvSpPr>
          <p:cNvPr id="688" name="Google Shape;688;p17"/>
          <p:cNvSpPr/>
          <p:nvPr/>
        </p:nvSpPr>
        <p:spPr>
          <a:xfrm>
            <a:off x="2521563" y="4293096"/>
            <a:ext cx="3456383" cy="646331"/>
          </a:xfrm>
          <a:prstGeom prst="rightArrowCallout">
            <a:avLst>
              <a:gd name="adj1" fmla="val 19386"/>
              <a:gd name="adj2" fmla="val 25000"/>
              <a:gd name="adj3" fmla="val 25000"/>
              <a:gd name="adj4" fmla="val 82795"/>
            </a:avLst>
          </a:prstGeom>
          <a:solidFill>
            <a:srgbClr val="C00000"/>
          </a:solidFill>
          <a:ln w="12700" cap="flat" cmpd="sng">
            <a:solidFill>
              <a:srgbClr val="5C5C5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09537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 transición no está habilitada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Redes de Petri</a:t>
            </a:r>
            <a:endParaRPr dirty="0"/>
          </a:p>
        </p:txBody>
      </p:sp>
      <p:sp>
        <p:nvSpPr>
          <p:cNvPr id="694" name="Google Shape;694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68263" lvl="0" indent="-17621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100000"/>
              <a:buChar char="»"/>
            </a:pPr>
            <a:r>
              <a:rPr lang="es-ES" sz="3000"/>
              <a:t>La ocurrencia de los eventos (transiciones) depende del estado del sistema.</a:t>
            </a:r>
            <a:endParaRPr/>
          </a:p>
          <a:p>
            <a:pPr marL="68263" lvl="0" indent="-176212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ct val="100000"/>
              <a:buChar char="»"/>
            </a:pPr>
            <a:r>
              <a:rPr lang="es-ES" sz="3000"/>
              <a:t>Una condición puede ser V  (con token) o F (sin token)</a:t>
            </a:r>
            <a:endParaRPr/>
          </a:p>
          <a:p>
            <a:pPr marL="68263" lvl="0" indent="-176212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ct val="100000"/>
              <a:buChar char="»"/>
            </a:pPr>
            <a:r>
              <a:rPr lang="es-ES" sz="3000"/>
              <a:t>La ocurrencia de un evento está sujeta a que se den ciertas condiciones (pre) y al ocurrir el evento causa que se hagan verdaderas las post-condiciones.</a:t>
            </a:r>
            <a:endParaRPr/>
          </a:p>
          <a:p>
            <a:pPr marL="68263" lvl="0" indent="-176212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ct val="100000"/>
              <a:buChar char="»"/>
            </a:pPr>
            <a:r>
              <a:rPr lang="es-ES" sz="3000"/>
              <a:t>Las RP son asincrónicas y el orden en que ocurren los eventos es uno de los permitidos </a:t>
            </a:r>
            <a:endParaRPr/>
          </a:p>
          <a:p>
            <a:pPr marL="260350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ct val="100000"/>
              <a:buChar char=" "/>
            </a:pPr>
            <a:r>
              <a:rPr lang="es-ES" sz="3000"/>
              <a:t>La ejecución es NO DETERMINÍSTICA </a:t>
            </a:r>
            <a:endParaRPr/>
          </a:p>
          <a:p>
            <a:pPr marL="68263" lvl="0" indent="-176212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ct val="100000"/>
              <a:buChar char="»"/>
            </a:pPr>
            <a:r>
              <a:rPr lang="es-ES" sz="3000"/>
              <a:t>Se acepta que el disparo de una transición es instantáneo.</a:t>
            </a:r>
            <a:endParaRPr/>
          </a:p>
          <a:p>
            <a:pPr marL="68263" lvl="0" indent="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  <p:sp>
        <p:nvSpPr>
          <p:cNvPr id="696" name="Google Shape;696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9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</a:t>
            </a:r>
            <a:endParaRPr/>
          </a:p>
        </p:txBody>
      </p:sp>
      <p:sp>
        <p:nvSpPr>
          <p:cNvPr id="702" name="Google Shape;702;p19"/>
          <p:cNvSpPr txBox="1">
            <a:spLocks noGrp="1"/>
          </p:cNvSpPr>
          <p:nvPr>
            <p:ph type="sldNum" idx="12"/>
          </p:nvPr>
        </p:nvSpPr>
        <p:spPr>
          <a:xfrm>
            <a:off x="9181788" y="2730500"/>
            <a:ext cx="29259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17</a:t>
            </a:fld>
            <a:endParaRPr/>
          </a:p>
        </p:txBody>
      </p:sp>
      <p:sp>
        <p:nvSpPr>
          <p:cNvPr id="703" name="Google Shape;703;p19"/>
          <p:cNvSpPr txBox="1">
            <a:spLocks noGrp="1"/>
          </p:cNvSpPr>
          <p:nvPr>
            <p:ph type="body" idx="4294967295"/>
          </p:nvPr>
        </p:nvSpPr>
        <p:spPr>
          <a:xfrm>
            <a:off x="517423" y="465206"/>
            <a:ext cx="10160000" cy="944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263" lvl="0" indent="-1778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Char char="»"/>
            </a:pPr>
            <a:r>
              <a:rPr lang="es-ES" sz="2800" dirty="0"/>
              <a:t>Redes de Petri: Paralelismo</a:t>
            </a:r>
            <a:endParaRPr sz="2800" dirty="0"/>
          </a:p>
        </p:txBody>
      </p:sp>
      <p:grpSp>
        <p:nvGrpSpPr>
          <p:cNvPr id="704" name="Google Shape;704;p19"/>
          <p:cNvGrpSpPr/>
          <p:nvPr/>
        </p:nvGrpSpPr>
        <p:grpSpPr>
          <a:xfrm>
            <a:off x="2930675" y="1093575"/>
            <a:ext cx="4726867" cy="5064612"/>
            <a:chOff x="2930675" y="1093575"/>
            <a:chExt cx="4726867" cy="5064612"/>
          </a:xfrm>
        </p:grpSpPr>
        <p:sp>
          <p:nvSpPr>
            <p:cNvPr id="705" name="Google Shape;705;p19"/>
            <p:cNvSpPr/>
            <p:nvPr/>
          </p:nvSpPr>
          <p:spPr>
            <a:xfrm>
              <a:off x="5407442" y="1117627"/>
              <a:ext cx="432048" cy="36004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06" name="Google Shape;706;p19"/>
            <p:cNvSpPr/>
            <p:nvPr/>
          </p:nvSpPr>
          <p:spPr>
            <a:xfrm>
              <a:off x="3895274" y="2197747"/>
              <a:ext cx="432048" cy="36004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07" name="Google Shape;707;p19"/>
            <p:cNvSpPr/>
            <p:nvPr/>
          </p:nvSpPr>
          <p:spPr>
            <a:xfrm>
              <a:off x="5407442" y="2197747"/>
              <a:ext cx="432048" cy="36004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08" name="Google Shape;708;p19"/>
            <p:cNvSpPr/>
            <p:nvPr/>
          </p:nvSpPr>
          <p:spPr>
            <a:xfrm>
              <a:off x="7063626" y="2197747"/>
              <a:ext cx="432048" cy="36004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09" name="Google Shape;709;p19"/>
            <p:cNvSpPr/>
            <p:nvPr/>
          </p:nvSpPr>
          <p:spPr>
            <a:xfrm>
              <a:off x="3895274" y="3997947"/>
              <a:ext cx="432048" cy="36004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10" name="Google Shape;710;p19"/>
            <p:cNvSpPr/>
            <p:nvPr/>
          </p:nvSpPr>
          <p:spPr>
            <a:xfrm>
              <a:off x="5335434" y="3997947"/>
              <a:ext cx="432048" cy="36004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11" name="Google Shape;711;p19"/>
            <p:cNvSpPr/>
            <p:nvPr/>
          </p:nvSpPr>
          <p:spPr>
            <a:xfrm>
              <a:off x="6991618" y="3997947"/>
              <a:ext cx="432048" cy="36004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12" name="Google Shape;712;p19"/>
            <p:cNvSpPr/>
            <p:nvPr/>
          </p:nvSpPr>
          <p:spPr>
            <a:xfrm>
              <a:off x="5335434" y="5798147"/>
              <a:ext cx="432048" cy="36004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13" name="Google Shape;713;p19"/>
            <p:cNvSpPr txBox="1"/>
            <p:nvPr/>
          </p:nvSpPr>
          <p:spPr>
            <a:xfrm>
              <a:off x="4897463" y="1093575"/>
              <a:ext cx="481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P0</a:t>
              </a:r>
              <a:endParaRPr/>
            </a:p>
          </p:txBody>
        </p:sp>
        <p:sp>
          <p:nvSpPr>
            <p:cNvPr id="714" name="Google Shape;714;p19"/>
            <p:cNvSpPr txBox="1"/>
            <p:nvPr/>
          </p:nvSpPr>
          <p:spPr>
            <a:xfrm>
              <a:off x="3412092" y="2221580"/>
              <a:ext cx="481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  <a:endParaRPr/>
            </a:p>
          </p:txBody>
        </p:sp>
        <p:sp>
          <p:nvSpPr>
            <p:cNvPr id="715" name="Google Shape;715;p19"/>
            <p:cNvSpPr txBox="1"/>
            <p:nvPr/>
          </p:nvSpPr>
          <p:spPr>
            <a:xfrm>
              <a:off x="4913824" y="2136365"/>
              <a:ext cx="481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  <a:endParaRPr/>
            </a:p>
          </p:txBody>
        </p:sp>
        <p:sp>
          <p:nvSpPr>
            <p:cNvPr id="716" name="Google Shape;716;p19"/>
            <p:cNvSpPr txBox="1"/>
            <p:nvPr/>
          </p:nvSpPr>
          <p:spPr>
            <a:xfrm>
              <a:off x="6415544" y="2247200"/>
              <a:ext cx="720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  <a:endParaRPr/>
            </a:p>
          </p:txBody>
        </p:sp>
        <p:sp>
          <p:nvSpPr>
            <p:cNvPr id="717" name="Google Shape;717;p19"/>
            <p:cNvSpPr txBox="1"/>
            <p:nvPr/>
          </p:nvSpPr>
          <p:spPr>
            <a:xfrm>
              <a:off x="3331855" y="4116353"/>
              <a:ext cx="481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  <a:endParaRPr/>
            </a:p>
          </p:txBody>
        </p:sp>
        <p:sp>
          <p:nvSpPr>
            <p:cNvPr id="718" name="Google Shape;718;p19"/>
            <p:cNvSpPr txBox="1"/>
            <p:nvPr/>
          </p:nvSpPr>
          <p:spPr>
            <a:xfrm>
              <a:off x="4897413" y="4140250"/>
              <a:ext cx="481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  <a:endParaRPr/>
            </a:p>
          </p:txBody>
        </p:sp>
        <p:sp>
          <p:nvSpPr>
            <p:cNvPr id="719" name="Google Shape;719;p19"/>
            <p:cNvSpPr txBox="1"/>
            <p:nvPr/>
          </p:nvSpPr>
          <p:spPr>
            <a:xfrm>
              <a:off x="6462991" y="4123441"/>
              <a:ext cx="481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P6</a:t>
              </a:r>
              <a:endParaRPr/>
            </a:p>
          </p:txBody>
        </p:sp>
        <p:sp>
          <p:nvSpPr>
            <p:cNvPr id="720" name="Google Shape;720;p19"/>
            <p:cNvSpPr txBox="1"/>
            <p:nvPr/>
          </p:nvSpPr>
          <p:spPr>
            <a:xfrm>
              <a:off x="4897485" y="5774100"/>
              <a:ext cx="481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P7</a:t>
              </a:r>
              <a:endParaRPr/>
            </a:p>
          </p:txBody>
        </p:sp>
        <p:cxnSp>
          <p:nvCxnSpPr>
            <p:cNvPr id="721" name="Google Shape;721;p19"/>
            <p:cNvCxnSpPr/>
            <p:nvPr/>
          </p:nvCxnSpPr>
          <p:spPr>
            <a:xfrm>
              <a:off x="4725954" y="1837707"/>
              <a:ext cx="201622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2" name="Google Shape;722;p19"/>
            <p:cNvCxnSpPr/>
            <p:nvPr/>
          </p:nvCxnSpPr>
          <p:spPr>
            <a:xfrm>
              <a:off x="3705293" y="3125876"/>
              <a:ext cx="720080" cy="14730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3" name="Google Shape;723;p19"/>
            <p:cNvCxnSpPr/>
            <p:nvPr/>
          </p:nvCxnSpPr>
          <p:spPr>
            <a:xfrm>
              <a:off x="4615354" y="5222083"/>
              <a:ext cx="201622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4" name="Google Shape;724;p19"/>
            <p:cNvCxnSpPr>
              <a:stCxn id="705" idx="4"/>
            </p:cNvCxnSpPr>
            <p:nvPr/>
          </p:nvCxnSpPr>
          <p:spPr>
            <a:xfrm>
              <a:off x="5623466" y="1477667"/>
              <a:ext cx="0" cy="360000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725" name="Google Shape;725;p19"/>
            <p:cNvCxnSpPr/>
            <p:nvPr/>
          </p:nvCxnSpPr>
          <p:spPr>
            <a:xfrm flipH="1">
              <a:off x="4327322" y="1837707"/>
              <a:ext cx="1008112" cy="288032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726" name="Google Shape;726;p19"/>
            <p:cNvCxnSpPr/>
            <p:nvPr/>
          </p:nvCxnSpPr>
          <p:spPr>
            <a:xfrm>
              <a:off x="5623466" y="1837707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727" name="Google Shape;727;p19"/>
            <p:cNvCxnSpPr/>
            <p:nvPr/>
          </p:nvCxnSpPr>
          <p:spPr>
            <a:xfrm>
              <a:off x="6271538" y="1837707"/>
              <a:ext cx="720080" cy="288032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728" name="Google Shape;728;p19"/>
            <p:cNvCxnSpPr/>
            <p:nvPr/>
          </p:nvCxnSpPr>
          <p:spPr>
            <a:xfrm>
              <a:off x="4111298" y="2629795"/>
              <a:ext cx="0" cy="443818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729" name="Google Shape;729;p19"/>
            <p:cNvCxnSpPr/>
            <p:nvPr/>
          </p:nvCxnSpPr>
          <p:spPr>
            <a:xfrm>
              <a:off x="4113615" y="3205859"/>
              <a:ext cx="0" cy="685168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730" name="Google Shape;730;p19"/>
            <p:cNvCxnSpPr/>
            <p:nvPr/>
          </p:nvCxnSpPr>
          <p:spPr>
            <a:xfrm>
              <a:off x="4183306" y="4429995"/>
              <a:ext cx="720080" cy="720080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731" name="Google Shape;731;p19"/>
            <p:cNvCxnSpPr/>
            <p:nvPr/>
          </p:nvCxnSpPr>
          <p:spPr>
            <a:xfrm>
              <a:off x="5551458" y="4502003"/>
              <a:ext cx="0" cy="576064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732" name="Google Shape;732;p19"/>
            <p:cNvCxnSpPr/>
            <p:nvPr/>
          </p:nvCxnSpPr>
          <p:spPr>
            <a:xfrm flipH="1">
              <a:off x="6271538" y="4502003"/>
              <a:ext cx="864096" cy="504056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733" name="Google Shape;733;p19"/>
            <p:cNvCxnSpPr/>
            <p:nvPr/>
          </p:nvCxnSpPr>
          <p:spPr>
            <a:xfrm>
              <a:off x="5551458" y="5366099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sp>
          <p:nvSpPr>
            <p:cNvPr id="734" name="Google Shape;734;p19"/>
            <p:cNvSpPr/>
            <p:nvPr/>
          </p:nvSpPr>
          <p:spPr>
            <a:xfrm>
              <a:off x="5551458" y="1234623"/>
              <a:ext cx="144016" cy="144016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35" name="Google Shape;735;p19"/>
            <p:cNvCxnSpPr/>
            <p:nvPr/>
          </p:nvCxnSpPr>
          <p:spPr>
            <a:xfrm>
              <a:off x="5191418" y="3167276"/>
              <a:ext cx="720080" cy="14730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36" name="Google Shape;736;p19"/>
            <p:cNvCxnSpPr/>
            <p:nvPr/>
          </p:nvCxnSpPr>
          <p:spPr>
            <a:xfrm>
              <a:off x="5597423" y="2671195"/>
              <a:ext cx="0" cy="443818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737" name="Google Shape;737;p19"/>
            <p:cNvCxnSpPr/>
            <p:nvPr/>
          </p:nvCxnSpPr>
          <p:spPr>
            <a:xfrm>
              <a:off x="5599740" y="3247259"/>
              <a:ext cx="0" cy="685168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738" name="Google Shape;738;p19"/>
            <p:cNvCxnSpPr/>
            <p:nvPr/>
          </p:nvCxnSpPr>
          <p:spPr>
            <a:xfrm>
              <a:off x="6937462" y="3125876"/>
              <a:ext cx="720080" cy="14730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39" name="Google Shape;739;p19"/>
            <p:cNvCxnSpPr/>
            <p:nvPr/>
          </p:nvCxnSpPr>
          <p:spPr>
            <a:xfrm>
              <a:off x="7343467" y="2629795"/>
              <a:ext cx="0" cy="443818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740" name="Google Shape;740;p19"/>
            <p:cNvCxnSpPr/>
            <p:nvPr/>
          </p:nvCxnSpPr>
          <p:spPr>
            <a:xfrm>
              <a:off x="7345784" y="3205859"/>
              <a:ext cx="0" cy="685168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sp>
          <p:nvSpPr>
            <p:cNvPr id="741" name="Google Shape;741;p19"/>
            <p:cNvSpPr txBox="1"/>
            <p:nvPr/>
          </p:nvSpPr>
          <p:spPr>
            <a:xfrm>
              <a:off x="4243471" y="1429490"/>
              <a:ext cx="481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T0</a:t>
              </a:r>
              <a:endParaRPr/>
            </a:p>
          </p:txBody>
        </p:sp>
        <p:sp>
          <p:nvSpPr>
            <p:cNvPr id="742" name="Google Shape;742;p19"/>
            <p:cNvSpPr txBox="1"/>
            <p:nvPr/>
          </p:nvSpPr>
          <p:spPr>
            <a:xfrm>
              <a:off x="2930675" y="2803528"/>
              <a:ext cx="481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T1</a:t>
              </a:r>
              <a:endParaRPr/>
            </a:p>
          </p:txBody>
        </p:sp>
        <p:sp>
          <p:nvSpPr>
            <p:cNvPr id="743" name="Google Shape;743;p19"/>
            <p:cNvSpPr txBox="1"/>
            <p:nvPr/>
          </p:nvSpPr>
          <p:spPr>
            <a:xfrm>
              <a:off x="4734958" y="2804315"/>
              <a:ext cx="481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T2</a:t>
              </a:r>
              <a:endParaRPr/>
            </a:p>
          </p:txBody>
        </p:sp>
        <p:sp>
          <p:nvSpPr>
            <p:cNvPr id="744" name="Google Shape;744;p19"/>
            <p:cNvSpPr txBox="1"/>
            <p:nvPr/>
          </p:nvSpPr>
          <p:spPr>
            <a:xfrm>
              <a:off x="6701770" y="2795934"/>
              <a:ext cx="481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T3</a:t>
              </a:r>
              <a:endParaRPr/>
            </a:p>
          </p:txBody>
        </p:sp>
        <p:sp>
          <p:nvSpPr>
            <p:cNvPr id="745" name="Google Shape;745;p19"/>
            <p:cNvSpPr txBox="1"/>
            <p:nvPr/>
          </p:nvSpPr>
          <p:spPr>
            <a:xfrm>
              <a:off x="3895272" y="4850750"/>
              <a:ext cx="659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 4</a:t>
              </a: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0" name="Google Shape;750;p20" descr="http://3.bp.blogspot.com/-BgthTLC605A/UJ9oo1OhfGI/AAAAAAAAAfM/Op0KUvpqUi8/s1600/sincronizacion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5641" y="3684039"/>
            <a:ext cx="2639079" cy="2480372"/>
          </a:xfrm>
          <a:prstGeom prst="rect">
            <a:avLst/>
          </a:prstGeom>
          <a:noFill/>
          <a:ln>
            <a:noFill/>
          </a:ln>
        </p:spPr>
      </p:pic>
      <p:sp>
        <p:nvSpPr>
          <p:cNvPr id="751" name="Google Shape;751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Redes de Petri</a:t>
            </a:r>
            <a:endParaRPr dirty="0"/>
          </a:p>
        </p:txBody>
      </p:sp>
      <p:sp>
        <p:nvSpPr>
          <p:cNvPr id="752" name="Google Shape;752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263" lvl="0" indent="-2032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200"/>
              <a:buChar char="»"/>
            </a:pPr>
            <a:r>
              <a:rPr lang="es-ES" sz="3200" dirty="0"/>
              <a:t>Sincronización</a:t>
            </a:r>
            <a:endParaRPr sz="3200" dirty="0"/>
          </a:p>
          <a:p>
            <a:pPr marL="260350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3200"/>
              <a:buChar char=" "/>
            </a:pPr>
            <a:r>
              <a:rPr lang="es-ES" sz="3200" dirty="0"/>
              <a:t>Para que varios procesos colaboren en la solución de un problema es necesario que compartan información y recursos pero esto debe ser controlado para asegurar la integridad y correcta operación del sistema.</a:t>
            </a:r>
            <a:endParaRPr dirty="0"/>
          </a:p>
          <a:p>
            <a:pPr marL="68263" lvl="0" indent="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3200"/>
              <a:buNone/>
            </a:pPr>
            <a:endParaRPr sz="3200" dirty="0"/>
          </a:p>
        </p:txBody>
      </p:sp>
      <p:sp>
        <p:nvSpPr>
          <p:cNvPr id="753" name="Google Shape;753;p20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Ingeniería de Software I</a:t>
            </a:r>
            <a:endParaRPr dirty="0"/>
          </a:p>
        </p:txBody>
      </p:sp>
      <p:sp>
        <p:nvSpPr>
          <p:cNvPr id="754" name="Google Shape;754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Redes de Petri</a:t>
            </a:r>
            <a:endParaRPr dirty="0"/>
          </a:p>
        </p:txBody>
      </p:sp>
      <p:sp>
        <p:nvSpPr>
          <p:cNvPr id="760" name="Google Shape;760;p21"/>
          <p:cNvSpPr txBox="1">
            <a:spLocks noGrp="1"/>
          </p:cNvSpPr>
          <p:nvPr>
            <p:ph type="body" idx="1"/>
          </p:nvPr>
        </p:nvSpPr>
        <p:spPr>
          <a:xfrm>
            <a:off x="794525" y="1690413"/>
            <a:ext cx="10753800" cy="37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263" lvl="0" indent="-1778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Char char="»"/>
            </a:pPr>
            <a:r>
              <a:rPr lang="es-ES" sz="2800" dirty="0"/>
              <a:t>Expresión de exclusión mutua</a:t>
            </a:r>
            <a:endParaRPr sz="2800" dirty="0"/>
          </a:p>
        </p:txBody>
      </p:sp>
      <p:sp>
        <p:nvSpPr>
          <p:cNvPr id="761" name="Google Shape;761;p21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</a:t>
            </a:r>
            <a:endParaRPr/>
          </a:p>
        </p:txBody>
      </p:sp>
      <p:sp>
        <p:nvSpPr>
          <p:cNvPr id="762" name="Google Shape;762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19</a:t>
            </a:fld>
            <a:endParaRPr/>
          </a:p>
        </p:txBody>
      </p:sp>
      <p:sp>
        <p:nvSpPr>
          <p:cNvPr id="763" name="Google Shape;763;p21"/>
          <p:cNvSpPr/>
          <p:nvPr/>
        </p:nvSpPr>
        <p:spPr>
          <a:xfrm>
            <a:off x="3863752" y="2780928"/>
            <a:ext cx="432048" cy="36004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4" name="Google Shape;764;p21"/>
          <p:cNvSpPr txBox="1"/>
          <p:nvPr/>
        </p:nvSpPr>
        <p:spPr>
          <a:xfrm>
            <a:off x="3175675" y="2780925"/>
            <a:ext cx="468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P0</a:t>
            </a:r>
            <a:endParaRPr/>
          </a:p>
        </p:txBody>
      </p:sp>
      <p:cxnSp>
        <p:nvCxnSpPr>
          <p:cNvPr id="765" name="Google Shape;765;p21"/>
          <p:cNvCxnSpPr/>
          <p:nvPr/>
        </p:nvCxnSpPr>
        <p:spPr>
          <a:xfrm>
            <a:off x="3503712" y="3717032"/>
            <a:ext cx="1584176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66" name="Google Shape;766;p21"/>
          <p:cNvCxnSpPr/>
          <p:nvPr/>
        </p:nvCxnSpPr>
        <p:spPr>
          <a:xfrm>
            <a:off x="4079776" y="3212976"/>
            <a:ext cx="0" cy="288032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767" name="Google Shape;767;p21"/>
          <p:cNvSpPr/>
          <p:nvPr/>
        </p:nvSpPr>
        <p:spPr>
          <a:xfrm>
            <a:off x="4007768" y="2897924"/>
            <a:ext cx="144016" cy="144016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8" name="Google Shape;768;p21"/>
          <p:cNvSpPr/>
          <p:nvPr/>
        </p:nvSpPr>
        <p:spPr>
          <a:xfrm>
            <a:off x="5807968" y="2780928"/>
            <a:ext cx="432048" cy="36004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9" name="Google Shape;769;p21"/>
          <p:cNvSpPr txBox="1"/>
          <p:nvPr/>
        </p:nvSpPr>
        <p:spPr>
          <a:xfrm>
            <a:off x="5284317" y="2780925"/>
            <a:ext cx="468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P1</a:t>
            </a:r>
            <a:endParaRPr/>
          </a:p>
        </p:txBody>
      </p:sp>
      <p:sp>
        <p:nvSpPr>
          <p:cNvPr id="770" name="Google Shape;770;p21"/>
          <p:cNvSpPr/>
          <p:nvPr/>
        </p:nvSpPr>
        <p:spPr>
          <a:xfrm>
            <a:off x="5951984" y="2897924"/>
            <a:ext cx="144016" cy="144016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1" name="Google Shape;771;p21"/>
          <p:cNvSpPr/>
          <p:nvPr/>
        </p:nvSpPr>
        <p:spPr>
          <a:xfrm>
            <a:off x="7968208" y="2780928"/>
            <a:ext cx="432048" cy="36004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2" name="Google Shape;772;p21"/>
          <p:cNvSpPr txBox="1"/>
          <p:nvPr/>
        </p:nvSpPr>
        <p:spPr>
          <a:xfrm>
            <a:off x="7627254" y="2780925"/>
            <a:ext cx="468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P2</a:t>
            </a:r>
            <a:endParaRPr/>
          </a:p>
        </p:txBody>
      </p:sp>
      <p:sp>
        <p:nvSpPr>
          <p:cNvPr id="773" name="Google Shape;773;p21"/>
          <p:cNvSpPr/>
          <p:nvPr/>
        </p:nvSpPr>
        <p:spPr>
          <a:xfrm>
            <a:off x="8112224" y="2897924"/>
            <a:ext cx="144016" cy="144016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74" name="Google Shape;774;p21"/>
          <p:cNvCxnSpPr/>
          <p:nvPr/>
        </p:nvCxnSpPr>
        <p:spPr>
          <a:xfrm>
            <a:off x="7392144" y="3717032"/>
            <a:ext cx="1584176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75" name="Google Shape;775;p21"/>
          <p:cNvCxnSpPr>
            <a:stCxn id="768" idx="3"/>
          </p:cNvCxnSpPr>
          <p:nvPr/>
        </p:nvCxnSpPr>
        <p:spPr>
          <a:xfrm flipH="1">
            <a:off x="4799940" y="3088241"/>
            <a:ext cx="1071300" cy="4848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776" name="Google Shape;776;p21"/>
          <p:cNvCxnSpPr/>
          <p:nvPr/>
        </p:nvCxnSpPr>
        <p:spPr>
          <a:xfrm>
            <a:off x="6168008" y="3068960"/>
            <a:ext cx="1368152" cy="504056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777" name="Google Shape;777;p21"/>
          <p:cNvCxnSpPr/>
          <p:nvPr/>
        </p:nvCxnSpPr>
        <p:spPr>
          <a:xfrm>
            <a:off x="8184232" y="3212976"/>
            <a:ext cx="0" cy="288032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778" name="Google Shape;778;p21"/>
          <p:cNvCxnSpPr/>
          <p:nvPr/>
        </p:nvCxnSpPr>
        <p:spPr>
          <a:xfrm>
            <a:off x="4079776" y="3933056"/>
            <a:ext cx="0" cy="288032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779" name="Google Shape;779;p21"/>
          <p:cNvCxnSpPr/>
          <p:nvPr/>
        </p:nvCxnSpPr>
        <p:spPr>
          <a:xfrm>
            <a:off x="8184232" y="3933056"/>
            <a:ext cx="0" cy="288032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780" name="Google Shape;780;p21"/>
          <p:cNvSpPr/>
          <p:nvPr/>
        </p:nvSpPr>
        <p:spPr>
          <a:xfrm>
            <a:off x="3863752" y="4437112"/>
            <a:ext cx="432048" cy="36004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1" name="Google Shape;781;p21"/>
          <p:cNvSpPr txBox="1"/>
          <p:nvPr/>
        </p:nvSpPr>
        <p:spPr>
          <a:xfrm>
            <a:off x="3175675" y="4437123"/>
            <a:ext cx="468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P3</a:t>
            </a:r>
            <a:endParaRPr/>
          </a:p>
        </p:txBody>
      </p:sp>
      <p:sp>
        <p:nvSpPr>
          <p:cNvPr id="782" name="Google Shape;782;p21"/>
          <p:cNvSpPr/>
          <p:nvPr/>
        </p:nvSpPr>
        <p:spPr>
          <a:xfrm>
            <a:off x="7968208" y="4437112"/>
            <a:ext cx="432048" cy="36004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3" name="Google Shape;783;p21"/>
          <p:cNvSpPr txBox="1"/>
          <p:nvPr/>
        </p:nvSpPr>
        <p:spPr>
          <a:xfrm>
            <a:off x="7627254" y="4437123"/>
            <a:ext cx="468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P4</a:t>
            </a:r>
            <a:endParaRPr/>
          </a:p>
        </p:txBody>
      </p:sp>
      <p:sp>
        <p:nvSpPr>
          <p:cNvPr id="784" name="Google Shape;784;p21"/>
          <p:cNvSpPr txBox="1"/>
          <p:nvPr/>
        </p:nvSpPr>
        <p:spPr>
          <a:xfrm>
            <a:off x="3035100" y="3389317"/>
            <a:ext cx="468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T0</a:t>
            </a:r>
            <a:endParaRPr/>
          </a:p>
        </p:txBody>
      </p:sp>
      <p:sp>
        <p:nvSpPr>
          <p:cNvPr id="785" name="Google Shape;785;p21"/>
          <p:cNvSpPr txBox="1"/>
          <p:nvPr/>
        </p:nvSpPr>
        <p:spPr>
          <a:xfrm>
            <a:off x="8723174" y="3393775"/>
            <a:ext cx="66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3" name="Google Shape;533;p2" descr="Papel reciclado"/>
          <p:cNvPicPr preferRelativeResize="0"/>
          <p:nvPr/>
        </p:nvPicPr>
        <p:blipFill rotWithShape="1">
          <a:blip r:embed="rId3">
            <a:alphaModFix/>
          </a:blip>
          <a:srcRect l="6010" t="5570" r="5572" b="6703"/>
          <a:stretch/>
        </p:blipFill>
        <p:spPr>
          <a:xfrm>
            <a:off x="2129840" y="2053882"/>
            <a:ext cx="6915686" cy="3983143"/>
          </a:xfrm>
          <a:prstGeom prst="rect">
            <a:avLst/>
          </a:prstGeom>
          <a:solidFill>
            <a:srgbClr val="FF3F40"/>
          </a:solidFill>
          <a:ln>
            <a:noFill/>
          </a:ln>
        </p:spPr>
      </p:pic>
      <p:sp>
        <p:nvSpPr>
          <p:cNvPr id="534" name="Google Shape;534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Requerimientos</a:t>
            </a:r>
            <a:endParaRPr/>
          </a:p>
        </p:txBody>
      </p:sp>
      <p:sp>
        <p:nvSpPr>
          <p:cNvPr id="535" name="Google Shape;535;p2"/>
          <p:cNvSpPr txBox="1">
            <a:spLocks noGrp="1"/>
          </p:cNvSpPr>
          <p:nvPr>
            <p:ph type="body" idx="1"/>
          </p:nvPr>
        </p:nvSpPr>
        <p:spPr>
          <a:xfrm>
            <a:off x="6644763" y="6477719"/>
            <a:ext cx="2520280" cy="315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263" lvl="0" indent="-889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</a:pPr>
            <a:r>
              <a:rPr lang="es-ES" sz="1400" dirty="0"/>
              <a:t>Sommerville, Capítulo 7</a:t>
            </a:r>
            <a:endParaRPr sz="1400" dirty="0"/>
          </a:p>
        </p:txBody>
      </p:sp>
      <p:sp>
        <p:nvSpPr>
          <p:cNvPr id="537" name="Google Shape;537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  <p:sp>
        <p:nvSpPr>
          <p:cNvPr id="538" name="Google Shape;538;p2"/>
          <p:cNvSpPr/>
          <p:nvPr/>
        </p:nvSpPr>
        <p:spPr>
          <a:xfrm>
            <a:off x="5298085" y="2288170"/>
            <a:ext cx="2183370" cy="1258594"/>
          </a:xfrm>
          <a:prstGeom prst="ellipse">
            <a:avLst/>
          </a:prstGeom>
          <a:noFill/>
          <a:ln w="63500" cap="flat" cmpd="sng">
            <a:solidFill>
              <a:srgbClr val="8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Redes de Petri</a:t>
            </a:r>
            <a:endParaRPr dirty="0"/>
          </a:p>
        </p:txBody>
      </p:sp>
      <p:sp>
        <p:nvSpPr>
          <p:cNvPr id="791" name="Google Shape;791;p22"/>
          <p:cNvSpPr txBox="1">
            <a:spLocks noGrp="1"/>
          </p:cNvSpPr>
          <p:nvPr>
            <p:ph type="body" idx="1"/>
          </p:nvPr>
        </p:nvSpPr>
        <p:spPr>
          <a:xfrm>
            <a:off x="650088" y="1737405"/>
            <a:ext cx="10753800" cy="37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263" lvl="0" indent="-1778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Char char="»"/>
            </a:pPr>
            <a:r>
              <a:rPr lang="es-ES" sz="2800" dirty="0"/>
              <a:t>Productor - Consumidor</a:t>
            </a:r>
            <a:endParaRPr sz="2800" dirty="0"/>
          </a:p>
        </p:txBody>
      </p:sp>
      <p:sp>
        <p:nvSpPr>
          <p:cNvPr id="792" name="Google Shape;792;p22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</a:t>
            </a:r>
            <a:endParaRPr/>
          </a:p>
        </p:txBody>
      </p:sp>
      <p:sp>
        <p:nvSpPr>
          <p:cNvPr id="793" name="Google Shape;793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20</a:t>
            </a:fld>
            <a:endParaRPr/>
          </a:p>
        </p:txBody>
      </p:sp>
      <p:pic>
        <p:nvPicPr>
          <p:cNvPr id="794" name="Google Shape;794;p22" descr="11-Petri"/>
          <p:cNvPicPr preferRelativeResize="0"/>
          <p:nvPr/>
        </p:nvPicPr>
        <p:blipFill rotWithShape="1">
          <a:blip r:embed="rId3">
            <a:alphaModFix/>
          </a:blip>
          <a:srcRect t="3772" r="1641" b="4835"/>
          <a:stretch/>
        </p:blipFill>
        <p:spPr>
          <a:xfrm>
            <a:off x="3686185" y="2214057"/>
            <a:ext cx="4943475" cy="3960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Redes de Petri</a:t>
            </a:r>
            <a:endParaRPr dirty="0"/>
          </a:p>
        </p:txBody>
      </p:sp>
      <p:sp>
        <p:nvSpPr>
          <p:cNvPr id="804" name="Google Shape;804;p23"/>
          <p:cNvSpPr txBox="1">
            <a:spLocks noGrp="1"/>
          </p:cNvSpPr>
          <p:nvPr>
            <p:ph type="body" idx="1"/>
          </p:nvPr>
        </p:nvSpPr>
        <p:spPr>
          <a:xfrm>
            <a:off x="674563" y="2060848"/>
            <a:ext cx="10753725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263" lvl="0" indent="-1778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Char char="»"/>
            </a:pPr>
            <a:r>
              <a:rPr lang="es-ES" sz="2800"/>
              <a:t>Condición de bloqueo</a:t>
            </a:r>
            <a:endParaRPr sz="2800"/>
          </a:p>
        </p:txBody>
      </p:sp>
      <p:sp>
        <p:nvSpPr>
          <p:cNvPr id="805" name="Google Shape;805;p2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</a:t>
            </a:r>
            <a:endParaRPr/>
          </a:p>
        </p:txBody>
      </p:sp>
      <p:sp>
        <p:nvSpPr>
          <p:cNvPr id="806" name="Google Shape;806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21</a:t>
            </a:fld>
            <a:endParaRPr/>
          </a:p>
        </p:txBody>
      </p:sp>
      <p:sp>
        <p:nvSpPr>
          <p:cNvPr id="807" name="Google Shape;807;p23"/>
          <p:cNvSpPr/>
          <p:nvPr/>
        </p:nvSpPr>
        <p:spPr>
          <a:xfrm>
            <a:off x="4165476" y="2973131"/>
            <a:ext cx="342900" cy="3429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8" name="Google Shape;808;p23"/>
          <p:cNvSpPr/>
          <p:nvPr/>
        </p:nvSpPr>
        <p:spPr>
          <a:xfrm>
            <a:off x="4622676" y="2973131"/>
            <a:ext cx="342900" cy="3429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Google Shape;809;p23"/>
          <p:cNvSpPr/>
          <p:nvPr/>
        </p:nvSpPr>
        <p:spPr>
          <a:xfrm>
            <a:off x="5308476" y="2973131"/>
            <a:ext cx="342900" cy="3429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Google Shape;810;p23"/>
          <p:cNvSpPr/>
          <p:nvPr/>
        </p:nvSpPr>
        <p:spPr>
          <a:xfrm>
            <a:off x="5879976" y="2973131"/>
            <a:ext cx="342900" cy="3429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11" name="Google Shape;811;p23"/>
          <p:cNvCxnSpPr/>
          <p:nvPr/>
        </p:nvCxnSpPr>
        <p:spPr>
          <a:xfrm>
            <a:off x="4394076" y="3316031"/>
            <a:ext cx="0" cy="342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2" name="Google Shape;812;p23"/>
          <p:cNvCxnSpPr/>
          <p:nvPr/>
        </p:nvCxnSpPr>
        <p:spPr>
          <a:xfrm>
            <a:off x="4851276" y="3316031"/>
            <a:ext cx="0" cy="342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3" name="Google Shape;813;p23"/>
          <p:cNvCxnSpPr/>
          <p:nvPr/>
        </p:nvCxnSpPr>
        <p:spPr>
          <a:xfrm>
            <a:off x="5537076" y="3316031"/>
            <a:ext cx="0" cy="342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4" name="Google Shape;814;p23"/>
          <p:cNvCxnSpPr/>
          <p:nvPr/>
        </p:nvCxnSpPr>
        <p:spPr>
          <a:xfrm>
            <a:off x="6108576" y="3316031"/>
            <a:ext cx="0" cy="342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5" name="Google Shape;815;p23"/>
          <p:cNvCxnSpPr/>
          <p:nvPr/>
        </p:nvCxnSpPr>
        <p:spPr>
          <a:xfrm>
            <a:off x="4279776" y="3658931"/>
            <a:ext cx="685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6" name="Google Shape;816;p23"/>
          <p:cNvCxnSpPr/>
          <p:nvPr/>
        </p:nvCxnSpPr>
        <p:spPr>
          <a:xfrm>
            <a:off x="5422776" y="3658931"/>
            <a:ext cx="800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7" name="Google Shape;817;p23"/>
          <p:cNvSpPr/>
          <p:nvPr/>
        </p:nvSpPr>
        <p:spPr>
          <a:xfrm>
            <a:off x="4622676" y="2401631"/>
            <a:ext cx="952500" cy="2038350"/>
          </a:xfrm>
          <a:custGeom>
            <a:avLst/>
            <a:gdLst/>
            <a:ahLst/>
            <a:cxnLst/>
            <a:rect l="l" t="t" r="r" b="b"/>
            <a:pathLst>
              <a:path w="1500" h="3210" extrusionOk="0">
                <a:moveTo>
                  <a:pt x="0" y="2070"/>
                </a:moveTo>
                <a:cubicBezTo>
                  <a:pt x="15" y="2580"/>
                  <a:pt x="30" y="3090"/>
                  <a:pt x="180" y="3150"/>
                </a:cubicBezTo>
                <a:cubicBezTo>
                  <a:pt x="330" y="3210"/>
                  <a:pt x="780" y="2910"/>
                  <a:pt x="900" y="2430"/>
                </a:cubicBezTo>
                <a:cubicBezTo>
                  <a:pt x="1020" y="1950"/>
                  <a:pt x="810" y="540"/>
                  <a:pt x="900" y="270"/>
                </a:cubicBezTo>
                <a:cubicBezTo>
                  <a:pt x="990" y="0"/>
                  <a:pt x="1380" y="720"/>
                  <a:pt x="1440" y="810"/>
                </a:cubicBezTo>
                <a:cubicBezTo>
                  <a:pt x="1500" y="900"/>
                  <a:pt x="1260" y="810"/>
                  <a:pt x="1260" y="810"/>
                </a:cubicBezTo>
                <a:cubicBezTo>
                  <a:pt x="1260" y="810"/>
                  <a:pt x="1350" y="810"/>
                  <a:pt x="1440" y="81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8" name="Google Shape;818;p23"/>
          <p:cNvSpPr/>
          <p:nvPr/>
        </p:nvSpPr>
        <p:spPr>
          <a:xfrm>
            <a:off x="4851276" y="2515931"/>
            <a:ext cx="990600" cy="1828800"/>
          </a:xfrm>
          <a:custGeom>
            <a:avLst/>
            <a:gdLst/>
            <a:ahLst/>
            <a:cxnLst/>
            <a:rect l="l" t="t" r="r" b="b"/>
            <a:pathLst>
              <a:path w="1560" h="2880" extrusionOk="0">
                <a:moveTo>
                  <a:pt x="1440" y="1710"/>
                </a:moveTo>
                <a:cubicBezTo>
                  <a:pt x="1500" y="2205"/>
                  <a:pt x="1560" y="2700"/>
                  <a:pt x="1440" y="2790"/>
                </a:cubicBezTo>
                <a:cubicBezTo>
                  <a:pt x="1320" y="2880"/>
                  <a:pt x="930" y="2670"/>
                  <a:pt x="720" y="2250"/>
                </a:cubicBezTo>
                <a:cubicBezTo>
                  <a:pt x="510" y="1830"/>
                  <a:pt x="300" y="540"/>
                  <a:pt x="180" y="270"/>
                </a:cubicBezTo>
                <a:cubicBezTo>
                  <a:pt x="60" y="0"/>
                  <a:pt x="30" y="315"/>
                  <a:pt x="0" y="630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9" name="Google Shape;819;p23"/>
          <p:cNvSpPr/>
          <p:nvPr/>
        </p:nvSpPr>
        <p:spPr>
          <a:xfrm>
            <a:off x="4279776" y="3087431"/>
            <a:ext cx="114300" cy="1143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0" name="Google Shape;820;p23"/>
          <p:cNvSpPr/>
          <p:nvPr/>
        </p:nvSpPr>
        <p:spPr>
          <a:xfrm>
            <a:off x="5994276" y="3087431"/>
            <a:ext cx="114300" cy="1143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1" name="Google Shape;821;p23"/>
          <p:cNvSpPr txBox="1"/>
          <p:nvPr/>
        </p:nvSpPr>
        <p:spPr>
          <a:xfrm>
            <a:off x="4051176" y="2744531"/>
            <a:ext cx="3429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P0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2" name="Google Shape;822;p23"/>
          <p:cNvSpPr txBox="1"/>
          <p:nvPr/>
        </p:nvSpPr>
        <p:spPr>
          <a:xfrm>
            <a:off x="4479724" y="2744531"/>
            <a:ext cx="3429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P1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3" name="Google Shape;823;p23"/>
          <p:cNvSpPr txBox="1"/>
          <p:nvPr/>
        </p:nvSpPr>
        <p:spPr>
          <a:xfrm>
            <a:off x="5537076" y="2744531"/>
            <a:ext cx="3429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4" name="Google Shape;824;p23"/>
          <p:cNvSpPr txBox="1"/>
          <p:nvPr/>
        </p:nvSpPr>
        <p:spPr>
          <a:xfrm>
            <a:off x="6222876" y="2858831"/>
            <a:ext cx="3429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P3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5" name="Google Shape;825;p23"/>
          <p:cNvSpPr txBox="1"/>
          <p:nvPr/>
        </p:nvSpPr>
        <p:spPr>
          <a:xfrm>
            <a:off x="3822576" y="3430331"/>
            <a:ext cx="3429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T1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6" name="Google Shape;826;p23"/>
          <p:cNvSpPr txBox="1"/>
          <p:nvPr/>
        </p:nvSpPr>
        <p:spPr>
          <a:xfrm>
            <a:off x="6108576" y="3430331"/>
            <a:ext cx="3429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</a:pPr>
            <a:r>
              <a:rPr lang="es-ES" dirty="0"/>
              <a:t>Ejemplos de Redes de Petri</a:t>
            </a:r>
            <a:endParaRPr dirty="0"/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C9835C3-69E9-6F56-E639-61FA743D08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Brazo robot</a:t>
            </a:r>
            <a:endParaRPr dirty="0"/>
          </a:p>
        </p:txBody>
      </p:sp>
      <p:sp>
        <p:nvSpPr>
          <p:cNvPr id="845" name="Google Shape;845;p25"/>
          <p:cNvSpPr txBox="1">
            <a:spLocks noGrp="1"/>
          </p:cNvSpPr>
          <p:nvPr>
            <p:ph type="body" idx="1"/>
          </p:nvPr>
        </p:nvSpPr>
        <p:spPr>
          <a:xfrm>
            <a:off x="168275" y="1917043"/>
            <a:ext cx="6973146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68263" lvl="0" indent="-17780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Char char="»"/>
            </a:pPr>
            <a:r>
              <a:rPr lang="es-ES" sz="2800"/>
              <a:t>Este ejemplo considera un sistema de manufactura flexible donde se tiene una banda transportadora por donde arriban piezas para ser procesadas.</a:t>
            </a:r>
            <a:endParaRPr/>
          </a:p>
          <a:p>
            <a:pPr marL="68263" lvl="0" indent="-177800" algn="ctr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800"/>
              <a:buChar char="»"/>
            </a:pPr>
            <a:r>
              <a:rPr lang="es-ES" sz="2800"/>
              <a:t>Estas piezas son tomadas por un brazo de robot que las deposita en una máquina para su procesamiento. </a:t>
            </a:r>
            <a:endParaRPr sz="2800"/>
          </a:p>
          <a:p>
            <a:pPr marL="68263" lvl="0" indent="-177800" algn="ctr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800"/>
              <a:buChar char="»"/>
            </a:pPr>
            <a:r>
              <a:rPr lang="es-ES" sz="2800"/>
              <a:t>Al finalizar el proceso, el brazo de robot vuelve a tomar la pieza para depositarla en una banda de salida.</a:t>
            </a:r>
            <a:endParaRPr sz="2800"/>
          </a:p>
        </p:txBody>
      </p:sp>
      <p:sp>
        <p:nvSpPr>
          <p:cNvPr id="846" name="Google Shape;846;p25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</a:t>
            </a:r>
            <a:endParaRPr/>
          </a:p>
        </p:txBody>
      </p:sp>
      <p:sp>
        <p:nvSpPr>
          <p:cNvPr id="847" name="Google Shape;847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23</a:t>
            </a:fld>
            <a:endParaRPr/>
          </a:p>
        </p:txBody>
      </p:sp>
      <p:pic>
        <p:nvPicPr>
          <p:cNvPr id="848" name="Google Shape;84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79772" y="35833"/>
            <a:ext cx="4914900" cy="5791200"/>
          </a:xfrm>
          <a:prstGeom prst="rect">
            <a:avLst/>
          </a:prstGeom>
          <a:noFill/>
          <a:ln>
            <a:noFill/>
          </a:ln>
        </p:spPr>
      </p:pic>
      <p:sp>
        <p:nvSpPr>
          <p:cNvPr id="849" name="Google Shape;849;p25"/>
          <p:cNvSpPr txBox="1"/>
          <p:nvPr/>
        </p:nvSpPr>
        <p:spPr>
          <a:xfrm>
            <a:off x="3607724" y="6374076"/>
            <a:ext cx="46800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Zhou, M., Venkatesh, K., 1999. Modeling, Simulation, and Control of Flexible Manufacturing Systems. Series in Intelligent Control and Intelligent Automation 6, World Scientific Publishing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26"/>
          <p:cNvSpPr txBox="1">
            <a:spLocks noGrp="1"/>
          </p:cNvSpPr>
          <p:nvPr>
            <p:ph type="title"/>
          </p:nvPr>
        </p:nvSpPr>
        <p:spPr>
          <a:xfrm>
            <a:off x="1966" y="-236609"/>
            <a:ext cx="10806112" cy="127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Brazo robot</a:t>
            </a:r>
            <a:endParaRPr dirty="0"/>
          </a:p>
        </p:txBody>
      </p:sp>
      <p:pic>
        <p:nvPicPr>
          <p:cNvPr id="863" name="Google Shape;863;p2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68328" y="631172"/>
            <a:ext cx="5785775" cy="5677798"/>
          </a:xfrm>
          <a:prstGeom prst="rect">
            <a:avLst/>
          </a:prstGeom>
          <a:noFill/>
          <a:ln>
            <a:noFill/>
          </a:ln>
        </p:spPr>
      </p:pic>
      <p:sp>
        <p:nvSpPr>
          <p:cNvPr id="860" name="Google Shape;860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24</a:t>
            </a:fld>
            <a:endParaRPr/>
          </a:p>
        </p:txBody>
      </p:sp>
      <p:pic>
        <p:nvPicPr>
          <p:cNvPr id="861" name="Google Shape;861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20465" y="255547"/>
            <a:ext cx="5346067" cy="6299241"/>
          </a:xfrm>
          <a:prstGeom prst="rect">
            <a:avLst/>
          </a:prstGeom>
          <a:noFill/>
          <a:ln>
            <a:noFill/>
          </a:ln>
        </p:spPr>
      </p:pic>
      <p:sp>
        <p:nvSpPr>
          <p:cNvPr id="862" name="Google Shape;862;p26"/>
          <p:cNvSpPr txBox="1"/>
          <p:nvPr/>
        </p:nvSpPr>
        <p:spPr>
          <a:xfrm>
            <a:off x="5405022" y="5580538"/>
            <a:ext cx="296449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Zhou, M., </a:t>
            </a:r>
            <a:r>
              <a:rPr lang="es-ES" sz="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Venkatesh</a:t>
            </a:r>
            <a:r>
              <a:rPr lang="es-ES" sz="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K., 1999. </a:t>
            </a:r>
            <a:r>
              <a:rPr lang="es-ES" sz="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Modeling</a:t>
            </a:r>
            <a:r>
              <a:rPr lang="es-ES" sz="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ES" sz="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Simulation</a:t>
            </a:r>
            <a:r>
              <a:rPr lang="es-ES" sz="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Control </a:t>
            </a:r>
            <a:r>
              <a:rPr lang="es-ES" sz="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s-ES" sz="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Flexible </a:t>
            </a:r>
            <a:r>
              <a:rPr lang="es-ES" sz="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Manufacturing</a:t>
            </a:r>
            <a:r>
              <a:rPr lang="es-ES" sz="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Systems</a:t>
            </a:r>
            <a:r>
              <a:rPr lang="es-ES" sz="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Series in </a:t>
            </a:r>
            <a:r>
              <a:rPr lang="es-ES" sz="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Intelligent</a:t>
            </a:r>
            <a:r>
              <a:rPr lang="es-ES" sz="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Control and </a:t>
            </a:r>
            <a:r>
              <a:rPr lang="es-ES" sz="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Intelligent</a:t>
            </a:r>
            <a:r>
              <a:rPr lang="es-ES" sz="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Automation</a:t>
            </a:r>
            <a:r>
              <a:rPr lang="es-ES" sz="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6, </a:t>
            </a:r>
            <a:r>
              <a:rPr lang="es-ES" sz="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World</a:t>
            </a:r>
            <a:r>
              <a:rPr lang="es-ES" sz="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Scientific</a:t>
            </a:r>
            <a:r>
              <a:rPr lang="es-ES" sz="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Publishing</a:t>
            </a:r>
            <a:endParaRPr sz="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27"/>
          <p:cNvSpPr txBox="1">
            <a:spLocks noGrp="1"/>
          </p:cNvSpPr>
          <p:nvPr>
            <p:ph type="title"/>
          </p:nvPr>
        </p:nvSpPr>
        <p:spPr>
          <a:xfrm>
            <a:off x="0" y="-281808"/>
            <a:ext cx="10806112" cy="127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Brazo robot</a:t>
            </a:r>
            <a:endParaRPr dirty="0"/>
          </a:p>
        </p:txBody>
      </p:sp>
      <p:pic>
        <p:nvPicPr>
          <p:cNvPr id="876" name="Google Shape;876;p2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61267" y="787791"/>
            <a:ext cx="5713537" cy="5586285"/>
          </a:xfrm>
          <a:prstGeom prst="rect">
            <a:avLst/>
          </a:prstGeom>
          <a:noFill/>
          <a:ln>
            <a:noFill/>
          </a:ln>
        </p:spPr>
      </p:pic>
      <p:sp>
        <p:nvSpPr>
          <p:cNvPr id="873" name="Google Shape;873;p27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</a:t>
            </a:r>
            <a:endParaRPr/>
          </a:p>
        </p:txBody>
      </p:sp>
      <p:sp>
        <p:nvSpPr>
          <p:cNvPr id="874" name="Google Shape;874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25</a:t>
            </a:fld>
            <a:endParaRPr/>
          </a:p>
        </p:txBody>
      </p:sp>
      <p:sp>
        <p:nvSpPr>
          <p:cNvPr id="875" name="Google Shape;875;p27"/>
          <p:cNvSpPr txBox="1"/>
          <p:nvPr/>
        </p:nvSpPr>
        <p:spPr>
          <a:xfrm>
            <a:off x="3607724" y="6374076"/>
            <a:ext cx="46800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Zhou, M., Venkatesh, K., 1999. Modeling, Simulation, and Control of Flexible Manufacturing Systems. Series in Intelligent Control and Intelligent Automation 6, World Scientific Publishing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7" name="Google Shape;877;p27"/>
          <p:cNvSpPr txBox="1"/>
          <p:nvPr/>
        </p:nvSpPr>
        <p:spPr>
          <a:xfrm>
            <a:off x="6086944" y="296019"/>
            <a:ext cx="6207025" cy="378565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</a:t>
            </a:r>
            <a:r>
              <a:rPr lang="es-E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inicial </a:t>
            </a: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 sistema modelado por la </a:t>
            </a:r>
            <a:r>
              <a:rPr lang="es-E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RdP</a:t>
            </a: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indica que existe una pieza en la banda de entrada (p1), que el brazo de robot está listo para tomar alguna pieza (p2) y que la máquina de proceso también está disponible (p4). 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marcado de este estado sería M0 = (1 1 0 1 0 0 0), que corresponden a los tokens de los lugares M0 = (p1 p2 … p7), respectivamente. 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8" name="Google Shape;878;p27"/>
          <p:cNvGrpSpPr/>
          <p:nvPr/>
        </p:nvGrpSpPr>
        <p:grpSpPr>
          <a:xfrm>
            <a:off x="958768" y="3924841"/>
            <a:ext cx="11219649" cy="2633901"/>
            <a:chOff x="958768" y="3924841"/>
            <a:chExt cx="11219649" cy="2633901"/>
          </a:xfrm>
        </p:grpSpPr>
        <p:sp>
          <p:nvSpPr>
            <p:cNvPr id="879" name="Google Shape;879;p27"/>
            <p:cNvSpPr/>
            <p:nvPr/>
          </p:nvSpPr>
          <p:spPr>
            <a:xfrm>
              <a:off x="6082417" y="4342751"/>
              <a:ext cx="6096000" cy="2215991"/>
            </a:xfrm>
            <a:prstGeom prst="rect">
              <a:avLst/>
            </a:prstGeom>
            <a:solidFill>
              <a:srgbClr val="FFBFB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La </a:t>
              </a:r>
              <a:r>
                <a:rPr lang="es-ES" sz="24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transición t1 </a:t>
              </a:r>
              <a:r>
                <a:rPr lang="es-E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 encuentra </a:t>
              </a:r>
              <a:r>
                <a:rPr lang="es-ES" sz="24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habilitada</a:t>
              </a:r>
              <a:r>
                <a:rPr lang="es-E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, es decir, para que una pieza sea tomada por el brazo de robot es necesario que la pieza se encuentre en la banda de entrada y el brazo de robot se encuentre disponible..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27"/>
            <p:cNvSpPr/>
            <p:nvPr/>
          </p:nvSpPr>
          <p:spPr>
            <a:xfrm rot="7584604">
              <a:off x="3607495" y="1276114"/>
              <a:ext cx="122146" cy="54196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8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28"/>
          <p:cNvSpPr txBox="1">
            <a:spLocks noGrp="1"/>
          </p:cNvSpPr>
          <p:nvPr>
            <p:ph type="title"/>
          </p:nvPr>
        </p:nvSpPr>
        <p:spPr>
          <a:xfrm>
            <a:off x="-76993" y="-321198"/>
            <a:ext cx="10806112" cy="127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Brazo robot</a:t>
            </a:r>
            <a:endParaRPr dirty="0"/>
          </a:p>
        </p:txBody>
      </p:sp>
      <p:pic>
        <p:nvPicPr>
          <p:cNvPr id="889" name="Google Shape;889;p2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r="882" b="52339"/>
          <a:stretch/>
        </p:blipFill>
        <p:spPr>
          <a:xfrm>
            <a:off x="267236" y="520464"/>
            <a:ext cx="11174175" cy="5529383"/>
          </a:xfrm>
          <a:prstGeom prst="rect">
            <a:avLst/>
          </a:prstGeom>
          <a:noFill/>
          <a:ln>
            <a:noFill/>
          </a:ln>
        </p:spPr>
      </p:pic>
      <p:sp>
        <p:nvSpPr>
          <p:cNvPr id="891" name="Google Shape;891;p28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</a:t>
            </a:r>
            <a:endParaRPr/>
          </a:p>
        </p:txBody>
      </p:sp>
      <p:sp>
        <p:nvSpPr>
          <p:cNvPr id="892" name="Google Shape;892;p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26</a:t>
            </a:fld>
            <a:endParaRPr/>
          </a:p>
        </p:txBody>
      </p:sp>
      <p:sp>
        <p:nvSpPr>
          <p:cNvPr id="893" name="Google Shape;893;p28"/>
          <p:cNvSpPr txBox="1"/>
          <p:nvPr/>
        </p:nvSpPr>
        <p:spPr>
          <a:xfrm>
            <a:off x="3607424" y="6333457"/>
            <a:ext cx="46800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Zhou, M., Venkatesh, K., 1999. Modeling, Simulation, and Control of Flexible Manufacturing Systems. Series in Intelligent Control and Intelligent Automation 6, World Scientific Publishing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4" name="Google Shape;894;p28"/>
          <p:cNvSpPr txBox="1"/>
          <p:nvPr/>
        </p:nvSpPr>
        <p:spPr>
          <a:xfrm>
            <a:off x="3686185" y="4295561"/>
            <a:ext cx="3783760" cy="175428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 la figura (a) se muestra el estado de la </a:t>
            </a:r>
            <a:r>
              <a:rPr lang="es-ES" sz="18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RdP</a:t>
            </a:r>
            <a:r>
              <a:rPr lang="es-E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M1 = (0 0 1 1 0 0 0) después del disparo de t1, que indica que la pieza está tomada por el brazo del robot y la máquina de procesamiento aún se encuentra disponible. </a:t>
            </a:r>
            <a:r>
              <a:rPr lang="es-ES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5" name="Google Shape;895;p28"/>
          <p:cNvSpPr/>
          <p:nvPr/>
        </p:nvSpPr>
        <p:spPr>
          <a:xfrm>
            <a:off x="9314411" y="4139917"/>
            <a:ext cx="2877589" cy="203132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 figura (b) muestra el estado M2 = (0 1 0 0 1 0 0), obtenido después del disparo de t2, donde el brazo de robot está ahora disponible y la máquina de procesamiento se encuentra en operación.</a:t>
            </a: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29"/>
          <p:cNvSpPr txBox="1">
            <a:spLocks noGrp="1"/>
          </p:cNvSpPr>
          <p:nvPr>
            <p:ph type="title"/>
          </p:nvPr>
        </p:nvSpPr>
        <p:spPr>
          <a:xfrm>
            <a:off x="-76993" y="-321198"/>
            <a:ext cx="10806112" cy="127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Brazo robot</a:t>
            </a:r>
            <a:endParaRPr dirty="0"/>
          </a:p>
        </p:txBody>
      </p:sp>
      <p:pic>
        <p:nvPicPr>
          <p:cNvPr id="904" name="Google Shape;904;p2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49488"/>
          <a:stretch/>
        </p:blipFill>
        <p:spPr>
          <a:xfrm>
            <a:off x="72653" y="637308"/>
            <a:ext cx="11491313" cy="6106100"/>
          </a:xfrm>
          <a:prstGeom prst="rect">
            <a:avLst/>
          </a:prstGeom>
          <a:noFill/>
          <a:ln>
            <a:noFill/>
          </a:ln>
        </p:spPr>
      </p:pic>
      <p:sp>
        <p:nvSpPr>
          <p:cNvPr id="906" name="Google Shape;906;p29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</a:t>
            </a:r>
            <a:endParaRPr/>
          </a:p>
        </p:txBody>
      </p:sp>
      <p:sp>
        <p:nvSpPr>
          <p:cNvPr id="907" name="Google Shape;907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27</a:t>
            </a:fld>
            <a:endParaRPr/>
          </a:p>
        </p:txBody>
      </p:sp>
      <p:sp>
        <p:nvSpPr>
          <p:cNvPr id="908" name="Google Shape;908;p29"/>
          <p:cNvSpPr txBox="1"/>
          <p:nvPr/>
        </p:nvSpPr>
        <p:spPr>
          <a:xfrm>
            <a:off x="3607724" y="6374076"/>
            <a:ext cx="46800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Zhou, M., Venkatesh, K., 1999. Modeling, Simulation, and Control of Flexible Manufacturing Systems. Series in Intelligent Control and Intelligent Automation 6, World Scientific Publishing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9" name="Google Shape;909;p29"/>
          <p:cNvSpPr txBox="1"/>
          <p:nvPr/>
        </p:nvSpPr>
        <p:spPr>
          <a:xfrm>
            <a:off x="3607724" y="4178300"/>
            <a:ext cx="2861564" cy="230832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 figura (c) indica el estado alcanzado después del disparo de t3,  M3 = (0 0 0 1 0 1 0), donde el brazo de robot ha tomado la pieza de la máquina de procesamiento y ésta se encuentra disponible.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0" name="Google Shape;910;p29"/>
          <p:cNvSpPr/>
          <p:nvPr/>
        </p:nvSpPr>
        <p:spPr>
          <a:xfrm>
            <a:off x="9266238" y="4022464"/>
            <a:ext cx="2985071" cy="286232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 figura (d) muestra el estado del sistema con el marcado M4 = (0 1 0 1 0 0 1), después del disparo de la transición t4, donde la pieza ha sido colocada en la banda de salida, y tanto el brazo de robot como la máquina de procesamiento se encuentran disponibles. </a:t>
            </a:r>
            <a:endParaRPr/>
          </a:p>
        </p:txBody>
      </p:sp>
      <p:sp>
        <p:nvSpPr>
          <p:cNvPr id="911" name="Google Shape;911;p29"/>
          <p:cNvSpPr/>
          <p:nvPr/>
        </p:nvSpPr>
        <p:spPr>
          <a:xfrm>
            <a:off x="2687782" y="198642"/>
            <a:ext cx="8190983" cy="6463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partir del marcado M4 se habilita la transición t5, cuyo disparo generaría el marcado M0, el cual corresponde al estado inicial del sistema.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Ejercicio para resolver paso a paso</a:t>
            </a:r>
            <a:endParaRPr dirty="0"/>
          </a:p>
        </p:txBody>
      </p:sp>
      <p:sp>
        <p:nvSpPr>
          <p:cNvPr id="917" name="Google Shape;917;p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263" lvl="0" indent="-203200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200"/>
              <a:buChar char="»"/>
            </a:pPr>
            <a:r>
              <a:rPr lang="es-ES" sz="3200" dirty="0"/>
              <a:t>Los </a:t>
            </a:r>
            <a:r>
              <a:rPr lang="es-ES" sz="3200" dirty="0">
                <a:solidFill>
                  <a:srgbClr val="FF0000"/>
                </a:solidFill>
              </a:rPr>
              <a:t>autos</a:t>
            </a:r>
            <a:r>
              <a:rPr lang="es-ES" sz="3200" dirty="0"/>
              <a:t> llegan a una estación de servicios para cargar combustible. La estación sólo posee </a:t>
            </a:r>
            <a:r>
              <a:rPr lang="es-ES" sz="3200" dirty="0">
                <a:solidFill>
                  <a:srgbClr val="FF0000"/>
                </a:solidFill>
              </a:rPr>
              <a:t>lugar de espera </a:t>
            </a:r>
            <a:r>
              <a:rPr lang="es-ES" sz="3200" dirty="0"/>
              <a:t>para cinco autos. De no haber lugar quedará </a:t>
            </a:r>
            <a:r>
              <a:rPr lang="es-ES" sz="3200" dirty="0">
                <a:solidFill>
                  <a:srgbClr val="FF0000"/>
                </a:solidFill>
              </a:rPr>
              <a:t>esperando fuera </a:t>
            </a:r>
            <a:r>
              <a:rPr lang="es-ES" sz="3200" dirty="0"/>
              <a:t>de la estación, hasta que se libere un lugar y pasará a esperar adentro. La estación tiene tres </a:t>
            </a:r>
            <a:r>
              <a:rPr lang="es-ES" sz="3200" dirty="0">
                <a:solidFill>
                  <a:srgbClr val="FF0000"/>
                </a:solidFill>
              </a:rPr>
              <a:t>surtidores</a:t>
            </a:r>
            <a:r>
              <a:rPr lang="es-ES" sz="3200" dirty="0"/>
              <a:t>. Cada surtidor atiende de un auto a la vez. Una vez finalizada la carga, los autos </a:t>
            </a:r>
            <a:r>
              <a:rPr lang="es-ES" sz="3200" dirty="0">
                <a:solidFill>
                  <a:srgbClr val="FF0000"/>
                </a:solidFill>
              </a:rPr>
              <a:t>pasan a esperar que se libere </a:t>
            </a:r>
            <a:r>
              <a:rPr lang="es-ES" sz="3200" dirty="0"/>
              <a:t>una de las </a:t>
            </a:r>
            <a:r>
              <a:rPr lang="es-ES" sz="3200" dirty="0">
                <a:solidFill>
                  <a:srgbClr val="FF0000"/>
                </a:solidFill>
              </a:rPr>
              <a:t>dos cajas</a:t>
            </a:r>
            <a:r>
              <a:rPr lang="es-ES" sz="3200" dirty="0"/>
              <a:t>. Las cajas atienden de un auto a la vez. Una vez que ha realizado el pago, el auto se retira.</a:t>
            </a:r>
            <a:endParaRPr dirty="0"/>
          </a:p>
        </p:txBody>
      </p:sp>
      <p:sp>
        <p:nvSpPr>
          <p:cNvPr id="918" name="Google Shape;918;p30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</a:t>
            </a:r>
            <a:endParaRPr/>
          </a:p>
        </p:txBody>
      </p:sp>
      <p:sp>
        <p:nvSpPr>
          <p:cNvPr id="919" name="Google Shape;919;p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31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</a:t>
            </a:r>
            <a:endParaRPr/>
          </a:p>
        </p:txBody>
      </p:sp>
      <p:sp>
        <p:nvSpPr>
          <p:cNvPr id="925" name="Google Shape;925;p3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29</a:t>
            </a:fld>
            <a:endParaRPr/>
          </a:p>
        </p:txBody>
      </p:sp>
      <p:pic>
        <p:nvPicPr>
          <p:cNvPr id="926" name="Google Shape;926;p31" descr="https://pixabay.com/static/uploads/photo/2012/04/28/18/23/gas-43874_960_72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5588" y="1556792"/>
            <a:ext cx="792088" cy="792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27" name="Google Shape;927;p31" descr="https://pixabay.com/static/uploads/photo/2012/04/28/18/23/gas-43874_960_72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5588" y="3029904"/>
            <a:ext cx="792088" cy="792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28" name="Google Shape;928;p31" descr="https://pixabay.com/static/uploads/photo/2012/04/28/18/23/gas-43874_960_72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5588" y="4558637"/>
            <a:ext cx="792088" cy="792088"/>
          </a:xfrm>
          <a:prstGeom prst="rect">
            <a:avLst/>
          </a:prstGeom>
          <a:noFill/>
          <a:ln>
            <a:noFill/>
          </a:ln>
        </p:spPr>
      </p:pic>
      <p:sp>
        <p:nvSpPr>
          <p:cNvPr id="929" name="Google Shape;929;p31" descr="Resultado de imagen para simbolo de caja"/>
          <p:cNvSpPr/>
          <p:nvPr/>
        </p:nvSpPr>
        <p:spPr>
          <a:xfrm>
            <a:off x="1127447" y="1800435"/>
            <a:ext cx="2564661" cy="2564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0" name="Google Shape;930;p31" descr="http://image.shutterstock.com/display_pic_with_logo/169/169,1184230450,18/stock-vector-cash-register-machine-symbol-3815086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67876" y="1591523"/>
            <a:ext cx="896054" cy="935879"/>
          </a:xfrm>
          <a:prstGeom prst="rect">
            <a:avLst/>
          </a:prstGeom>
          <a:noFill/>
          <a:ln>
            <a:noFill/>
          </a:ln>
        </p:spPr>
      </p:pic>
      <p:sp>
        <p:nvSpPr>
          <p:cNvPr id="931" name="Google Shape;931;p31"/>
          <p:cNvSpPr/>
          <p:nvPr/>
        </p:nvSpPr>
        <p:spPr>
          <a:xfrm>
            <a:off x="3116996" y="2254767"/>
            <a:ext cx="242700" cy="2758409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2" name="Google Shape;932;p31"/>
          <p:cNvSpPr/>
          <p:nvPr/>
        </p:nvSpPr>
        <p:spPr>
          <a:xfrm>
            <a:off x="7148094" y="2527402"/>
            <a:ext cx="219369" cy="2125733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3" name="Google Shape;933;p31"/>
          <p:cNvSpPr/>
          <p:nvPr/>
        </p:nvSpPr>
        <p:spPr>
          <a:xfrm>
            <a:off x="8226008" y="2473772"/>
            <a:ext cx="137588" cy="2179364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4" name="Google Shape;934;p31"/>
          <p:cNvSpPr/>
          <p:nvPr/>
        </p:nvSpPr>
        <p:spPr>
          <a:xfrm>
            <a:off x="1847528" y="2254767"/>
            <a:ext cx="144016" cy="2667317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5" name="Google Shape;935;p31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403830" y="3298307"/>
            <a:ext cx="821308" cy="410654"/>
          </a:xfrm>
          <a:prstGeom prst="rect">
            <a:avLst/>
          </a:prstGeom>
          <a:noFill/>
          <a:ln>
            <a:noFill/>
          </a:ln>
        </p:spPr>
      </p:pic>
      <p:sp>
        <p:nvSpPr>
          <p:cNvPr id="936" name="Google Shape;936;p31"/>
          <p:cNvSpPr txBox="1"/>
          <p:nvPr/>
        </p:nvSpPr>
        <p:spPr>
          <a:xfrm>
            <a:off x="3991047" y="434776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0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b="0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 Surtidores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auto por surtidor </a:t>
            </a:r>
            <a:endParaRPr sz="1800" b="0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7" name="Google Shape;937;p31"/>
          <p:cNvSpPr txBox="1"/>
          <p:nvPr/>
        </p:nvSpPr>
        <p:spPr>
          <a:xfrm>
            <a:off x="6810297" y="1265926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0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b="0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Cola de espera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b="0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pagar (sin limite) </a:t>
            </a:r>
            <a:endParaRPr sz="1800" b="0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8" name="Google Shape;938;p31"/>
          <p:cNvSpPr txBox="1"/>
          <p:nvPr/>
        </p:nvSpPr>
        <p:spPr>
          <a:xfrm>
            <a:off x="1559226" y="143753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b="0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 Lugares de espera</a:t>
            </a:r>
            <a:endParaRPr/>
          </a:p>
        </p:txBody>
      </p:sp>
      <p:pic>
        <p:nvPicPr>
          <p:cNvPr id="939" name="Google Shape;939;p31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556230" y="3450707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0" name="Google Shape;940;p31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708630" y="3603107"/>
            <a:ext cx="821308" cy="410654"/>
          </a:xfrm>
          <a:prstGeom prst="rect">
            <a:avLst/>
          </a:prstGeom>
          <a:noFill/>
          <a:ln>
            <a:noFill/>
          </a:ln>
        </p:spPr>
      </p:pic>
      <p:sp>
        <p:nvSpPr>
          <p:cNvPr id="941" name="Google Shape;941;p31"/>
          <p:cNvSpPr txBox="1"/>
          <p:nvPr/>
        </p:nvSpPr>
        <p:spPr>
          <a:xfrm>
            <a:off x="90295" y="231484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autos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llegan y esperan </a:t>
            </a:r>
            <a:endParaRPr sz="1800" b="0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2" name="Google Shape;942;p31" descr="http://image.shutterstock.com/display_pic_with_logo/169/169,1184230450,18/stock-vector-cash-register-machine-symbol-3815086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83799" y="3266062"/>
            <a:ext cx="896054" cy="935879"/>
          </a:xfrm>
          <a:prstGeom prst="rect">
            <a:avLst/>
          </a:prstGeom>
          <a:noFill/>
          <a:ln>
            <a:noFill/>
          </a:ln>
        </p:spPr>
      </p:pic>
      <p:sp>
        <p:nvSpPr>
          <p:cNvPr id="943" name="Google Shape;943;p31"/>
          <p:cNvSpPr txBox="1"/>
          <p:nvPr/>
        </p:nvSpPr>
        <p:spPr>
          <a:xfrm>
            <a:off x="9117853" y="472228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 cajas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Pasan uno por vez </a:t>
            </a:r>
            <a:endParaRPr sz="1800" b="0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4" name="Google Shape;944;p31"/>
          <p:cNvSpPr/>
          <p:nvPr/>
        </p:nvSpPr>
        <p:spPr>
          <a:xfrm>
            <a:off x="522778" y="4634470"/>
            <a:ext cx="3468269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autos llegan a una estación de servicios para cargar combustible. La estación sólo posee lugar de espera para cinco autos. De no haber lugar, quedará esperando fuera de la estación.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-ES" sz="6600" dirty="0"/>
            </a:br>
            <a:r>
              <a:rPr lang="es-ES" sz="6600" dirty="0"/>
              <a:t>Especificación de Requerimientos –</a:t>
            </a:r>
            <a:br>
              <a:rPr lang="es-ES" sz="6600" dirty="0"/>
            </a:br>
            <a:r>
              <a:rPr lang="es-ES" sz="6600" dirty="0"/>
              <a:t> Redes de Petri</a:t>
            </a:r>
            <a:endParaRPr sz="6600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C0D0F88-04F6-1EDB-CA63-FA7E5C8421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3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32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</a:t>
            </a:r>
            <a:endParaRPr/>
          </a:p>
        </p:txBody>
      </p:sp>
      <p:sp>
        <p:nvSpPr>
          <p:cNvPr id="950" name="Google Shape;950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30</a:t>
            </a:fld>
            <a:endParaRPr/>
          </a:p>
        </p:txBody>
      </p:sp>
      <p:pic>
        <p:nvPicPr>
          <p:cNvPr id="951" name="Google Shape;951;p32" descr="https://pixabay.com/static/uploads/photo/2012/04/28/18/23/gas-43874_960_72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5588" y="1556792"/>
            <a:ext cx="792088" cy="792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52" name="Google Shape;952;p32" descr="https://pixabay.com/static/uploads/photo/2012/04/28/18/23/gas-43874_960_72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5588" y="3029904"/>
            <a:ext cx="792088" cy="792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53" name="Google Shape;953;p32" descr="https://pixabay.com/static/uploads/photo/2012/04/28/18/23/gas-43874_960_72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5588" y="4558637"/>
            <a:ext cx="792088" cy="792088"/>
          </a:xfrm>
          <a:prstGeom prst="rect">
            <a:avLst/>
          </a:prstGeom>
          <a:noFill/>
          <a:ln>
            <a:noFill/>
          </a:ln>
        </p:spPr>
      </p:pic>
      <p:sp>
        <p:nvSpPr>
          <p:cNvPr id="954" name="Google Shape;954;p32" descr="Resultado de imagen para simbolo de caja"/>
          <p:cNvSpPr/>
          <p:nvPr/>
        </p:nvSpPr>
        <p:spPr>
          <a:xfrm>
            <a:off x="1127447" y="1800435"/>
            <a:ext cx="2564661" cy="2564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5" name="Google Shape;955;p32" descr="http://image.shutterstock.com/display_pic_with_logo/169/169,1184230450,18/stock-vector-cash-register-machine-symbol-3815086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67876" y="1591523"/>
            <a:ext cx="896054" cy="935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6" name="Google Shape;956;p32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4899039" y="2453551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7" name="Google Shape;957;p32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4776368" y="5472031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8" name="Google Shape;958;p32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2146214" y="3450657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9" name="Google Shape;959;p32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2107023" y="4511430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0" name="Google Shape;960;p32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2137708" y="2849286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1" name="Google Shape;961;p32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2107023" y="4009684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2" name="Google Shape;962;p32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2107023" y="2361395"/>
            <a:ext cx="821308" cy="410654"/>
          </a:xfrm>
          <a:prstGeom prst="rect">
            <a:avLst/>
          </a:prstGeom>
          <a:noFill/>
          <a:ln>
            <a:noFill/>
          </a:ln>
        </p:spPr>
      </p:pic>
      <p:sp>
        <p:nvSpPr>
          <p:cNvPr id="963" name="Google Shape;963;p32"/>
          <p:cNvSpPr/>
          <p:nvPr/>
        </p:nvSpPr>
        <p:spPr>
          <a:xfrm>
            <a:off x="3116996" y="2254767"/>
            <a:ext cx="242700" cy="2758409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64" name="Google Shape;964;p32"/>
          <p:cNvCxnSpPr/>
          <p:nvPr/>
        </p:nvCxnSpPr>
        <p:spPr>
          <a:xfrm rot="10800000" flipH="1">
            <a:off x="3440271" y="2772049"/>
            <a:ext cx="1336016" cy="81637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65" name="Google Shape;965;p32"/>
          <p:cNvCxnSpPr/>
          <p:nvPr/>
        </p:nvCxnSpPr>
        <p:spPr>
          <a:xfrm>
            <a:off x="3406446" y="3668607"/>
            <a:ext cx="1256912" cy="200433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66" name="Google Shape;966;p32"/>
          <p:cNvSpPr/>
          <p:nvPr/>
        </p:nvSpPr>
        <p:spPr>
          <a:xfrm>
            <a:off x="7148094" y="2527402"/>
            <a:ext cx="219369" cy="2125733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7" name="Google Shape;967;p32"/>
          <p:cNvSpPr/>
          <p:nvPr/>
        </p:nvSpPr>
        <p:spPr>
          <a:xfrm>
            <a:off x="8226008" y="2473772"/>
            <a:ext cx="137588" cy="2179364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8" name="Google Shape;968;p32"/>
          <p:cNvSpPr/>
          <p:nvPr/>
        </p:nvSpPr>
        <p:spPr>
          <a:xfrm>
            <a:off x="1847528" y="2254767"/>
            <a:ext cx="144016" cy="2667317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9" name="Google Shape;969;p32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403830" y="3298307"/>
            <a:ext cx="821308" cy="410654"/>
          </a:xfrm>
          <a:prstGeom prst="rect">
            <a:avLst/>
          </a:prstGeom>
          <a:noFill/>
          <a:ln>
            <a:noFill/>
          </a:ln>
        </p:spPr>
      </p:pic>
      <p:sp>
        <p:nvSpPr>
          <p:cNvPr id="970" name="Google Shape;970;p32"/>
          <p:cNvSpPr txBox="1"/>
          <p:nvPr/>
        </p:nvSpPr>
        <p:spPr>
          <a:xfrm>
            <a:off x="3991047" y="434776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0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b="0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 Surtidores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auto por surtidor </a:t>
            </a:r>
            <a:endParaRPr sz="1800" b="0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1" name="Google Shape;971;p32"/>
          <p:cNvSpPr txBox="1"/>
          <p:nvPr/>
        </p:nvSpPr>
        <p:spPr>
          <a:xfrm>
            <a:off x="6810297" y="1265926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0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b="0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Cola de espera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b="0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pagar (sin limite) </a:t>
            </a:r>
            <a:endParaRPr sz="1800" b="0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2" name="Google Shape;972;p32"/>
          <p:cNvSpPr txBox="1"/>
          <p:nvPr/>
        </p:nvSpPr>
        <p:spPr>
          <a:xfrm>
            <a:off x="1559226" y="143753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b="0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 Lugares de espera</a:t>
            </a:r>
            <a:endParaRPr/>
          </a:p>
        </p:txBody>
      </p:sp>
      <p:pic>
        <p:nvPicPr>
          <p:cNvPr id="973" name="Google Shape;973;p32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556230" y="3450707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4" name="Google Shape;974;p32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708630" y="3603107"/>
            <a:ext cx="821308" cy="410654"/>
          </a:xfrm>
          <a:prstGeom prst="rect">
            <a:avLst/>
          </a:prstGeom>
          <a:noFill/>
          <a:ln>
            <a:noFill/>
          </a:ln>
        </p:spPr>
      </p:pic>
      <p:sp>
        <p:nvSpPr>
          <p:cNvPr id="975" name="Google Shape;975;p32"/>
          <p:cNvSpPr txBox="1"/>
          <p:nvPr/>
        </p:nvSpPr>
        <p:spPr>
          <a:xfrm>
            <a:off x="90295" y="231484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autos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llegan y esperan </a:t>
            </a:r>
            <a:endParaRPr sz="1800" b="0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6" name="Google Shape;976;p32" descr="http://image.shutterstock.com/display_pic_with_logo/169/169,1184230450,18/stock-vector-cash-register-machine-symbol-3815086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83799" y="3266062"/>
            <a:ext cx="896054" cy="935879"/>
          </a:xfrm>
          <a:prstGeom prst="rect">
            <a:avLst/>
          </a:prstGeom>
          <a:noFill/>
          <a:ln>
            <a:noFill/>
          </a:ln>
        </p:spPr>
      </p:pic>
      <p:sp>
        <p:nvSpPr>
          <p:cNvPr id="977" name="Google Shape;977;p32"/>
          <p:cNvSpPr txBox="1"/>
          <p:nvPr/>
        </p:nvSpPr>
        <p:spPr>
          <a:xfrm>
            <a:off x="9154211" y="440299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 cajas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Pasan uno por vez </a:t>
            </a:r>
            <a:endParaRPr sz="1800" b="0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8" name="Google Shape;978;p32"/>
          <p:cNvSpPr/>
          <p:nvPr/>
        </p:nvSpPr>
        <p:spPr>
          <a:xfrm>
            <a:off x="5919876" y="5502000"/>
            <a:ext cx="6096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estación tiene tres surtidores. Cada surtidor atiende de a un auto a la vez. 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3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</a:t>
            </a:r>
            <a:endParaRPr/>
          </a:p>
        </p:txBody>
      </p:sp>
      <p:sp>
        <p:nvSpPr>
          <p:cNvPr id="984" name="Google Shape;984;p3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31</a:t>
            </a:fld>
            <a:endParaRPr/>
          </a:p>
        </p:txBody>
      </p:sp>
      <p:pic>
        <p:nvPicPr>
          <p:cNvPr id="985" name="Google Shape;985;p33" descr="https://pixabay.com/static/uploads/photo/2012/04/28/18/23/gas-43874_960_72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5588" y="1556792"/>
            <a:ext cx="792088" cy="792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6" name="Google Shape;986;p33" descr="https://pixabay.com/static/uploads/photo/2012/04/28/18/23/gas-43874_960_72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5588" y="3029904"/>
            <a:ext cx="792088" cy="792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7" name="Google Shape;987;p33" descr="https://pixabay.com/static/uploads/photo/2012/04/28/18/23/gas-43874_960_72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5588" y="4558637"/>
            <a:ext cx="792088" cy="792088"/>
          </a:xfrm>
          <a:prstGeom prst="rect">
            <a:avLst/>
          </a:prstGeom>
          <a:noFill/>
          <a:ln>
            <a:noFill/>
          </a:ln>
        </p:spPr>
      </p:pic>
      <p:sp>
        <p:nvSpPr>
          <p:cNvPr id="988" name="Google Shape;988;p33" descr="Resultado de imagen para simbolo de caja"/>
          <p:cNvSpPr/>
          <p:nvPr/>
        </p:nvSpPr>
        <p:spPr>
          <a:xfrm>
            <a:off x="1127447" y="1800435"/>
            <a:ext cx="2564661" cy="2564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9" name="Google Shape;989;p33" descr="http://image.shutterstock.com/display_pic_with_logo/169/169,1184230450,18/stock-vector-cash-register-machine-symbol-3815086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67876" y="1591523"/>
            <a:ext cx="896054" cy="935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0" name="Google Shape;990;p33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4899039" y="2453551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1" name="Google Shape;991;p33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4833632" y="3971132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2" name="Google Shape;992;p33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4776368" y="5472031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3" name="Google Shape;993;p33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2146214" y="3450657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4" name="Google Shape;994;p33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2107023" y="4511430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5" name="Google Shape;995;p33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9108993" y="2631087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6" name="Google Shape;996;p33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7378025" y="2473772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7" name="Google Shape;997;p33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2137708" y="2849286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8" name="Google Shape;998;p33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2107023" y="4009684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9" name="Google Shape;999;p33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2107023" y="2361395"/>
            <a:ext cx="821308" cy="410654"/>
          </a:xfrm>
          <a:prstGeom prst="rect">
            <a:avLst/>
          </a:prstGeom>
          <a:noFill/>
          <a:ln>
            <a:noFill/>
          </a:ln>
        </p:spPr>
      </p:pic>
      <p:sp>
        <p:nvSpPr>
          <p:cNvPr id="1000" name="Google Shape;1000;p33"/>
          <p:cNvSpPr/>
          <p:nvPr/>
        </p:nvSpPr>
        <p:spPr>
          <a:xfrm>
            <a:off x="3116996" y="2254767"/>
            <a:ext cx="242700" cy="2758409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1" name="Google Shape;1001;p33"/>
          <p:cNvCxnSpPr/>
          <p:nvPr/>
        </p:nvCxnSpPr>
        <p:spPr>
          <a:xfrm rot="10800000" flipH="1">
            <a:off x="3440271" y="2772049"/>
            <a:ext cx="1336016" cy="81637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002" name="Google Shape;1002;p33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10472583" y="2566722"/>
            <a:ext cx="821308" cy="4106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3" name="Google Shape;1003;p33"/>
          <p:cNvCxnSpPr/>
          <p:nvPr/>
        </p:nvCxnSpPr>
        <p:spPr>
          <a:xfrm>
            <a:off x="3381733" y="3633971"/>
            <a:ext cx="1328375" cy="58104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04" name="Google Shape;1004;p33"/>
          <p:cNvCxnSpPr/>
          <p:nvPr/>
        </p:nvCxnSpPr>
        <p:spPr>
          <a:xfrm>
            <a:off x="3406446" y="3668607"/>
            <a:ext cx="1256912" cy="200433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05" name="Google Shape;1005;p33"/>
          <p:cNvCxnSpPr/>
          <p:nvPr/>
        </p:nvCxnSpPr>
        <p:spPr>
          <a:xfrm>
            <a:off x="5800083" y="2783725"/>
            <a:ext cx="1216262" cy="66693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06" name="Google Shape;1006;p33"/>
          <p:cNvCxnSpPr/>
          <p:nvPr/>
        </p:nvCxnSpPr>
        <p:spPr>
          <a:xfrm rot="10800000" flipH="1">
            <a:off x="5767453" y="3668607"/>
            <a:ext cx="1248892" cy="43581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07" name="Google Shape;1007;p33"/>
          <p:cNvCxnSpPr/>
          <p:nvPr/>
        </p:nvCxnSpPr>
        <p:spPr>
          <a:xfrm rot="10800000" flipH="1">
            <a:off x="5715190" y="3821992"/>
            <a:ext cx="1432904" cy="190487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08" name="Google Shape;1008;p33"/>
          <p:cNvSpPr/>
          <p:nvPr/>
        </p:nvSpPr>
        <p:spPr>
          <a:xfrm>
            <a:off x="7148094" y="2527402"/>
            <a:ext cx="219369" cy="2125733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9" name="Google Shape;1009;p33"/>
          <p:cNvSpPr/>
          <p:nvPr/>
        </p:nvSpPr>
        <p:spPr>
          <a:xfrm>
            <a:off x="8226008" y="2473772"/>
            <a:ext cx="137588" cy="2179364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0" name="Google Shape;1010;p33"/>
          <p:cNvSpPr/>
          <p:nvPr/>
        </p:nvSpPr>
        <p:spPr>
          <a:xfrm>
            <a:off x="1847528" y="2254767"/>
            <a:ext cx="144016" cy="2667317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1" name="Google Shape;1011;p33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403830" y="3298307"/>
            <a:ext cx="821308" cy="410654"/>
          </a:xfrm>
          <a:prstGeom prst="rect">
            <a:avLst/>
          </a:prstGeom>
          <a:noFill/>
          <a:ln>
            <a:noFill/>
          </a:ln>
        </p:spPr>
      </p:pic>
      <p:sp>
        <p:nvSpPr>
          <p:cNvPr id="1012" name="Google Shape;1012;p33"/>
          <p:cNvSpPr txBox="1"/>
          <p:nvPr/>
        </p:nvSpPr>
        <p:spPr>
          <a:xfrm>
            <a:off x="10382166" y="2618426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retira</a:t>
            </a:r>
            <a:endParaRPr sz="1800" b="0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3" name="Google Shape;1013;p33"/>
          <p:cNvSpPr txBox="1"/>
          <p:nvPr/>
        </p:nvSpPr>
        <p:spPr>
          <a:xfrm>
            <a:off x="4776287" y="619304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0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b="0" i="0" u="none" strike="noStrike" cap="small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 Surtidores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cap="small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auto por surtidor </a:t>
            </a:r>
            <a:endParaRPr sz="1800" b="0" i="0" u="none" strike="noStrike" cap="small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4" name="Google Shape;1014;p33"/>
          <p:cNvSpPr txBox="1"/>
          <p:nvPr/>
        </p:nvSpPr>
        <p:spPr>
          <a:xfrm>
            <a:off x="6810297" y="1265926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0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b="0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Cola de espera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b="0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pagar (sin limite) </a:t>
            </a:r>
            <a:endParaRPr sz="1800" b="0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5" name="Google Shape;1015;p33"/>
          <p:cNvSpPr txBox="1"/>
          <p:nvPr/>
        </p:nvSpPr>
        <p:spPr>
          <a:xfrm>
            <a:off x="1559226" y="143753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b="0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 Lugares de espera</a:t>
            </a:r>
            <a:endParaRPr/>
          </a:p>
        </p:txBody>
      </p:sp>
      <p:pic>
        <p:nvPicPr>
          <p:cNvPr id="1016" name="Google Shape;1016;p33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556230" y="3450707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7" name="Google Shape;1017;p33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708630" y="3603107"/>
            <a:ext cx="821308" cy="410654"/>
          </a:xfrm>
          <a:prstGeom prst="rect">
            <a:avLst/>
          </a:prstGeom>
          <a:noFill/>
          <a:ln>
            <a:noFill/>
          </a:ln>
        </p:spPr>
      </p:pic>
      <p:sp>
        <p:nvSpPr>
          <p:cNvPr id="1018" name="Google Shape;1018;p33"/>
          <p:cNvSpPr txBox="1"/>
          <p:nvPr/>
        </p:nvSpPr>
        <p:spPr>
          <a:xfrm>
            <a:off x="90295" y="231484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autos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llegan y esperan </a:t>
            </a:r>
            <a:endParaRPr sz="1800" b="0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9" name="Google Shape;1019;p33" descr="http://image.shutterstock.com/display_pic_with_logo/169/169,1184230450,18/stock-vector-cash-register-machine-symbol-3815086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83799" y="3266062"/>
            <a:ext cx="896054" cy="935879"/>
          </a:xfrm>
          <a:prstGeom prst="rect">
            <a:avLst/>
          </a:prstGeom>
          <a:noFill/>
          <a:ln>
            <a:noFill/>
          </a:ln>
        </p:spPr>
      </p:pic>
      <p:sp>
        <p:nvSpPr>
          <p:cNvPr id="1020" name="Google Shape;1020;p33"/>
          <p:cNvSpPr txBox="1"/>
          <p:nvPr/>
        </p:nvSpPr>
        <p:spPr>
          <a:xfrm>
            <a:off x="9108993" y="4216204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cap="small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 cajas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cap="small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Pasan uno por vez </a:t>
            </a:r>
            <a:endParaRPr sz="1800" b="0" i="0" u="none" strike="noStrike" cap="small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1" name="Google Shape;1021;p33"/>
          <p:cNvCxnSpPr/>
          <p:nvPr/>
        </p:nvCxnSpPr>
        <p:spPr>
          <a:xfrm rot="10800000" flipH="1">
            <a:off x="8446574" y="3029904"/>
            <a:ext cx="514585" cy="41065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22" name="Google Shape;1022;p33"/>
          <p:cNvSpPr/>
          <p:nvPr/>
        </p:nvSpPr>
        <p:spPr>
          <a:xfrm>
            <a:off x="5767452" y="5234748"/>
            <a:ext cx="60960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Finalizada la carga, los autos pasan a esperar que se libere una de las dos cajas. Las cajas atienden de un auto a la vez. Una vez que ha realizado el pago, el auto se retira.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34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</a:t>
            </a:r>
            <a:endParaRPr/>
          </a:p>
        </p:txBody>
      </p:sp>
      <p:sp>
        <p:nvSpPr>
          <p:cNvPr id="1028" name="Google Shape;1028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32</a:t>
            </a:fld>
            <a:endParaRPr/>
          </a:p>
        </p:txBody>
      </p:sp>
      <p:pic>
        <p:nvPicPr>
          <p:cNvPr id="1029" name="Google Shape;1029;p34" descr="https://pixabay.com/static/uploads/photo/2012/04/28/18/23/gas-43874_960_72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5588" y="1556792"/>
            <a:ext cx="792088" cy="792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Google Shape;1030;p34" descr="https://pixabay.com/static/uploads/photo/2012/04/28/18/23/gas-43874_960_72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5588" y="3029904"/>
            <a:ext cx="792088" cy="792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1" name="Google Shape;1031;p34" descr="https://pixabay.com/static/uploads/photo/2012/04/28/18/23/gas-43874_960_72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5588" y="4558637"/>
            <a:ext cx="792088" cy="792088"/>
          </a:xfrm>
          <a:prstGeom prst="rect">
            <a:avLst/>
          </a:prstGeom>
          <a:noFill/>
          <a:ln>
            <a:noFill/>
          </a:ln>
        </p:spPr>
      </p:pic>
      <p:sp>
        <p:nvSpPr>
          <p:cNvPr id="1032" name="Google Shape;1032;p34" descr="Resultado de imagen para simbolo de caja"/>
          <p:cNvSpPr/>
          <p:nvPr/>
        </p:nvSpPr>
        <p:spPr>
          <a:xfrm>
            <a:off x="1127447" y="1800435"/>
            <a:ext cx="2564661" cy="2564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3" name="Google Shape;1033;p34" descr="http://image.shutterstock.com/display_pic_with_logo/169/169,1184230450,18/stock-vector-cash-register-machine-symbol-3815086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67876" y="1591523"/>
            <a:ext cx="896054" cy="935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4" name="Google Shape;1034;p34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4899039" y="2453551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5" name="Google Shape;1035;p34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4833632" y="3971132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6" name="Google Shape;1036;p34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4776368" y="5472031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7" name="Google Shape;1037;p34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2146214" y="3450657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8" name="Google Shape;1038;p34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2107023" y="4511430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9" name="Google Shape;1039;p34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9108993" y="2631087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0" name="Google Shape;1040;p34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7378025" y="3029904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1" name="Google Shape;1041;p34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7378025" y="2473772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2" name="Google Shape;1042;p34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2137708" y="2849286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3" name="Google Shape;1043;p34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2107023" y="4009684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4" name="Google Shape;1044;p34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2107023" y="2361395"/>
            <a:ext cx="821308" cy="410654"/>
          </a:xfrm>
          <a:prstGeom prst="rect">
            <a:avLst/>
          </a:prstGeom>
          <a:noFill/>
          <a:ln>
            <a:noFill/>
          </a:ln>
        </p:spPr>
      </p:pic>
      <p:sp>
        <p:nvSpPr>
          <p:cNvPr id="1045" name="Google Shape;1045;p34"/>
          <p:cNvSpPr/>
          <p:nvPr/>
        </p:nvSpPr>
        <p:spPr>
          <a:xfrm>
            <a:off x="3116996" y="2254767"/>
            <a:ext cx="242700" cy="2758409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6" name="Google Shape;1046;p34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7367463" y="4172352"/>
            <a:ext cx="821308" cy="4106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7" name="Google Shape;1047;p34"/>
          <p:cNvCxnSpPr/>
          <p:nvPr/>
        </p:nvCxnSpPr>
        <p:spPr>
          <a:xfrm rot="10800000" flipH="1">
            <a:off x="3440271" y="2772049"/>
            <a:ext cx="1336016" cy="81637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048" name="Google Shape;1048;p34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10472583" y="2566722"/>
            <a:ext cx="821308" cy="4106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9" name="Google Shape;1049;p34"/>
          <p:cNvCxnSpPr/>
          <p:nvPr/>
        </p:nvCxnSpPr>
        <p:spPr>
          <a:xfrm>
            <a:off x="3381733" y="3633971"/>
            <a:ext cx="1328375" cy="58104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50" name="Google Shape;1050;p34"/>
          <p:cNvCxnSpPr/>
          <p:nvPr/>
        </p:nvCxnSpPr>
        <p:spPr>
          <a:xfrm>
            <a:off x="3406446" y="3668607"/>
            <a:ext cx="1256912" cy="200433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51" name="Google Shape;1051;p34"/>
          <p:cNvCxnSpPr/>
          <p:nvPr/>
        </p:nvCxnSpPr>
        <p:spPr>
          <a:xfrm>
            <a:off x="5800083" y="2783725"/>
            <a:ext cx="1216262" cy="66693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52" name="Google Shape;1052;p34"/>
          <p:cNvCxnSpPr/>
          <p:nvPr/>
        </p:nvCxnSpPr>
        <p:spPr>
          <a:xfrm rot="10800000" flipH="1">
            <a:off x="5767453" y="3668607"/>
            <a:ext cx="1248892" cy="43581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53" name="Google Shape;1053;p34"/>
          <p:cNvCxnSpPr/>
          <p:nvPr/>
        </p:nvCxnSpPr>
        <p:spPr>
          <a:xfrm rot="10800000" flipH="1">
            <a:off x="5715190" y="3821992"/>
            <a:ext cx="1432904" cy="190487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54" name="Google Shape;1054;p34"/>
          <p:cNvSpPr/>
          <p:nvPr/>
        </p:nvSpPr>
        <p:spPr>
          <a:xfrm>
            <a:off x="7148094" y="2527402"/>
            <a:ext cx="219369" cy="2125733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5" name="Google Shape;1055;p34"/>
          <p:cNvSpPr/>
          <p:nvPr/>
        </p:nvSpPr>
        <p:spPr>
          <a:xfrm>
            <a:off x="8226008" y="2473772"/>
            <a:ext cx="137588" cy="2179364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6" name="Google Shape;1056;p34"/>
          <p:cNvSpPr/>
          <p:nvPr/>
        </p:nvSpPr>
        <p:spPr>
          <a:xfrm>
            <a:off x="1847528" y="2254767"/>
            <a:ext cx="144016" cy="2667317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7" name="Google Shape;1057;p34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403830" y="3298307"/>
            <a:ext cx="821308" cy="41065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34"/>
          <p:cNvSpPr txBox="1"/>
          <p:nvPr/>
        </p:nvSpPr>
        <p:spPr>
          <a:xfrm>
            <a:off x="7494467" y="3298307"/>
            <a:ext cx="1090733" cy="85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s-ES" sz="3600" b="1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2400" b="1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9" name="Google Shape;1059;p34"/>
          <p:cNvSpPr txBox="1"/>
          <p:nvPr/>
        </p:nvSpPr>
        <p:spPr>
          <a:xfrm>
            <a:off x="10382166" y="2618426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retira</a:t>
            </a:r>
            <a:endParaRPr sz="1800" b="0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0" name="Google Shape;1060;p34"/>
          <p:cNvSpPr txBox="1"/>
          <p:nvPr/>
        </p:nvSpPr>
        <p:spPr>
          <a:xfrm>
            <a:off x="4652718" y="56067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0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b="0" i="0" u="none" strike="noStrike" cap="small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 Surtidores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cap="small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auto por surtidor </a:t>
            </a:r>
            <a:endParaRPr sz="1800" b="0" i="0" u="none" strike="noStrike" cap="small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1" name="Google Shape;1061;p34"/>
          <p:cNvSpPr txBox="1"/>
          <p:nvPr/>
        </p:nvSpPr>
        <p:spPr>
          <a:xfrm>
            <a:off x="7367463" y="143448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0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b="0" i="0" u="none" strike="noStrike" cap="small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Cola de espera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b="0" i="0" u="none" strike="noStrike" cap="small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pagar (sin limite) </a:t>
            </a:r>
            <a:endParaRPr sz="1800" b="0" i="0" u="none" strike="noStrike" cap="small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2" name="Google Shape;1062;p34"/>
          <p:cNvSpPr txBox="1"/>
          <p:nvPr/>
        </p:nvSpPr>
        <p:spPr>
          <a:xfrm>
            <a:off x="1559226" y="143753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b="0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 Lugares de espera</a:t>
            </a:r>
            <a:endParaRPr/>
          </a:p>
        </p:txBody>
      </p:sp>
      <p:pic>
        <p:nvPicPr>
          <p:cNvPr id="1063" name="Google Shape;1063;p34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556230" y="3450707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4" name="Google Shape;1064;p34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708630" y="3603107"/>
            <a:ext cx="821308" cy="410654"/>
          </a:xfrm>
          <a:prstGeom prst="rect">
            <a:avLst/>
          </a:prstGeom>
          <a:noFill/>
          <a:ln>
            <a:noFill/>
          </a:ln>
        </p:spPr>
      </p:pic>
      <p:sp>
        <p:nvSpPr>
          <p:cNvPr id="1065" name="Google Shape;1065;p34"/>
          <p:cNvSpPr txBox="1"/>
          <p:nvPr/>
        </p:nvSpPr>
        <p:spPr>
          <a:xfrm>
            <a:off x="90295" y="231484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autos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llegan y esperan </a:t>
            </a:r>
            <a:endParaRPr sz="1800" b="0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6" name="Google Shape;1066;p34" descr="http://image.shutterstock.com/display_pic_with_logo/169/169,1184230450,18/stock-vector-cash-register-machine-symbol-3815086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83799" y="3266062"/>
            <a:ext cx="896054" cy="935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7" name="Google Shape;1067;p34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9081719" y="4363122"/>
            <a:ext cx="821308" cy="410654"/>
          </a:xfrm>
          <a:prstGeom prst="rect">
            <a:avLst/>
          </a:prstGeom>
          <a:noFill/>
          <a:ln>
            <a:noFill/>
          </a:ln>
        </p:spPr>
      </p:pic>
      <p:sp>
        <p:nvSpPr>
          <p:cNvPr id="1068" name="Google Shape;1068;p34"/>
          <p:cNvSpPr txBox="1"/>
          <p:nvPr/>
        </p:nvSpPr>
        <p:spPr>
          <a:xfrm>
            <a:off x="9117853" y="472228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 cajas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Pasan uno por vez </a:t>
            </a:r>
            <a:endParaRPr sz="1800" b="0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69" name="Google Shape;1069;p34"/>
          <p:cNvCxnSpPr/>
          <p:nvPr/>
        </p:nvCxnSpPr>
        <p:spPr>
          <a:xfrm rot="10800000" flipH="1">
            <a:off x="8446574" y="3029904"/>
            <a:ext cx="514585" cy="41065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70" name="Google Shape;1070;p34"/>
          <p:cNvCxnSpPr/>
          <p:nvPr/>
        </p:nvCxnSpPr>
        <p:spPr>
          <a:xfrm>
            <a:off x="8448662" y="3760647"/>
            <a:ext cx="523205" cy="60582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071" name="Google Shape;1071;p34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10456656" y="4371911"/>
            <a:ext cx="821308" cy="410654"/>
          </a:xfrm>
          <a:prstGeom prst="rect">
            <a:avLst/>
          </a:prstGeom>
          <a:noFill/>
          <a:ln>
            <a:noFill/>
          </a:ln>
        </p:spPr>
      </p:pic>
      <p:sp>
        <p:nvSpPr>
          <p:cNvPr id="1072" name="Google Shape;1072;p34"/>
          <p:cNvSpPr txBox="1"/>
          <p:nvPr/>
        </p:nvSpPr>
        <p:spPr>
          <a:xfrm>
            <a:off x="10366239" y="4423615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retira</a:t>
            </a:r>
            <a:endParaRPr sz="1800" b="0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35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</a:t>
            </a:r>
            <a:endParaRPr/>
          </a:p>
        </p:txBody>
      </p:sp>
      <p:sp>
        <p:nvSpPr>
          <p:cNvPr id="1078" name="Google Shape;1078;p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33</a:t>
            </a:fld>
            <a:endParaRPr/>
          </a:p>
        </p:txBody>
      </p:sp>
      <p:sp>
        <p:nvSpPr>
          <p:cNvPr id="1079" name="Google Shape;1079;p35"/>
          <p:cNvSpPr txBox="1">
            <a:spLocks noGrp="1"/>
          </p:cNvSpPr>
          <p:nvPr>
            <p:ph type="title" idx="4294967295"/>
          </p:nvPr>
        </p:nvSpPr>
        <p:spPr>
          <a:xfrm>
            <a:off x="0" y="500063"/>
            <a:ext cx="10806113" cy="127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.</a:t>
            </a:r>
            <a:endParaRPr/>
          </a:p>
        </p:txBody>
      </p:sp>
      <p:pic>
        <p:nvPicPr>
          <p:cNvPr id="1080" name="Google Shape;1080;p35" descr="https://pixabay.com/static/uploads/photo/2012/04/28/18/23/gas-43874_960_72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2540" y="996598"/>
            <a:ext cx="792088" cy="792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1" name="Google Shape;1081;p35" descr="https://pixabay.com/static/uploads/photo/2012/04/24/11/54/car-39596_640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263635" y="2037024"/>
            <a:ext cx="821308" cy="41065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2" name="Google Shape;1082;p35"/>
          <p:cNvGrpSpPr/>
          <p:nvPr/>
        </p:nvGrpSpPr>
        <p:grpSpPr>
          <a:xfrm>
            <a:off x="1055524" y="3163587"/>
            <a:ext cx="1133498" cy="528403"/>
            <a:chOff x="443571" y="5463111"/>
            <a:chExt cx="1655794" cy="792163"/>
          </a:xfrm>
        </p:grpSpPr>
        <p:sp>
          <p:nvSpPr>
            <p:cNvPr id="1083" name="Google Shape;1083;p35"/>
            <p:cNvSpPr/>
            <p:nvPr/>
          </p:nvSpPr>
          <p:spPr>
            <a:xfrm>
              <a:off x="1048382" y="5679010"/>
              <a:ext cx="431782" cy="431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84" name="Google Shape;1084;p35"/>
            <p:cNvCxnSpPr/>
            <p:nvPr/>
          </p:nvCxnSpPr>
          <p:spPr>
            <a:xfrm rot="5400000">
              <a:off x="47489" y="5859192"/>
              <a:ext cx="792163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5" name="Google Shape;1085;p35"/>
            <p:cNvCxnSpPr/>
            <p:nvPr/>
          </p:nvCxnSpPr>
          <p:spPr>
            <a:xfrm rot="5400000">
              <a:off x="1703181" y="5859192"/>
              <a:ext cx="792163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6" name="Google Shape;1086;p35"/>
            <p:cNvCxnSpPr>
              <a:endCxn id="1083" idx="2"/>
            </p:cNvCxnSpPr>
            <p:nvPr/>
          </p:nvCxnSpPr>
          <p:spPr>
            <a:xfrm>
              <a:off x="443582" y="5893410"/>
              <a:ext cx="604800" cy="1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1087" name="Google Shape;1087;p35"/>
            <p:cNvCxnSpPr>
              <a:stCxn id="1083" idx="6"/>
            </p:cNvCxnSpPr>
            <p:nvPr/>
          </p:nvCxnSpPr>
          <p:spPr>
            <a:xfrm>
              <a:off x="1480164" y="5894910"/>
              <a:ext cx="619200" cy="1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  <p:pic>
        <p:nvPicPr>
          <p:cNvPr id="1088" name="Google Shape;1088;p35" descr="https://pixabay.com/static/uploads/photo/2012/04/28/18/23/gas-43874_960_72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97473" y="956904"/>
            <a:ext cx="792088" cy="7920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9" name="Google Shape;1089;p35"/>
          <p:cNvGrpSpPr/>
          <p:nvPr/>
        </p:nvGrpSpPr>
        <p:grpSpPr>
          <a:xfrm>
            <a:off x="3126803" y="3147717"/>
            <a:ext cx="1133498" cy="528403"/>
            <a:chOff x="3126803" y="3147717"/>
            <a:chExt cx="1133498" cy="528403"/>
          </a:xfrm>
        </p:grpSpPr>
        <p:grpSp>
          <p:nvGrpSpPr>
            <p:cNvPr id="1090" name="Google Shape;1090;p35"/>
            <p:cNvGrpSpPr/>
            <p:nvPr/>
          </p:nvGrpSpPr>
          <p:grpSpPr>
            <a:xfrm>
              <a:off x="3126803" y="3147717"/>
              <a:ext cx="1133498" cy="528403"/>
              <a:chOff x="443571" y="5463111"/>
              <a:chExt cx="1655794" cy="792163"/>
            </a:xfrm>
          </p:grpSpPr>
          <p:sp>
            <p:nvSpPr>
              <p:cNvPr id="1091" name="Google Shape;1091;p35"/>
              <p:cNvSpPr/>
              <p:nvPr/>
            </p:nvSpPr>
            <p:spPr>
              <a:xfrm>
                <a:off x="1048382" y="5679010"/>
                <a:ext cx="431782" cy="431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92" name="Google Shape;1092;p35"/>
              <p:cNvCxnSpPr/>
              <p:nvPr/>
            </p:nvCxnSpPr>
            <p:spPr>
              <a:xfrm rot="5400000">
                <a:off x="47489" y="5859192"/>
                <a:ext cx="792163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3" name="Google Shape;1093;p35"/>
              <p:cNvCxnSpPr/>
              <p:nvPr/>
            </p:nvCxnSpPr>
            <p:spPr>
              <a:xfrm rot="5400000">
                <a:off x="1703181" y="5859192"/>
                <a:ext cx="792163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4" name="Google Shape;1094;p35"/>
              <p:cNvCxnSpPr>
                <a:endCxn id="1091" idx="2"/>
              </p:cNvCxnSpPr>
              <p:nvPr/>
            </p:nvCxnSpPr>
            <p:spPr>
              <a:xfrm>
                <a:off x="443582" y="5893410"/>
                <a:ext cx="604800" cy="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cxnSp>
            <p:nvCxnSpPr>
              <p:cNvPr id="1095" name="Google Shape;1095;p35"/>
              <p:cNvCxnSpPr>
                <a:stCxn id="1091" idx="6"/>
              </p:cNvCxnSpPr>
              <p:nvPr/>
            </p:nvCxnSpPr>
            <p:spPr>
              <a:xfrm>
                <a:off x="1480164" y="5894910"/>
                <a:ext cx="619200" cy="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</p:grpSp>
        <p:sp>
          <p:nvSpPr>
            <p:cNvPr id="1096" name="Google Shape;1096;p35"/>
            <p:cNvSpPr txBox="1"/>
            <p:nvPr/>
          </p:nvSpPr>
          <p:spPr>
            <a:xfrm rot="5400000">
              <a:off x="3660028" y="3026399"/>
              <a:ext cx="286005" cy="91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Calibri"/>
                <a:buNone/>
              </a:pPr>
              <a:r>
                <a:rPr lang="es-ES" sz="3200" b="1" i="0" u="none" strike="noStrike" cap="small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/>
            </a:p>
          </p:txBody>
        </p:sp>
      </p:grpSp>
      <p:pic>
        <p:nvPicPr>
          <p:cNvPr id="1097" name="Google Shape;1097;p35" descr="https://pixabay.com/static/uploads/photo/2012/04/24/11/54/car-39596_640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5157174" y="2022605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8" name="Google Shape;1098;p35" descr="https://pixabay.com/static/uploads/photo/2012/04/28/18/23/gas-43874_960_72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91012" y="942485"/>
            <a:ext cx="792088" cy="7920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9" name="Google Shape;1099;p35"/>
          <p:cNvGrpSpPr/>
          <p:nvPr/>
        </p:nvGrpSpPr>
        <p:grpSpPr>
          <a:xfrm>
            <a:off x="4999915" y="3056852"/>
            <a:ext cx="1255844" cy="635138"/>
            <a:chOff x="3126803" y="3147717"/>
            <a:chExt cx="1133498" cy="528403"/>
          </a:xfrm>
        </p:grpSpPr>
        <p:grpSp>
          <p:nvGrpSpPr>
            <p:cNvPr id="1100" name="Google Shape;1100;p35"/>
            <p:cNvGrpSpPr/>
            <p:nvPr/>
          </p:nvGrpSpPr>
          <p:grpSpPr>
            <a:xfrm>
              <a:off x="3126803" y="3147717"/>
              <a:ext cx="1133498" cy="528403"/>
              <a:chOff x="443571" y="5463111"/>
              <a:chExt cx="1655794" cy="792163"/>
            </a:xfrm>
          </p:grpSpPr>
          <p:sp>
            <p:nvSpPr>
              <p:cNvPr id="1101" name="Google Shape;1101;p35"/>
              <p:cNvSpPr/>
              <p:nvPr/>
            </p:nvSpPr>
            <p:spPr>
              <a:xfrm>
                <a:off x="1048382" y="5679010"/>
                <a:ext cx="431782" cy="431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102" name="Google Shape;1102;p35"/>
              <p:cNvCxnSpPr/>
              <p:nvPr/>
            </p:nvCxnSpPr>
            <p:spPr>
              <a:xfrm rot="5400000">
                <a:off x="47489" y="5859192"/>
                <a:ext cx="792163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3" name="Google Shape;1103;p35"/>
              <p:cNvCxnSpPr/>
              <p:nvPr/>
            </p:nvCxnSpPr>
            <p:spPr>
              <a:xfrm rot="5400000">
                <a:off x="1703181" y="5859192"/>
                <a:ext cx="792163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4" name="Google Shape;1104;p35"/>
              <p:cNvCxnSpPr>
                <a:endCxn id="1101" idx="2"/>
              </p:cNvCxnSpPr>
              <p:nvPr/>
            </p:nvCxnSpPr>
            <p:spPr>
              <a:xfrm>
                <a:off x="443582" y="5893410"/>
                <a:ext cx="604800" cy="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cxnSp>
            <p:nvCxnSpPr>
              <p:cNvPr id="1105" name="Google Shape;1105;p35"/>
              <p:cNvCxnSpPr>
                <a:stCxn id="1101" idx="6"/>
              </p:cNvCxnSpPr>
              <p:nvPr/>
            </p:nvCxnSpPr>
            <p:spPr>
              <a:xfrm>
                <a:off x="1480164" y="5894910"/>
                <a:ext cx="619200" cy="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</p:grpSp>
        <p:sp>
          <p:nvSpPr>
            <p:cNvPr id="1106" name="Google Shape;1106;p35"/>
            <p:cNvSpPr txBox="1"/>
            <p:nvPr/>
          </p:nvSpPr>
          <p:spPr>
            <a:xfrm rot="5400000">
              <a:off x="3660028" y="3026399"/>
              <a:ext cx="286005" cy="91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rmAutofit lnSpcReduction="10000"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Calibri"/>
                <a:buNone/>
              </a:pPr>
              <a:r>
                <a:rPr lang="es-ES" sz="3200" b="1" i="0" u="none" strike="noStrike" cap="small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..</a:t>
              </a:r>
              <a:endParaRPr/>
            </a:p>
          </p:txBody>
        </p:sp>
      </p:grpSp>
      <p:pic>
        <p:nvPicPr>
          <p:cNvPr id="1107" name="Google Shape;1107;p35" descr="https://pixabay.com/static/uploads/photo/2012/04/24/11/54/car-39596_640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5434374" y="2227932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8" name="Google Shape;1108;p35" descr="https://pixabay.com/static/uploads/photo/2012/04/24/11/54/car-39596_640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9742986" y="1994186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9" name="Google Shape;1109;p35" descr="https://pixabay.com/static/uploads/photo/2012/04/28/18/23/gas-43874_960_72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76824" y="914066"/>
            <a:ext cx="792088" cy="792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0" name="Google Shape;1110;p35" descr="https://pixabay.com/static/uploads/photo/2012/04/28/18/23/gas-43874_960_72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48906" y="996598"/>
            <a:ext cx="792088" cy="792088"/>
          </a:xfrm>
          <a:prstGeom prst="rect">
            <a:avLst/>
          </a:prstGeom>
          <a:noFill/>
          <a:ln>
            <a:noFill/>
          </a:ln>
        </p:spPr>
      </p:pic>
      <p:sp>
        <p:nvSpPr>
          <p:cNvPr id="1111" name="Google Shape;1111;p35"/>
          <p:cNvSpPr txBox="1"/>
          <p:nvPr/>
        </p:nvSpPr>
        <p:spPr>
          <a:xfrm>
            <a:off x="1083428" y="3980018"/>
            <a:ext cx="1363424" cy="366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ES" sz="1600" b="0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Surtidor </a:t>
            </a:r>
            <a:r>
              <a:rPr lang="es-ES" sz="1500" b="0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Libre</a:t>
            </a:r>
            <a:endParaRPr sz="1600" b="0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2" name="Google Shape;1112;p35"/>
          <p:cNvSpPr txBox="1"/>
          <p:nvPr/>
        </p:nvSpPr>
        <p:spPr>
          <a:xfrm>
            <a:off x="3006914" y="3964148"/>
            <a:ext cx="1363424" cy="366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75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ES" sz="1600" b="0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Surtidor Ocupado</a:t>
            </a:r>
            <a:endParaRPr/>
          </a:p>
        </p:txBody>
      </p:sp>
      <p:sp>
        <p:nvSpPr>
          <p:cNvPr id="1113" name="Google Shape;1113;p35"/>
          <p:cNvSpPr txBox="1"/>
          <p:nvPr/>
        </p:nvSpPr>
        <p:spPr>
          <a:xfrm>
            <a:off x="4892257" y="3964147"/>
            <a:ext cx="1363425" cy="492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s-ES" sz="1400" b="0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Surtidor Ocupado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s-ES" sz="14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 restricciones </a:t>
            </a:r>
            <a:endParaRPr sz="1400" b="0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4" name="Google Shape;1114;p35"/>
          <p:cNvSpPr txBox="1"/>
          <p:nvPr/>
        </p:nvSpPr>
        <p:spPr>
          <a:xfrm>
            <a:off x="9320180" y="4380802"/>
            <a:ext cx="1515406" cy="664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s-ES" sz="1600" b="0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Surtidor </a:t>
            </a:r>
            <a:r>
              <a:rPr lang="es-ES" sz="1500" b="0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Ocu</a:t>
            </a:r>
            <a:r>
              <a:rPr lang="es-ES" sz="15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pado</a:t>
            </a:r>
            <a:endParaRPr sz="1500" b="0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rPr lang="es-ES" sz="1500" b="0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 restricción de un auto </a:t>
            </a:r>
            <a:endParaRPr sz="1600" b="0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5" name="Google Shape;1115;p35"/>
          <p:cNvSpPr txBox="1"/>
          <p:nvPr/>
        </p:nvSpPr>
        <p:spPr>
          <a:xfrm>
            <a:off x="6808190" y="4338566"/>
            <a:ext cx="1515406" cy="664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s-ES" sz="1600" b="0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Surtidor </a:t>
            </a:r>
            <a:r>
              <a:rPr lang="es-ES" sz="1500" b="0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rPr lang="es-ES" sz="1500" b="0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 restricción de un auto </a:t>
            </a:r>
            <a:endParaRPr sz="1600" b="0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6" name="Google Shape;1116;p35"/>
          <p:cNvGrpSpPr/>
          <p:nvPr/>
        </p:nvGrpSpPr>
        <p:grpSpPr>
          <a:xfrm>
            <a:off x="7036909" y="3163587"/>
            <a:ext cx="1138478" cy="1109467"/>
            <a:chOff x="7036909" y="3163587"/>
            <a:chExt cx="1138478" cy="1109467"/>
          </a:xfrm>
        </p:grpSpPr>
        <p:grpSp>
          <p:nvGrpSpPr>
            <p:cNvPr id="1117" name="Google Shape;1117;p35"/>
            <p:cNvGrpSpPr/>
            <p:nvPr/>
          </p:nvGrpSpPr>
          <p:grpSpPr>
            <a:xfrm>
              <a:off x="7041889" y="3163587"/>
              <a:ext cx="1133498" cy="528403"/>
              <a:chOff x="443571" y="5463111"/>
              <a:chExt cx="1655794" cy="792163"/>
            </a:xfrm>
          </p:grpSpPr>
          <p:sp>
            <p:nvSpPr>
              <p:cNvPr id="1118" name="Google Shape;1118;p35"/>
              <p:cNvSpPr/>
              <p:nvPr/>
            </p:nvSpPr>
            <p:spPr>
              <a:xfrm>
                <a:off x="1048382" y="5679010"/>
                <a:ext cx="431782" cy="431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119" name="Google Shape;1119;p35"/>
              <p:cNvCxnSpPr/>
              <p:nvPr/>
            </p:nvCxnSpPr>
            <p:spPr>
              <a:xfrm rot="5400000">
                <a:off x="47489" y="5859192"/>
                <a:ext cx="792163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0" name="Google Shape;1120;p35"/>
              <p:cNvCxnSpPr/>
              <p:nvPr/>
            </p:nvCxnSpPr>
            <p:spPr>
              <a:xfrm rot="5400000">
                <a:off x="1703181" y="5859192"/>
                <a:ext cx="792163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1" name="Google Shape;1121;p35"/>
              <p:cNvCxnSpPr>
                <a:endCxn id="1118" idx="2"/>
              </p:cNvCxnSpPr>
              <p:nvPr/>
            </p:nvCxnSpPr>
            <p:spPr>
              <a:xfrm>
                <a:off x="443582" y="5893410"/>
                <a:ext cx="604800" cy="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cxnSp>
            <p:nvCxnSpPr>
              <p:cNvPr id="1122" name="Google Shape;1122;p35"/>
              <p:cNvCxnSpPr>
                <a:stCxn id="1118" idx="6"/>
              </p:cNvCxnSpPr>
              <p:nvPr/>
            </p:nvCxnSpPr>
            <p:spPr>
              <a:xfrm>
                <a:off x="1480164" y="5894910"/>
                <a:ext cx="619200" cy="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</p:grpSp>
        <p:sp>
          <p:nvSpPr>
            <p:cNvPr id="1123" name="Google Shape;1123;p35"/>
            <p:cNvSpPr/>
            <p:nvPr/>
          </p:nvSpPr>
          <p:spPr>
            <a:xfrm>
              <a:off x="7455922" y="3883655"/>
              <a:ext cx="295583" cy="310777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35"/>
            <p:cNvSpPr txBox="1"/>
            <p:nvPr/>
          </p:nvSpPr>
          <p:spPr>
            <a:xfrm rot="5400000">
              <a:off x="7478686" y="3758776"/>
              <a:ext cx="389399" cy="6391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lang="es-ES" sz="2400" cap="small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s-ES" sz="3200" b="1" cap="small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sz="2400" b="1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5" name="Google Shape;1125;p35"/>
            <p:cNvCxnSpPr/>
            <p:nvPr/>
          </p:nvCxnSpPr>
          <p:spPr>
            <a:xfrm flipH="1">
              <a:off x="7696516" y="3502881"/>
              <a:ext cx="423812" cy="45047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126" name="Google Shape;1126;p35"/>
            <p:cNvCxnSpPr>
              <a:stCxn id="1123" idx="1"/>
            </p:cNvCxnSpPr>
            <p:nvPr/>
          </p:nvCxnSpPr>
          <p:spPr>
            <a:xfrm rot="10800000">
              <a:off x="7036909" y="3514267"/>
              <a:ext cx="462300" cy="414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127" name="Google Shape;1127;p35"/>
          <p:cNvGrpSpPr/>
          <p:nvPr/>
        </p:nvGrpSpPr>
        <p:grpSpPr>
          <a:xfrm>
            <a:off x="9606154" y="3104879"/>
            <a:ext cx="1133498" cy="1017823"/>
            <a:chOff x="9606154" y="3104879"/>
            <a:chExt cx="1133498" cy="1017823"/>
          </a:xfrm>
        </p:grpSpPr>
        <p:grpSp>
          <p:nvGrpSpPr>
            <p:cNvPr id="1128" name="Google Shape;1128;p35"/>
            <p:cNvGrpSpPr/>
            <p:nvPr/>
          </p:nvGrpSpPr>
          <p:grpSpPr>
            <a:xfrm>
              <a:off x="9606154" y="3104879"/>
              <a:ext cx="1133498" cy="528403"/>
              <a:chOff x="3126803" y="3147717"/>
              <a:chExt cx="1133498" cy="528403"/>
            </a:xfrm>
          </p:grpSpPr>
          <p:grpSp>
            <p:nvGrpSpPr>
              <p:cNvPr id="1129" name="Google Shape;1129;p35"/>
              <p:cNvGrpSpPr/>
              <p:nvPr/>
            </p:nvGrpSpPr>
            <p:grpSpPr>
              <a:xfrm>
                <a:off x="3126803" y="3147717"/>
                <a:ext cx="1133498" cy="528403"/>
                <a:chOff x="443571" y="5463111"/>
                <a:chExt cx="1655794" cy="792163"/>
              </a:xfrm>
            </p:grpSpPr>
            <p:sp>
              <p:nvSpPr>
                <p:cNvPr id="1130" name="Google Shape;1130;p35"/>
                <p:cNvSpPr/>
                <p:nvPr/>
              </p:nvSpPr>
              <p:spPr>
                <a:xfrm>
                  <a:off x="1048382" y="5679010"/>
                  <a:ext cx="431782" cy="4318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131" name="Google Shape;1131;p35"/>
                <p:cNvCxnSpPr/>
                <p:nvPr/>
              </p:nvCxnSpPr>
              <p:spPr>
                <a:xfrm rot="5400000">
                  <a:off x="47489" y="5859192"/>
                  <a:ext cx="792163" cy="0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32" name="Google Shape;1132;p35"/>
                <p:cNvCxnSpPr/>
                <p:nvPr/>
              </p:nvCxnSpPr>
              <p:spPr>
                <a:xfrm rot="5400000">
                  <a:off x="1703181" y="5859192"/>
                  <a:ext cx="792163" cy="0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33" name="Google Shape;1133;p35"/>
                <p:cNvCxnSpPr>
                  <a:endCxn id="1130" idx="2"/>
                </p:cNvCxnSpPr>
                <p:nvPr/>
              </p:nvCxnSpPr>
              <p:spPr>
                <a:xfrm>
                  <a:off x="443582" y="5893410"/>
                  <a:ext cx="604800" cy="1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med" len="med"/>
                </a:ln>
              </p:spPr>
            </p:cxnSp>
            <p:cxnSp>
              <p:nvCxnSpPr>
                <p:cNvPr id="1134" name="Google Shape;1134;p35"/>
                <p:cNvCxnSpPr>
                  <a:stCxn id="1130" idx="6"/>
                </p:cNvCxnSpPr>
                <p:nvPr/>
              </p:nvCxnSpPr>
              <p:spPr>
                <a:xfrm>
                  <a:off x="1480164" y="5894910"/>
                  <a:ext cx="619200" cy="1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med" len="med"/>
                </a:ln>
              </p:spPr>
            </p:cxnSp>
          </p:grpSp>
          <p:sp>
            <p:nvSpPr>
              <p:cNvPr id="1135" name="Google Shape;1135;p35"/>
              <p:cNvSpPr txBox="1"/>
              <p:nvPr/>
            </p:nvSpPr>
            <p:spPr>
              <a:xfrm rot="5400000">
                <a:off x="3660028" y="3026399"/>
                <a:ext cx="286005" cy="91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200"/>
                  <a:buFont typeface="Calibri"/>
                  <a:buNone/>
                </a:pPr>
                <a:r>
                  <a:rPr lang="es-ES" sz="3200" b="1" i="0" u="none" strike="noStrike" cap="small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</a:t>
                </a:r>
                <a:endParaRPr/>
              </a:p>
            </p:txBody>
          </p:sp>
        </p:grpSp>
        <p:sp>
          <p:nvSpPr>
            <p:cNvPr id="1136" name="Google Shape;1136;p35"/>
            <p:cNvSpPr/>
            <p:nvPr/>
          </p:nvSpPr>
          <p:spPr>
            <a:xfrm>
              <a:off x="10034595" y="3811925"/>
              <a:ext cx="295583" cy="310777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7" name="Google Shape;1137;p35"/>
            <p:cNvCxnSpPr/>
            <p:nvPr/>
          </p:nvCxnSpPr>
          <p:spPr>
            <a:xfrm flipH="1">
              <a:off x="10275189" y="3431151"/>
              <a:ext cx="423812" cy="45047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138" name="Google Shape;1138;p35"/>
            <p:cNvCxnSpPr>
              <a:stCxn id="1136" idx="1"/>
            </p:cNvCxnSpPr>
            <p:nvPr/>
          </p:nvCxnSpPr>
          <p:spPr>
            <a:xfrm rot="10800000">
              <a:off x="9615582" y="3442537"/>
              <a:ext cx="462300" cy="414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36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</a:t>
            </a:r>
            <a:endParaRPr/>
          </a:p>
        </p:txBody>
      </p:sp>
      <p:sp>
        <p:nvSpPr>
          <p:cNvPr id="1144" name="Google Shape;1144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34</a:t>
            </a:fld>
            <a:endParaRPr/>
          </a:p>
        </p:txBody>
      </p:sp>
      <p:pic>
        <p:nvPicPr>
          <p:cNvPr id="1145" name="Google Shape;1145;p36" descr="https://pixabay.com/static/uploads/photo/2012/04/28/18/23/gas-43874_960_72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5588" y="1473364"/>
            <a:ext cx="792088" cy="792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6" name="Google Shape;1146;p36" descr="https://pixabay.com/static/uploads/photo/2012/04/28/18/23/gas-43874_960_72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5588" y="3029904"/>
            <a:ext cx="792088" cy="792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7" name="Google Shape;1147;p36" descr="https://pixabay.com/static/uploads/photo/2012/04/28/18/23/gas-43874_960_72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6287" y="4805328"/>
            <a:ext cx="792088" cy="792088"/>
          </a:xfrm>
          <a:prstGeom prst="rect">
            <a:avLst/>
          </a:prstGeom>
          <a:noFill/>
          <a:ln>
            <a:noFill/>
          </a:ln>
        </p:spPr>
      </p:pic>
      <p:sp>
        <p:nvSpPr>
          <p:cNvPr id="1148" name="Google Shape;1148;p36" descr="Resultado de imagen para simbolo de caja"/>
          <p:cNvSpPr/>
          <p:nvPr/>
        </p:nvSpPr>
        <p:spPr>
          <a:xfrm>
            <a:off x="1127447" y="1800435"/>
            <a:ext cx="2564661" cy="2564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9" name="Google Shape;1149;p36" descr="http://image.shutterstock.com/display_pic_with_logo/169/169,1184230450,18/stock-vector-cash-register-machine-symbol-3815086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55657" y="1543478"/>
            <a:ext cx="896054" cy="935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0" name="Google Shape;1150;p36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4845952" y="2468048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1" name="Google Shape;1151;p36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4776368" y="4304069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2" name="Google Shape;1152;p36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4790138" y="5732821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3" name="Google Shape;1153;p36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2146214" y="3450657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4" name="Google Shape;1154;p36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2107023" y="4511430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5" name="Google Shape;1155;p36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9108993" y="2631087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6" name="Google Shape;1156;p36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7378025" y="3029904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7" name="Google Shape;1157;p36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7378025" y="2473772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8" name="Google Shape;1158;p36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2137708" y="2849286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9" name="Google Shape;1159;p36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2107023" y="4009684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0" name="Google Shape;1160;p36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2107023" y="2361395"/>
            <a:ext cx="821308" cy="410654"/>
          </a:xfrm>
          <a:prstGeom prst="rect">
            <a:avLst/>
          </a:prstGeom>
          <a:noFill/>
          <a:ln>
            <a:noFill/>
          </a:ln>
        </p:spPr>
      </p:pic>
      <p:sp>
        <p:nvSpPr>
          <p:cNvPr id="1161" name="Google Shape;1161;p36"/>
          <p:cNvSpPr/>
          <p:nvPr/>
        </p:nvSpPr>
        <p:spPr>
          <a:xfrm>
            <a:off x="3116996" y="2254767"/>
            <a:ext cx="242700" cy="2758409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2" name="Google Shape;1162;p36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7367463" y="4172352"/>
            <a:ext cx="821308" cy="4106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3" name="Google Shape;1163;p36"/>
          <p:cNvCxnSpPr/>
          <p:nvPr/>
        </p:nvCxnSpPr>
        <p:spPr>
          <a:xfrm rot="10800000" flipH="1">
            <a:off x="3440271" y="2772049"/>
            <a:ext cx="1336016" cy="81637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164" name="Google Shape;1164;p36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10472583" y="2566722"/>
            <a:ext cx="821308" cy="4106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5" name="Google Shape;1165;p36"/>
          <p:cNvCxnSpPr/>
          <p:nvPr/>
        </p:nvCxnSpPr>
        <p:spPr>
          <a:xfrm>
            <a:off x="3381733" y="3633971"/>
            <a:ext cx="1185667" cy="95311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66" name="Google Shape;1166;p36"/>
          <p:cNvCxnSpPr/>
          <p:nvPr/>
        </p:nvCxnSpPr>
        <p:spPr>
          <a:xfrm>
            <a:off x="3406446" y="3668607"/>
            <a:ext cx="1256912" cy="200433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67" name="Google Shape;1167;p36"/>
          <p:cNvCxnSpPr/>
          <p:nvPr/>
        </p:nvCxnSpPr>
        <p:spPr>
          <a:xfrm>
            <a:off x="5800083" y="2783725"/>
            <a:ext cx="1216262" cy="66693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68" name="Google Shape;1168;p36"/>
          <p:cNvCxnSpPr/>
          <p:nvPr/>
        </p:nvCxnSpPr>
        <p:spPr>
          <a:xfrm rot="10800000" flipH="1">
            <a:off x="5867254" y="3668608"/>
            <a:ext cx="1149091" cy="84078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69" name="Google Shape;1169;p36"/>
          <p:cNvCxnSpPr/>
          <p:nvPr/>
        </p:nvCxnSpPr>
        <p:spPr>
          <a:xfrm rot="10800000" flipH="1">
            <a:off x="5715190" y="3821992"/>
            <a:ext cx="1432904" cy="190487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70" name="Google Shape;1170;p36"/>
          <p:cNvSpPr/>
          <p:nvPr/>
        </p:nvSpPr>
        <p:spPr>
          <a:xfrm>
            <a:off x="7148094" y="2527402"/>
            <a:ext cx="219369" cy="2125733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1" name="Google Shape;1171;p36"/>
          <p:cNvSpPr/>
          <p:nvPr/>
        </p:nvSpPr>
        <p:spPr>
          <a:xfrm>
            <a:off x="8226008" y="2473772"/>
            <a:ext cx="137588" cy="2179364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2" name="Google Shape;1172;p36"/>
          <p:cNvSpPr/>
          <p:nvPr/>
        </p:nvSpPr>
        <p:spPr>
          <a:xfrm>
            <a:off x="1847528" y="2254767"/>
            <a:ext cx="144016" cy="2667317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3" name="Google Shape;1173;p36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403830" y="3298307"/>
            <a:ext cx="821308" cy="410654"/>
          </a:xfrm>
          <a:prstGeom prst="rect">
            <a:avLst/>
          </a:prstGeom>
          <a:noFill/>
          <a:ln>
            <a:noFill/>
          </a:ln>
        </p:spPr>
      </p:pic>
      <p:sp>
        <p:nvSpPr>
          <p:cNvPr id="1174" name="Google Shape;1174;p36"/>
          <p:cNvSpPr txBox="1"/>
          <p:nvPr/>
        </p:nvSpPr>
        <p:spPr>
          <a:xfrm>
            <a:off x="7494467" y="3298307"/>
            <a:ext cx="1090733" cy="85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s-ES" sz="3600" b="1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2400" b="1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5" name="Google Shape;1175;p36"/>
          <p:cNvSpPr txBox="1"/>
          <p:nvPr/>
        </p:nvSpPr>
        <p:spPr>
          <a:xfrm>
            <a:off x="10382166" y="2618426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retira</a:t>
            </a:r>
            <a:endParaRPr sz="1800" b="0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6" name="Google Shape;1176;p36"/>
          <p:cNvSpPr txBox="1"/>
          <p:nvPr/>
        </p:nvSpPr>
        <p:spPr>
          <a:xfrm>
            <a:off x="3991047" y="434776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0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b="0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 Surtidores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auto por surtidor </a:t>
            </a:r>
            <a:endParaRPr sz="1800" b="0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7" name="Google Shape;1177;p36"/>
          <p:cNvSpPr txBox="1"/>
          <p:nvPr/>
        </p:nvSpPr>
        <p:spPr>
          <a:xfrm>
            <a:off x="6740337" y="1599318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0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b="0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Cola de espera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b="0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pagar (sin limite) </a:t>
            </a:r>
            <a:endParaRPr sz="1800" b="0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8" name="Google Shape;1178;p36"/>
          <p:cNvSpPr txBox="1"/>
          <p:nvPr/>
        </p:nvSpPr>
        <p:spPr>
          <a:xfrm>
            <a:off x="1559226" y="143753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b="0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 Lugares de espera</a:t>
            </a:r>
            <a:endParaRPr/>
          </a:p>
        </p:txBody>
      </p:sp>
      <p:pic>
        <p:nvPicPr>
          <p:cNvPr id="1179" name="Google Shape;1179;p36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556230" y="3450707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0" name="Google Shape;1180;p36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708630" y="3603107"/>
            <a:ext cx="821308" cy="410654"/>
          </a:xfrm>
          <a:prstGeom prst="rect">
            <a:avLst/>
          </a:prstGeom>
          <a:noFill/>
          <a:ln>
            <a:noFill/>
          </a:ln>
        </p:spPr>
      </p:pic>
      <p:sp>
        <p:nvSpPr>
          <p:cNvPr id="1181" name="Google Shape;1181;p36"/>
          <p:cNvSpPr txBox="1"/>
          <p:nvPr/>
        </p:nvSpPr>
        <p:spPr>
          <a:xfrm>
            <a:off x="90295" y="231484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autos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llegan y esperan </a:t>
            </a:r>
            <a:endParaRPr sz="1800" b="0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2" name="Google Shape;1182;p36" descr="http://image.shutterstock.com/display_pic_with_logo/169/169,1184230450,18/stock-vector-cash-register-machine-symbol-3815086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83799" y="3266062"/>
            <a:ext cx="896054" cy="935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3" name="Google Shape;1183;p36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9123276" y="4675487"/>
            <a:ext cx="821308" cy="410654"/>
          </a:xfrm>
          <a:prstGeom prst="rect">
            <a:avLst/>
          </a:prstGeom>
          <a:noFill/>
          <a:ln>
            <a:noFill/>
          </a:ln>
        </p:spPr>
      </p:pic>
      <p:sp>
        <p:nvSpPr>
          <p:cNvPr id="1184" name="Google Shape;1184;p36"/>
          <p:cNvSpPr txBox="1"/>
          <p:nvPr/>
        </p:nvSpPr>
        <p:spPr>
          <a:xfrm>
            <a:off x="9037311" y="5156854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 cajas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Pasan uno por vez </a:t>
            </a:r>
            <a:endParaRPr sz="1800" b="0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85" name="Google Shape;1185;p36"/>
          <p:cNvCxnSpPr/>
          <p:nvPr/>
        </p:nvCxnSpPr>
        <p:spPr>
          <a:xfrm rot="10800000" flipH="1">
            <a:off x="8446574" y="3029904"/>
            <a:ext cx="514585" cy="41065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86" name="Google Shape;1186;p36"/>
          <p:cNvCxnSpPr/>
          <p:nvPr/>
        </p:nvCxnSpPr>
        <p:spPr>
          <a:xfrm>
            <a:off x="8448662" y="3760647"/>
            <a:ext cx="523205" cy="60582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187" name="Google Shape;1187;p36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10456656" y="4371911"/>
            <a:ext cx="821308" cy="410654"/>
          </a:xfrm>
          <a:prstGeom prst="rect">
            <a:avLst/>
          </a:prstGeom>
          <a:noFill/>
          <a:ln>
            <a:noFill/>
          </a:ln>
        </p:spPr>
      </p:pic>
      <p:sp>
        <p:nvSpPr>
          <p:cNvPr id="1188" name="Google Shape;1188;p36"/>
          <p:cNvSpPr txBox="1"/>
          <p:nvPr/>
        </p:nvSpPr>
        <p:spPr>
          <a:xfrm>
            <a:off x="10366239" y="4423615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retira</a:t>
            </a:r>
            <a:endParaRPr sz="1800" b="0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89" name="Google Shape;1189;p36"/>
          <p:cNvGrpSpPr/>
          <p:nvPr/>
        </p:nvGrpSpPr>
        <p:grpSpPr>
          <a:xfrm>
            <a:off x="6670695" y="455315"/>
            <a:ext cx="1133498" cy="1017823"/>
            <a:chOff x="9606154" y="3104879"/>
            <a:chExt cx="1133498" cy="1017823"/>
          </a:xfrm>
        </p:grpSpPr>
        <p:grpSp>
          <p:nvGrpSpPr>
            <p:cNvPr id="1190" name="Google Shape;1190;p36"/>
            <p:cNvGrpSpPr/>
            <p:nvPr/>
          </p:nvGrpSpPr>
          <p:grpSpPr>
            <a:xfrm>
              <a:off x="9606154" y="3104879"/>
              <a:ext cx="1133498" cy="528403"/>
              <a:chOff x="3126803" y="3147717"/>
              <a:chExt cx="1133498" cy="528403"/>
            </a:xfrm>
          </p:grpSpPr>
          <p:grpSp>
            <p:nvGrpSpPr>
              <p:cNvPr id="1191" name="Google Shape;1191;p36"/>
              <p:cNvGrpSpPr/>
              <p:nvPr/>
            </p:nvGrpSpPr>
            <p:grpSpPr>
              <a:xfrm>
                <a:off x="3126803" y="3147717"/>
                <a:ext cx="1133498" cy="528403"/>
                <a:chOff x="443571" y="5463111"/>
                <a:chExt cx="1655794" cy="792163"/>
              </a:xfrm>
            </p:grpSpPr>
            <p:sp>
              <p:nvSpPr>
                <p:cNvPr id="1192" name="Google Shape;1192;p36"/>
                <p:cNvSpPr/>
                <p:nvPr/>
              </p:nvSpPr>
              <p:spPr>
                <a:xfrm>
                  <a:off x="1048382" y="5679010"/>
                  <a:ext cx="431782" cy="4318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193" name="Google Shape;1193;p36"/>
                <p:cNvCxnSpPr/>
                <p:nvPr/>
              </p:nvCxnSpPr>
              <p:spPr>
                <a:xfrm rot="5400000">
                  <a:off x="47489" y="5859192"/>
                  <a:ext cx="792163" cy="0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94" name="Google Shape;1194;p36"/>
                <p:cNvCxnSpPr/>
                <p:nvPr/>
              </p:nvCxnSpPr>
              <p:spPr>
                <a:xfrm rot="5400000">
                  <a:off x="1703181" y="5859192"/>
                  <a:ext cx="792163" cy="0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95" name="Google Shape;1195;p36"/>
                <p:cNvCxnSpPr>
                  <a:endCxn id="1192" idx="2"/>
                </p:cNvCxnSpPr>
                <p:nvPr/>
              </p:nvCxnSpPr>
              <p:spPr>
                <a:xfrm>
                  <a:off x="443582" y="5893410"/>
                  <a:ext cx="604800" cy="1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med" len="med"/>
                </a:ln>
              </p:spPr>
            </p:cxnSp>
            <p:cxnSp>
              <p:nvCxnSpPr>
                <p:cNvPr id="1196" name="Google Shape;1196;p36"/>
                <p:cNvCxnSpPr>
                  <a:stCxn id="1192" idx="6"/>
                </p:cNvCxnSpPr>
                <p:nvPr/>
              </p:nvCxnSpPr>
              <p:spPr>
                <a:xfrm>
                  <a:off x="1480164" y="5894910"/>
                  <a:ext cx="619200" cy="1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med" len="med"/>
                </a:ln>
              </p:spPr>
            </p:cxnSp>
          </p:grpSp>
          <p:sp>
            <p:nvSpPr>
              <p:cNvPr id="1197" name="Google Shape;1197;p36"/>
              <p:cNvSpPr txBox="1"/>
              <p:nvPr/>
            </p:nvSpPr>
            <p:spPr>
              <a:xfrm rot="5400000">
                <a:off x="3660028" y="3026399"/>
                <a:ext cx="286005" cy="91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200"/>
                  <a:buFont typeface="Calibri"/>
                  <a:buNone/>
                </a:pPr>
                <a:r>
                  <a:rPr lang="es-ES" sz="3200" b="1" i="0" u="none" strike="noStrike" cap="small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</a:t>
                </a:r>
                <a:endParaRPr/>
              </a:p>
            </p:txBody>
          </p:sp>
        </p:grpSp>
        <p:sp>
          <p:nvSpPr>
            <p:cNvPr id="1198" name="Google Shape;1198;p36"/>
            <p:cNvSpPr/>
            <p:nvPr/>
          </p:nvSpPr>
          <p:spPr>
            <a:xfrm>
              <a:off x="10034595" y="3811925"/>
              <a:ext cx="295583" cy="310777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99" name="Google Shape;1199;p36"/>
            <p:cNvCxnSpPr/>
            <p:nvPr/>
          </p:nvCxnSpPr>
          <p:spPr>
            <a:xfrm flipH="1">
              <a:off x="10275189" y="3431151"/>
              <a:ext cx="423812" cy="45047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200" name="Google Shape;1200;p36"/>
            <p:cNvCxnSpPr>
              <a:stCxn id="1198" idx="1"/>
            </p:cNvCxnSpPr>
            <p:nvPr/>
          </p:nvCxnSpPr>
          <p:spPr>
            <a:xfrm rot="10800000">
              <a:off x="9615582" y="3442537"/>
              <a:ext cx="462300" cy="414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cxnSp>
        <p:nvCxnSpPr>
          <p:cNvPr id="1201" name="Google Shape;1201;p36"/>
          <p:cNvCxnSpPr/>
          <p:nvPr/>
        </p:nvCxnSpPr>
        <p:spPr>
          <a:xfrm rot="10800000" flipH="1">
            <a:off x="5939728" y="887357"/>
            <a:ext cx="599837" cy="31921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02" name="Google Shape;1202;p36"/>
          <p:cNvSpPr/>
          <p:nvPr/>
        </p:nvSpPr>
        <p:spPr>
          <a:xfrm>
            <a:off x="4270994" y="1184316"/>
            <a:ext cx="1886228" cy="1816843"/>
          </a:xfrm>
          <a:prstGeom prst="ellipse">
            <a:avLst/>
          </a:prstGeom>
          <a:noFill/>
          <a:ln w="12700" cap="flat" cmpd="sng">
            <a:solidFill>
              <a:srgbClr val="8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3" name="Google Shape;1203;p36"/>
          <p:cNvSpPr/>
          <p:nvPr/>
        </p:nvSpPr>
        <p:spPr>
          <a:xfrm>
            <a:off x="8591739" y="1402727"/>
            <a:ext cx="1886228" cy="1816843"/>
          </a:xfrm>
          <a:prstGeom prst="ellipse">
            <a:avLst/>
          </a:prstGeom>
          <a:noFill/>
          <a:ln w="12700" cap="flat" cmpd="sng">
            <a:solidFill>
              <a:srgbClr val="8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4" name="Google Shape;1204;p36"/>
          <p:cNvCxnSpPr/>
          <p:nvPr/>
        </p:nvCxnSpPr>
        <p:spPr>
          <a:xfrm rot="10800000">
            <a:off x="8004404" y="934199"/>
            <a:ext cx="974680" cy="37041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05" name="Google Shape;1205;p36"/>
          <p:cNvSpPr/>
          <p:nvPr/>
        </p:nvSpPr>
        <p:spPr>
          <a:xfrm>
            <a:off x="-23698" y="2890446"/>
            <a:ext cx="1886228" cy="1835975"/>
          </a:xfrm>
          <a:prstGeom prst="ellipse">
            <a:avLst/>
          </a:prstGeom>
          <a:noFill/>
          <a:ln w="12700" cap="flat" cmpd="sng">
            <a:solidFill>
              <a:srgbClr val="8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6" name="Google Shape;1206;p36"/>
          <p:cNvCxnSpPr/>
          <p:nvPr/>
        </p:nvCxnSpPr>
        <p:spPr>
          <a:xfrm rot="5400000">
            <a:off x="-87297" y="5353032"/>
            <a:ext cx="528403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7" name="Google Shape;1207;p36"/>
          <p:cNvCxnSpPr/>
          <p:nvPr/>
        </p:nvCxnSpPr>
        <p:spPr>
          <a:xfrm>
            <a:off x="148977" y="5353032"/>
            <a:ext cx="407540" cy="105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208" name="Google Shape;1208;p36"/>
          <p:cNvSpPr/>
          <p:nvPr/>
        </p:nvSpPr>
        <p:spPr>
          <a:xfrm>
            <a:off x="3210715" y="5741523"/>
            <a:ext cx="517179" cy="415414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9" name="Google Shape;1209;p36"/>
          <p:cNvSpPr/>
          <p:nvPr/>
        </p:nvSpPr>
        <p:spPr>
          <a:xfrm>
            <a:off x="1651682" y="1996346"/>
            <a:ext cx="1886228" cy="3425229"/>
          </a:xfrm>
          <a:prstGeom prst="ellipse">
            <a:avLst/>
          </a:prstGeom>
          <a:noFill/>
          <a:ln w="12700" cap="flat" cmpd="sng">
            <a:solidFill>
              <a:srgbClr val="8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0" name="Google Shape;1210;p36"/>
          <p:cNvSpPr txBox="1"/>
          <p:nvPr/>
        </p:nvSpPr>
        <p:spPr>
          <a:xfrm>
            <a:off x="3336647" y="5631323"/>
            <a:ext cx="1197023" cy="609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5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ES" sz="3600" b="1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ES" sz="3600" b="1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sp>
        <p:nvSpPr>
          <p:cNvPr id="1211" name="Google Shape;1211;p36"/>
          <p:cNvSpPr/>
          <p:nvPr/>
        </p:nvSpPr>
        <p:spPr>
          <a:xfrm>
            <a:off x="7613531" y="5737771"/>
            <a:ext cx="517179" cy="415414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12" name="Google Shape;1212;p36"/>
          <p:cNvCxnSpPr/>
          <p:nvPr/>
        </p:nvCxnSpPr>
        <p:spPr>
          <a:xfrm flipH="1">
            <a:off x="403830" y="4668157"/>
            <a:ext cx="218362" cy="61852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13" name="Google Shape;1213;p36"/>
          <p:cNvCxnSpPr>
            <a:stCxn id="1209" idx="4"/>
            <a:endCxn id="1208" idx="0"/>
          </p:cNvCxnSpPr>
          <p:nvPr/>
        </p:nvCxnSpPr>
        <p:spPr>
          <a:xfrm>
            <a:off x="2594796" y="5421575"/>
            <a:ext cx="874500" cy="319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14" name="Google Shape;1214;p36"/>
          <p:cNvSpPr txBox="1"/>
          <p:nvPr/>
        </p:nvSpPr>
        <p:spPr>
          <a:xfrm>
            <a:off x="7837602" y="33595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0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s-ES" sz="16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Exclusión mutua para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s-ES" sz="16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acceso a los surtidores y las cajas </a:t>
            </a:r>
            <a:endParaRPr sz="1600" b="0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5" name="Google Shape;1215;p36"/>
          <p:cNvSpPr txBox="1"/>
          <p:nvPr/>
        </p:nvSpPr>
        <p:spPr>
          <a:xfrm>
            <a:off x="393160" y="5156854"/>
            <a:ext cx="1245434" cy="1123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75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ES" sz="1600" cap="small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Generador de token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ES" sz="1600" b="0" i="0" u="none" strike="noStrike" cap="small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Simula la llegada de los autos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ES" sz="1600" cap="small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autos de acumulan en un sitio</a:t>
            </a:r>
            <a:endParaRPr sz="1600" b="0" i="0" u="none" strike="noStrike" cap="small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6" name="Google Shape;1216;p36"/>
          <p:cNvSpPr txBox="1"/>
          <p:nvPr/>
        </p:nvSpPr>
        <p:spPr>
          <a:xfrm>
            <a:off x="2053122" y="5431037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s-ES" sz="1600" cap="small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 sitio permite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s-ES" sz="1600" cap="small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acumular 5 autos</a:t>
            </a:r>
            <a:endParaRPr sz="1600" b="0" i="0" u="none" strike="noStrike" cap="small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7" name="Google Shape;1217;p36"/>
          <p:cNvSpPr txBox="1"/>
          <p:nvPr/>
        </p:nvSpPr>
        <p:spPr>
          <a:xfrm>
            <a:off x="6772651" y="5421575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s-ES" sz="16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 sitio permite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s-ES" sz="16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acumular autos</a:t>
            </a:r>
            <a:endParaRPr sz="1600" b="0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8" name="Google Shape;1218;p36"/>
          <p:cNvSpPr/>
          <p:nvPr/>
        </p:nvSpPr>
        <p:spPr>
          <a:xfrm>
            <a:off x="6847548" y="2140930"/>
            <a:ext cx="1886228" cy="2990789"/>
          </a:xfrm>
          <a:prstGeom prst="ellipse">
            <a:avLst/>
          </a:prstGeom>
          <a:noFill/>
          <a:ln w="12700" cap="flat" cmpd="sng">
            <a:solidFill>
              <a:srgbClr val="8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19" name="Google Shape;1219;p36"/>
          <p:cNvCxnSpPr>
            <a:stCxn id="1218" idx="4"/>
            <a:endCxn id="1211" idx="0"/>
          </p:cNvCxnSpPr>
          <p:nvPr/>
        </p:nvCxnSpPr>
        <p:spPr>
          <a:xfrm>
            <a:off x="7790662" y="5131719"/>
            <a:ext cx="81600" cy="606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37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</a:t>
            </a:r>
            <a:endParaRPr/>
          </a:p>
        </p:txBody>
      </p:sp>
      <p:sp>
        <p:nvSpPr>
          <p:cNvPr id="1225" name="Google Shape;1225;p3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35</a:t>
            </a:fld>
            <a:endParaRPr/>
          </a:p>
        </p:txBody>
      </p:sp>
      <p:sp>
        <p:nvSpPr>
          <p:cNvPr id="1226" name="Google Shape;1226;p37" descr="Resultado de imagen para simbolo de caja"/>
          <p:cNvSpPr/>
          <p:nvPr/>
        </p:nvSpPr>
        <p:spPr>
          <a:xfrm>
            <a:off x="1127447" y="1800435"/>
            <a:ext cx="2564661" cy="2564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7" name="Google Shape;1227;p37"/>
          <p:cNvSpPr txBox="1"/>
          <p:nvPr/>
        </p:nvSpPr>
        <p:spPr>
          <a:xfrm>
            <a:off x="10382166" y="277204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retira</a:t>
            </a:r>
            <a:endParaRPr sz="1800" b="0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8" name="Google Shape;1228;p37"/>
          <p:cNvSpPr txBox="1"/>
          <p:nvPr/>
        </p:nvSpPr>
        <p:spPr>
          <a:xfrm>
            <a:off x="4882723" y="83225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0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b="0" i="0" u="none" strike="noStrike" cap="small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 Surtidores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cap="small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auto por surtidor </a:t>
            </a:r>
            <a:endParaRPr sz="1800" b="0" i="0" u="none" strike="noStrike" cap="small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9" name="Google Shape;1229;p37"/>
          <p:cNvSpPr txBox="1"/>
          <p:nvPr/>
        </p:nvSpPr>
        <p:spPr>
          <a:xfrm>
            <a:off x="7133245" y="1828775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0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b="0" i="0" u="none" strike="noStrike" cap="small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Cola de espera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b="0" i="0" u="none" strike="noStrike" cap="small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pagar (sin limite) </a:t>
            </a:r>
            <a:endParaRPr sz="1800" b="0" i="0" u="none" strike="noStrike" cap="small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0" name="Google Shape;1230;p37"/>
          <p:cNvSpPr txBox="1"/>
          <p:nvPr/>
        </p:nvSpPr>
        <p:spPr>
          <a:xfrm>
            <a:off x="1723328" y="2069016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b="0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 Lugares de espera</a:t>
            </a:r>
            <a:endParaRPr/>
          </a:p>
        </p:txBody>
      </p:sp>
      <p:sp>
        <p:nvSpPr>
          <p:cNvPr id="1231" name="Google Shape;1231;p37"/>
          <p:cNvSpPr txBox="1"/>
          <p:nvPr/>
        </p:nvSpPr>
        <p:spPr>
          <a:xfrm>
            <a:off x="90295" y="231484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625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ES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autos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ES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llegan y esperan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ES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 entrar en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ES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estación </a:t>
            </a:r>
            <a:endParaRPr sz="1800" b="0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2" name="Google Shape;1232;p37"/>
          <p:cNvSpPr txBox="1"/>
          <p:nvPr/>
        </p:nvSpPr>
        <p:spPr>
          <a:xfrm>
            <a:off x="9199827" y="519864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 cajas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Pasan uno por vez </a:t>
            </a:r>
            <a:endParaRPr sz="1800" b="0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3" name="Google Shape;1233;p37"/>
          <p:cNvSpPr txBox="1"/>
          <p:nvPr/>
        </p:nvSpPr>
        <p:spPr>
          <a:xfrm>
            <a:off x="10366239" y="4423615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retira</a:t>
            </a:r>
            <a:endParaRPr sz="1800" b="0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34" name="Google Shape;1234;p37"/>
          <p:cNvGrpSpPr/>
          <p:nvPr/>
        </p:nvGrpSpPr>
        <p:grpSpPr>
          <a:xfrm>
            <a:off x="317551" y="3358597"/>
            <a:ext cx="1115723" cy="528403"/>
            <a:chOff x="443571" y="5463111"/>
            <a:chExt cx="1655794" cy="792163"/>
          </a:xfrm>
        </p:grpSpPr>
        <p:sp>
          <p:nvSpPr>
            <p:cNvPr id="1235" name="Google Shape;1235;p37"/>
            <p:cNvSpPr/>
            <p:nvPr/>
          </p:nvSpPr>
          <p:spPr>
            <a:xfrm>
              <a:off x="1048382" y="5679010"/>
              <a:ext cx="431782" cy="431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36" name="Google Shape;1236;p37"/>
            <p:cNvCxnSpPr/>
            <p:nvPr/>
          </p:nvCxnSpPr>
          <p:spPr>
            <a:xfrm rot="5400000">
              <a:off x="47489" y="5859192"/>
              <a:ext cx="792163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7" name="Google Shape;1237;p37"/>
            <p:cNvCxnSpPr/>
            <p:nvPr/>
          </p:nvCxnSpPr>
          <p:spPr>
            <a:xfrm rot="5400000">
              <a:off x="1703181" y="5859192"/>
              <a:ext cx="792163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8" name="Google Shape;1238;p37"/>
            <p:cNvCxnSpPr>
              <a:endCxn id="1235" idx="2"/>
            </p:cNvCxnSpPr>
            <p:nvPr/>
          </p:nvCxnSpPr>
          <p:spPr>
            <a:xfrm>
              <a:off x="443582" y="5893410"/>
              <a:ext cx="604800" cy="1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1239" name="Google Shape;1239;p37"/>
            <p:cNvCxnSpPr>
              <a:stCxn id="1235" idx="6"/>
            </p:cNvCxnSpPr>
            <p:nvPr/>
          </p:nvCxnSpPr>
          <p:spPr>
            <a:xfrm>
              <a:off x="1480164" y="5894910"/>
              <a:ext cx="619200" cy="1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  <p:sp>
        <p:nvSpPr>
          <p:cNvPr id="1240" name="Google Shape;1240;p37"/>
          <p:cNvSpPr/>
          <p:nvPr/>
        </p:nvSpPr>
        <p:spPr>
          <a:xfrm>
            <a:off x="2259417" y="3467672"/>
            <a:ext cx="368447" cy="380201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41" name="Google Shape;1241;p37"/>
          <p:cNvGrpSpPr/>
          <p:nvPr/>
        </p:nvGrpSpPr>
        <p:grpSpPr>
          <a:xfrm>
            <a:off x="4778968" y="1927716"/>
            <a:ext cx="1138478" cy="1109467"/>
            <a:chOff x="7036909" y="3163587"/>
            <a:chExt cx="1138478" cy="1109467"/>
          </a:xfrm>
        </p:grpSpPr>
        <p:grpSp>
          <p:nvGrpSpPr>
            <p:cNvPr id="1242" name="Google Shape;1242;p37"/>
            <p:cNvGrpSpPr/>
            <p:nvPr/>
          </p:nvGrpSpPr>
          <p:grpSpPr>
            <a:xfrm>
              <a:off x="7041889" y="3163587"/>
              <a:ext cx="1133498" cy="528403"/>
              <a:chOff x="443571" y="5463111"/>
              <a:chExt cx="1655794" cy="792163"/>
            </a:xfrm>
          </p:grpSpPr>
          <p:sp>
            <p:nvSpPr>
              <p:cNvPr id="1243" name="Google Shape;1243;p37"/>
              <p:cNvSpPr/>
              <p:nvPr/>
            </p:nvSpPr>
            <p:spPr>
              <a:xfrm>
                <a:off x="1048382" y="5679010"/>
                <a:ext cx="431782" cy="431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44" name="Google Shape;1244;p37"/>
              <p:cNvCxnSpPr/>
              <p:nvPr/>
            </p:nvCxnSpPr>
            <p:spPr>
              <a:xfrm rot="5400000">
                <a:off x="47489" y="5859192"/>
                <a:ext cx="792163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5" name="Google Shape;1245;p37"/>
              <p:cNvCxnSpPr/>
              <p:nvPr/>
            </p:nvCxnSpPr>
            <p:spPr>
              <a:xfrm rot="5400000">
                <a:off x="1703181" y="5859192"/>
                <a:ext cx="792163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6" name="Google Shape;1246;p37"/>
              <p:cNvCxnSpPr>
                <a:endCxn id="1243" idx="2"/>
              </p:cNvCxnSpPr>
              <p:nvPr/>
            </p:nvCxnSpPr>
            <p:spPr>
              <a:xfrm>
                <a:off x="443582" y="5893410"/>
                <a:ext cx="604800" cy="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cxnSp>
            <p:nvCxnSpPr>
              <p:cNvPr id="1247" name="Google Shape;1247;p37"/>
              <p:cNvCxnSpPr>
                <a:stCxn id="1243" idx="6"/>
              </p:cNvCxnSpPr>
              <p:nvPr/>
            </p:nvCxnSpPr>
            <p:spPr>
              <a:xfrm>
                <a:off x="1480164" y="5894910"/>
                <a:ext cx="619200" cy="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</p:grpSp>
        <p:sp>
          <p:nvSpPr>
            <p:cNvPr id="1248" name="Google Shape;1248;p37"/>
            <p:cNvSpPr/>
            <p:nvPr/>
          </p:nvSpPr>
          <p:spPr>
            <a:xfrm>
              <a:off x="7455922" y="3883655"/>
              <a:ext cx="295583" cy="310777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37"/>
            <p:cNvSpPr txBox="1"/>
            <p:nvPr/>
          </p:nvSpPr>
          <p:spPr>
            <a:xfrm rot="5400000">
              <a:off x="7478686" y="3758776"/>
              <a:ext cx="389399" cy="6391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lang="es-ES" sz="2400" cap="small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s-ES" sz="3200" b="1" cap="small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sz="2400" b="1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50" name="Google Shape;1250;p37"/>
            <p:cNvCxnSpPr/>
            <p:nvPr/>
          </p:nvCxnSpPr>
          <p:spPr>
            <a:xfrm flipH="1">
              <a:off x="7696516" y="3502881"/>
              <a:ext cx="423812" cy="45047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251" name="Google Shape;1251;p37"/>
            <p:cNvCxnSpPr>
              <a:stCxn id="1248" idx="1"/>
            </p:cNvCxnSpPr>
            <p:nvPr/>
          </p:nvCxnSpPr>
          <p:spPr>
            <a:xfrm rot="10800000">
              <a:off x="7036909" y="3514267"/>
              <a:ext cx="462300" cy="414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252" name="Google Shape;1252;p37"/>
          <p:cNvGrpSpPr/>
          <p:nvPr/>
        </p:nvGrpSpPr>
        <p:grpSpPr>
          <a:xfrm>
            <a:off x="4778968" y="3328801"/>
            <a:ext cx="1138478" cy="1109467"/>
            <a:chOff x="7036909" y="3163587"/>
            <a:chExt cx="1138478" cy="1109467"/>
          </a:xfrm>
        </p:grpSpPr>
        <p:grpSp>
          <p:nvGrpSpPr>
            <p:cNvPr id="1253" name="Google Shape;1253;p37"/>
            <p:cNvGrpSpPr/>
            <p:nvPr/>
          </p:nvGrpSpPr>
          <p:grpSpPr>
            <a:xfrm>
              <a:off x="7041889" y="3163587"/>
              <a:ext cx="1133498" cy="528403"/>
              <a:chOff x="443571" y="5463111"/>
              <a:chExt cx="1655794" cy="792163"/>
            </a:xfrm>
          </p:grpSpPr>
          <p:sp>
            <p:nvSpPr>
              <p:cNvPr id="1254" name="Google Shape;1254;p37"/>
              <p:cNvSpPr/>
              <p:nvPr/>
            </p:nvSpPr>
            <p:spPr>
              <a:xfrm>
                <a:off x="1048382" y="5679010"/>
                <a:ext cx="431782" cy="431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55" name="Google Shape;1255;p37"/>
              <p:cNvCxnSpPr/>
              <p:nvPr/>
            </p:nvCxnSpPr>
            <p:spPr>
              <a:xfrm rot="5400000">
                <a:off x="47489" y="5859192"/>
                <a:ext cx="792163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6" name="Google Shape;1256;p37"/>
              <p:cNvCxnSpPr/>
              <p:nvPr/>
            </p:nvCxnSpPr>
            <p:spPr>
              <a:xfrm rot="5400000">
                <a:off x="1703181" y="5859192"/>
                <a:ext cx="792163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7" name="Google Shape;1257;p37"/>
              <p:cNvCxnSpPr>
                <a:endCxn id="1254" idx="2"/>
              </p:cNvCxnSpPr>
              <p:nvPr/>
            </p:nvCxnSpPr>
            <p:spPr>
              <a:xfrm>
                <a:off x="443582" y="5893410"/>
                <a:ext cx="604800" cy="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cxnSp>
            <p:nvCxnSpPr>
              <p:cNvPr id="1258" name="Google Shape;1258;p37"/>
              <p:cNvCxnSpPr>
                <a:stCxn id="1254" idx="6"/>
              </p:cNvCxnSpPr>
              <p:nvPr/>
            </p:nvCxnSpPr>
            <p:spPr>
              <a:xfrm>
                <a:off x="1480164" y="5894910"/>
                <a:ext cx="619200" cy="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</p:grpSp>
        <p:sp>
          <p:nvSpPr>
            <p:cNvPr id="1259" name="Google Shape;1259;p37"/>
            <p:cNvSpPr/>
            <p:nvPr/>
          </p:nvSpPr>
          <p:spPr>
            <a:xfrm>
              <a:off x="7455922" y="3883655"/>
              <a:ext cx="295583" cy="310777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37"/>
            <p:cNvSpPr txBox="1"/>
            <p:nvPr/>
          </p:nvSpPr>
          <p:spPr>
            <a:xfrm rot="5400000">
              <a:off x="7478686" y="3758776"/>
              <a:ext cx="389399" cy="6391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lang="es-ES" sz="2400" cap="small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s-ES" sz="3200" b="1" cap="small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sz="2400" b="1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61" name="Google Shape;1261;p37"/>
            <p:cNvCxnSpPr/>
            <p:nvPr/>
          </p:nvCxnSpPr>
          <p:spPr>
            <a:xfrm flipH="1">
              <a:off x="7696516" y="3502881"/>
              <a:ext cx="423812" cy="45047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262" name="Google Shape;1262;p37"/>
            <p:cNvCxnSpPr>
              <a:stCxn id="1259" idx="1"/>
            </p:cNvCxnSpPr>
            <p:nvPr/>
          </p:nvCxnSpPr>
          <p:spPr>
            <a:xfrm rot="10800000">
              <a:off x="7036909" y="3514267"/>
              <a:ext cx="462300" cy="414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263" name="Google Shape;1263;p37"/>
          <p:cNvGrpSpPr/>
          <p:nvPr/>
        </p:nvGrpSpPr>
        <p:grpSpPr>
          <a:xfrm>
            <a:off x="4626454" y="4633664"/>
            <a:ext cx="1138478" cy="1109467"/>
            <a:chOff x="7036909" y="3163587"/>
            <a:chExt cx="1138478" cy="1109467"/>
          </a:xfrm>
        </p:grpSpPr>
        <p:grpSp>
          <p:nvGrpSpPr>
            <p:cNvPr id="1264" name="Google Shape;1264;p37"/>
            <p:cNvGrpSpPr/>
            <p:nvPr/>
          </p:nvGrpSpPr>
          <p:grpSpPr>
            <a:xfrm>
              <a:off x="7041889" y="3163587"/>
              <a:ext cx="1133498" cy="528403"/>
              <a:chOff x="443571" y="5463111"/>
              <a:chExt cx="1655794" cy="792163"/>
            </a:xfrm>
          </p:grpSpPr>
          <p:sp>
            <p:nvSpPr>
              <p:cNvPr id="1265" name="Google Shape;1265;p37"/>
              <p:cNvSpPr/>
              <p:nvPr/>
            </p:nvSpPr>
            <p:spPr>
              <a:xfrm>
                <a:off x="1048382" y="5679010"/>
                <a:ext cx="431782" cy="431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66" name="Google Shape;1266;p37"/>
              <p:cNvCxnSpPr/>
              <p:nvPr/>
            </p:nvCxnSpPr>
            <p:spPr>
              <a:xfrm rot="5400000">
                <a:off x="47489" y="5859192"/>
                <a:ext cx="792163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7" name="Google Shape;1267;p37"/>
              <p:cNvCxnSpPr/>
              <p:nvPr/>
            </p:nvCxnSpPr>
            <p:spPr>
              <a:xfrm rot="5400000">
                <a:off x="1703181" y="5859192"/>
                <a:ext cx="792163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8" name="Google Shape;1268;p37"/>
              <p:cNvCxnSpPr>
                <a:endCxn id="1265" idx="2"/>
              </p:cNvCxnSpPr>
              <p:nvPr/>
            </p:nvCxnSpPr>
            <p:spPr>
              <a:xfrm>
                <a:off x="443582" y="5893410"/>
                <a:ext cx="604800" cy="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cxnSp>
            <p:nvCxnSpPr>
              <p:cNvPr id="1269" name="Google Shape;1269;p37"/>
              <p:cNvCxnSpPr>
                <a:stCxn id="1265" idx="6"/>
              </p:cNvCxnSpPr>
              <p:nvPr/>
            </p:nvCxnSpPr>
            <p:spPr>
              <a:xfrm>
                <a:off x="1480164" y="5894910"/>
                <a:ext cx="619200" cy="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</p:grpSp>
        <p:sp>
          <p:nvSpPr>
            <p:cNvPr id="1270" name="Google Shape;1270;p37"/>
            <p:cNvSpPr/>
            <p:nvPr/>
          </p:nvSpPr>
          <p:spPr>
            <a:xfrm>
              <a:off x="7455922" y="3883655"/>
              <a:ext cx="295583" cy="310777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37"/>
            <p:cNvSpPr txBox="1"/>
            <p:nvPr/>
          </p:nvSpPr>
          <p:spPr>
            <a:xfrm rot="5400000">
              <a:off x="7478686" y="3758776"/>
              <a:ext cx="389399" cy="6391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lang="es-ES" sz="2400" cap="small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s-ES" sz="3200" b="1" cap="small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sz="2400" b="1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72" name="Google Shape;1272;p37"/>
            <p:cNvCxnSpPr/>
            <p:nvPr/>
          </p:nvCxnSpPr>
          <p:spPr>
            <a:xfrm flipH="1">
              <a:off x="7696516" y="3502881"/>
              <a:ext cx="423812" cy="45047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273" name="Google Shape;1273;p37"/>
            <p:cNvCxnSpPr>
              <a:stCxn id="1270" idx="1"/>
            </p:cNvCxnSpPr>
            <p:nvPr/>
          </p:nvCxnSpPr>
          <p:spPr>
            <a:xfrm rot="10800000">
              <a:off x="7036909" y="3514267"/>
              <a:ext cx="462300" cy="414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274" name="Google Shape;1274;p37"/>
          <p:cNvGrpSpPr/>
          <p:nvPr/>
        </p:nvGrpSpPr>
        <p:grpSpPr>
          <a:xfrm>
            <a:off x="9186692" y="2341190"/>
            <a:ext cx="1138478" cy="1109467"/>
            <a:chOff x="7036909" y="3163587"/>
            <a:chExt cx="1138478" cy="1109467"/>
          </a:xfrm>
        </p:grpSpPr>
        <p:grpSp>
          <p:nvGrpSpPr>
            <p:cNvPr id="1275" name="Google Shape;1275;p37"/>
            <p:cNvGrpSpPr/>
            <p:nvPr/>
          </p:nvGrpSpPr>
          <p:grpSpPr>
            <a:xfrm>
              <a:off x="7041889" y="3163587"/>
              <a:ext cx="1133498" cy="528403"/>
              <a:chOff x="443571" y="5463111"/>
              <a:chExt cx="1655794" cy="792163"/>
            </a:xfrm>
          </p:grpSpPr>
          <p:sp>
            <p:nvSpPr>
              <p:cNvPr id="1276" name="Google Shape;1276;p37"/>
              <p:cNvSpPr/>
              <p:nvPr/>
            </p:nvSpPr>
            <p:spPr>
              <a:xfrm>
                <a:off x="1048382" y="5679010"/>
                <a:ext cx="431782" cy="431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77" name="Google Shape;1277;p37"/>
              <p:cNvCxnSpPr/>
              <p:nvPr/>
            </p:nvCxnSpPr>
            <p:spPr>
              <a:xfrm rot="5400000">
                <a:off x="47489" y="5859192"/>
                <a:ext cx="792163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8" name="Google Shape;1278;p37"/>
              <p:cNvCxnSpPr/>
              <p:nvPr/>
            </p:nvCxnSpPr>
            <p:spPr>
              <a:xfrm rot="5400000">
                <a:off x="1703181" y="5859192"/>
                <a:ext cx="792163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9" name="Google Shape;1279;p37"/>
              <p:cNvCxnSpPr>
                <a:endCxn id="1276" idx="2"/>
              </p:cNvCxnSpPr>
              <p:nvPr/>
            </p:nvCxnSpPr>
            <p:spPr>
              <a:xfrm>
                <a:off x="443582" y="5893410"/>
                <a:ext cx="604800" cy="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cxnSp>
            <p:nvCxnSpPr>
              <p:cNvPr id="1280" name="Google Shape;1280;p37"/>
              <p:cNvCxnSpPr>
                <a:stCxn id="1276" idx="6"/>
              </p:cNvCxnSpPr>
              <p:nvPr/>
            </p:nvCxnSpPr>
            <p:spPr>
              <a:xfrm>
                <a:off x="1480164" y="5894910"/>
                <a:ext cx="619200" cy="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</p:grpSp>
        <p:sp>
          <p:nvSpPr>
            <p:cNvPr id="1281" name="Google Shape;1281;p37"/>
            <p:cNvSpPr/>
            <p:nvPr/>
          </p:nvSpPr>
          <p:spPr>
            <a:xfrm>
              <a:off x="7455922" y="3883655"/>
              <a:ext cx="295583" cy="310777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37"/>
            <p:cNvSpPr txBox="1"/>
            <p:nvPr/>
          </p:nvSpPr>
          <p:spPr>
            <a:xfrm rot="5400000">
              <a:off x="7478686" y="3758776"/>
              <a:ext cx="389399" cy="6391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lang="es-ES" sz="2400" cap="small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s-ES" sz="3200" b="1" cap="small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sz="2400" b="1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83" name="Google Shape;1283;p37"/>
            <p:cNvCxnSpPr/>
            <p:nvPr/>
          </p:nvCxnSpPr>
          <p:spPr>
            <a:xfrm flipH="1">
              <a:off x="7696516" y="3502881"/>
              <a:ext cx="423812" cy="45047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284" name="Google Shape;1284;p37"/>
            <p:cNvCxnSpPr>
              <a:stCxn id="1281" idx="1"/>
            </p:cNvCxnSpPr>
            <p:nvPr/>
          </p:nvCxnSpPr>
          <p:spPr>
            <a:xfrm rot="10800000">
              <a:off x="7036909" y="3514267"/>
              <a:ext cx="462300" cy="414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285" name="Google Shape;1285;p37"/>
          <p:cNvGrpSpPr/>
          <p:nvPr/>
        </p:nvGrpSpPr>
        <p:grpSpPr>
          <a:xfrm>
            <a:off x="9185863" y="3745244"/>
            <a:ext cx="1138478" cy="1109467"/>
            <a:chOff x="7036909" y="3163587"/>
            <a:chExt cx="1138478" cy="1109467"/>
          </a:xfrm>
        </p:grpSpPr>
        <p:grpSp>
          <p:nvGrpSpPr>
            <p:cNvPr id="1286" name="Google Shape;1286;p37"/>
            <p:cNvGrpSpPr/>
            <p:nvPr/>
          </p:nvGrpSpPr>
          <p:grpSpPr>
            <a:xfrm>
              <a:off x="7041889" y="3163587"/>
              <a:ext cx="1133498" cy="528403"/>
              <a:chOff x="443571" y="5463111"/>
              <a:chExt cx="1655794" cy="792163"/>
            </a:xfrm>
          </p:grpSpPr>
          <p:sp>
            <p:nvSpPr>
              <p:cNvPr id="1287" name="Google Shape;1287;p37"/>
              <p:cNvSpPr/>
              <p:nvPr/>
            </p:nvSpPr>
            <p:spPr>
              <a:xfrm>
                <a:off x="1048382" y="5679010"/>
                <a:ext cx="431782" cy="431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88" name="Google Shape;1288;p37"/>
              <p:cNvCxnSpPr/>
              <p:nvPr/>
            </p:nvCxnSpPr>
            <p:spPr>
              <a:xfrm rot="5400000">
                <a:off x="47489" y="5859192"/>
                <a:ext cx="792163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9" name="Google Shape;1289;p37"/>
              <p:cNvCxnSpPr/>
              <p:nvPr/>
            </p:nvCxnSpPr>
            <p:spPr>
              <a:xfrm rot="5400000">
                <a:off x="1703181" y="5859192"/>
                <a:ext cx="792163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0" name="Google Shape;1290;p37"/>
              <p:cNvCxnSpPr>
                <a:endCxn id="1287" idx="2"/>
              </p:cNvCxnSpPr>
              <p:nvPr/>
            </p:nvCxnSpPr>
            <p:spPr>
              <a:xfrm>
                <a:off x="443582" y="5893410"/>
                <a:ext cx="604800" cy="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cxnSp>
            <p:nvCxnSpPr>
              <p:cNvPr id="1291" name="Google Shape;1291;p37"/>
              <p:cNvCxnSpPr>
                <a:stCxn id="1287" idx="6"/>
              </p:cNvCxnSpPr>
              <p:nvPr/>
            </p:nvCxnSpPr>
            <p:spPr>
              <a:xfrm>
                <a:off x="1480164" y="5894910"/>
                <a:ext cx="619200" cy="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</p:grpSp>
        <p:sp>
          <p:nvSpPr>
            <p:cNvPr id="1292" name="Google Shape;1292;p37"/>
            <p:cNvSpPr/>
            <p:nvPr/>
          </p:nvSpPr>
          <p:spPr>
            <a:xfrm>
              <a:off x="7455922" y="3883655"/>
              <a:ext cx="295583" cy="310777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37"/>
            <p:cNvSpPr txBox="1"/>
            <p:nvPr/>
          </p:nvSpPr>
          <p:spPr>
            <a:xfrm rot="5400000">
              <a:off x="7478686" y="3758776"/>
              <a:ext cx="389399" cy="6391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lang="es-ES" sz="2400" cap="small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s-ES" sz="3200" b="1" cap="small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sz="2400" b="1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94" name="Google Shape;1294;p37"/>
            <p:cNvCxnSpPr/>
            <p:nvPr/>
          </p:nvCxnSpPr>
          <p:spPr>
            <a:xfrm flipH="1">
              <a:off x="7696516" y="3502881"/>
              <a:ext cx="423812" cy="45047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295" name="Google Shape;1295;p37"/>
            <p:cNvCxnSpPr>
              <a:stCxn id="1292" idx="1"/>
            </p:cNvCxnSpPr>
            <p:nvPr/>
          </p:nvCxnSpPr>
          <p:spPr>
            <a:xfrm rot="10800000">
              <a:off x="7036909" y="3514267"/>
              <a:ext cx="462300" cy="414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cxnSp>
        <p:nvCxnSpPr>
          <p:cNvPr id="1296" name="Google Shape;1296;p37"/>
          <p:cNvCxnSpPr>
            <a:endCxn id="1240" idx="2"/>
          </p:cNvCxnSpPr>
          <p:nvPr/>
        </p:nvCxnSpPr>
        <p:spPr>
          <a:xfrm>
            <a:off x="1511517" y="3647572"/>
            <a:ext cx="747900" cy="10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297" name="Google Shape;1297;p37"/>
          <p:cNvCxnSpPr/>
          <p:nvPr/>
        </p:nvCxnSpPr>
        <p:spPr>
          <a:xfrm rot="10800000" flipH="1">
            <a:off x="2717879" y="2180326"/>
            <a:ext cx="1929236" cy="134226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298" name="Google Shape;1298;p37"/>
          <p:cNvCxnSpPr/>
          <p:nvPr/>
        </p:nvCxnSpPr>
        <p:spPr>
          <a:xfrm rot="10800000" flipH="1">
            <a:off x="2774140" y="3646624"/>
            <a:ext cx="1912519" cy="4134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299" name="Google Shape;1299;p37"/>
          <p:cNvCxnSpPr/>
          <p:nvPr/>
        </p:nvCxnSpPr>
        <p:spPr>
          <a:xfrm>
            <a:off x="2787101" y="3842753"/>
            <a:ext cx="1730593" cy="105511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300" name="Google Shape;1300;p37"/>
          <p:cNvSpPr/>
          <p:nvPr/>
        </p:nvSpPr>
        <p:spPr>
          <a:xfrm>
            <a:off x="7512787" y="3379259"/>
            <a:ext cx="368447" cy="380201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01" name="Google Shape;1301;p37"/>
          <p:cNvCxnSpPr>
            <a:endCxn id="1300" idx="1"/>
          </p:cNvCxnSpPr>
          <p:nvPr/>
        </p:nvCxnSpPr>
        <p:spPr>
          <a:xfrm>
            <a:off x="5902045" y="2233738"/>
            <a:ext cx="1664700" cy="120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302" name="Google Shape;1302;p37"/>
          <p:cNvCxnSpPr>
            <a:endCxn id="1300" idx="2"/>
          </p:cNvCxnSpPr>
          <p:nvPr/>
        </p:nvCxnSpPr>
        <p:spPr>
          <a:xfrm rot="10800000" flipH="1">
            <a:off x="5945287" y="3569359"/>
            <a:ext cx="1567500" cy="51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303" name="Google Shape;1303;p37"/>
          <p:cNvCxnSpPr>
            <a:endCxn id="1300" idx="3"/>
          </p:cNvCxnSpPr>
          <p:nvPr/>
        </p:nvCxnSpPr>
        <p:spPr>
          <a:xfrm rot="10800000" flipH="1">
            <a:off x="5847445" y="3703781"/>
            <a:ext cx="1719300" cy="1176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304" name="Google Shape;1304;p37"/>
          <p:cNvCxnSpPr/>
          <p:nvPr/>
        </p:nvCxnSpPr>
        <p:spPr>
          <a:xfrm rot="10800000" flipH="1">
            <a:off x="7854222" y="2647784"/>
            <a:ext cx="1182711" cy="78968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305" name="Google Shape;1305;p37"/>
          <p:cNvCxnSpPr/>
          <p:nvPr/>
        </p:nvCxnSpPr>
        <p:spPr>
          <a:xfrm>
            <a:off x="7884508" y="3672975"/>
            <a:ext cx="1270815" cy="2743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306" name="Google Shape;1306;p37"/>
          <p:cNvSpPr/>
          <p:nvPr/>
        </p:nvSpPr>
        <p:spPr>
          <a:xfrm>
            <a:off x="2243437" y="4729836"/>
            <a:ext cx="517179" cy="499491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7" name="Google Shape;1307;p37"/>
          <p:cNvSpPr txBox="1"/>
          <p:nvPr/>
        </p:nvSpPr>
        <p:spPr>
          <a:xfrm>
            <a:off x="2369369" y="4619637"/>
            <a:ext cx="1197023" cy="609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5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ES" sz="3600" b="1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ES" sz="3600" b="1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cxnSp>
        <p:nvCxnSpPr>
          <p:cNvPr id="1308" name="Google Shape;1308;p37"/>
          <p:cNvCxnSpPr>
            <a:stCxn id="1306" idx="1"/>
          </p:cNvCxnSpPr>
          <p:nvPr/>
        </p:nvCxnSpPr>
        <p:spPr>
          <a:xfrm rot="10800000">
            <a:off x="1478276" y="3653385"/>
            <a:ext cx="840900" cy="114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309" name="Google Shape;1309;p37"/>
          <p:cNvCxnSpPr/>
          <p:nvPr/>
        </p:nvCxnSpPr>
        <p:spPr>
          <a:xfrm flipH="1">
            <a:off x="2669001" y="2233593"/>
            <a:ext cx="2067347" cy="251520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310" name="Google Shape;1310;p37"/>
          <p:cNvCxnSpPr/>
          <p:nvPr/>
        </p:nvCxnSpPr>
        <p:spPr>
          <a:xfrm flipH="1">
            <a:off x="2821402" y="3757782"/>
            <a:ext cx="1835521" cy="114342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311" name="Google Shape;1311;p37"/>
          <p:cNvCxnSpPr/>
          <p:nvPr/>
        </p:nvCxnSpPr>
        <p:spPr>
          <a:xfrm flipH="1">
            <a:off x="2795964" y="4976043"/>
            <a:ext cx="1692686" cy="6063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1312" name="Google Shape;1312;p37"/>
          <p:cNvGrpSpPr/>
          <p:nvPr/>
        </p:nvGrpSpPr>
        <p:grpSpPr>
          <a:xfrm>
            <a:off x="10322396" y="2358020"/>
            <a:ext cx="1133498" cy="528403"/>
            <a:chOff x="443571" y="5463111"/>
            <a:chExt cx="1655794" cy="792163"/>
          </a:xfrm>
        </p:grpSpPr>
        <p:sp>
          <p:nvSpPr>
            <p:cNvPr id="1313" name="Google Shape;1313;p37"/>
            <p:cNvSpPr/>
            <p:nvPr/>
          </p:nvSpPr>
          <p:spPr>
            <a:xfrm>
              <a:off x="1048382" y="5679010"/>
              <a:ext cx="431782" cy="431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14" name="Google Shape;1314;p37"/>
            <p:cNvCxnSpPr/>
            <p:nvPr/>
          </p:nvCxnSpPr>
          <p:spPr>
            <a:xfrm rot="5400000">
              <a:off x="47489" y="5859192"/>
              <a:ext cx="792163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5" name="Google Shape;1315;p37"/>
            <p:cNvCxnSpPr/>
            <p:nvPr/>
          </p:nvCxnSpPr>
          <p:spPr>
            <a:xfrm rot="5400000">
              <a:off x="1703181" y="5859192"/>
              <a:ext cx="792163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6" name="Google Shape;1316;p37"/>
            <p:cNvCxnSpPr>
              <a:endCxn id="1313" idx="2"/>
            </p:cNvCxnSpPr>
            <p:nvPr/>
          </p:nvCxnSpPr>
          <p:spPr>
            <a:xfrm>
              <a:off x="443582" y="5893410"/>
              <a:ext cx="604800" cy="1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1317" name="Google Shape;1317;p37"/>
            <p:cNvCxnSpPr>
              <a:stCxn id="1313" idx="6"/>
            </p:cNvCxnSpPr>
            <p:nvPr/>
          </p:nvCxnSpPr>
          <p:spPr>
            <a:xfrm>
              <a:off x="1480164" y="5894910"/>
              <a:ext cx="619200" cy="1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  <p:grpSp>
        <p:nvGrpSpPr>
          <p:cNvPr id="1318" name="Google Shape;1318;p37"/>
          <p:cNvGrpSpPr/>
          <p:nvPr/>
        </p:nvGrpSpPr>
        <p:grpSpPr>
          <a:xfrm>
            <a:off x="10342684" y="3745245"/>
            <a:ext cx="1030452" cy="528403"/>
            <a:chOff x="443571" y="5463111"/>
            <a:chExt cx="1655794" cy="792163"/>
          </a:xfrm>
        </p:grpSpPr>
        <p:sp>
          <p:nvSpPr>
            <p:cNvPr id="1319" name="Google Shape;1319;p37"/>
            <p:cNvSpPr/>
            <p:nvPr/>
          </p:nvSpPr>
          <p:spPr>
            <a:xfrm>
              <a:off x="1048382" y="5679010"/>
              <a:ext cx="431782" cy="431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20" name="Google Shape;1320;p37"/>
            <p:cNvCxnSpPr/>
            <p:nvPr/>
          </p:nvCxnSpPr>
          <p:spPr>
            <a:xfrm rot="5400000">
              <a:off x="47489" y="5859192"/>
              <a:ext cx="792163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1" name="Google Shape;1321;p37"/>
            <p:cNvCxnSpPr/>
            <p:nvPr/>
          </p:nvCxnSpPr>
          <p:spPr>
            <a:xfrm rot="5400000">
              <a:off x="1703181" y="5859192"/>
              <a:ext cx="792163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2" name="Google Shape;1322;p37"/>
            <p:cNvCxnSpPr>
              <a:endCxn id="1319" idx="2"/>
            </p:cNvCxnSpPr>
            <p:nvPr/>
          </p:nvCxnSpPr>
          <p:spPr>
            <a:xfrm>
              <a:off x="443582" y="5893410"/>
              <a:ext cx="604800" cy="1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1323" name="Google Shape;1323;p37"/>
            <p:cNvCxnSpPr>
              <a:stCxn id="1319" idx="6"/>
            </p:cNvCxnSpPr>
            <p:nvPr/>
          </p:nvCxnSpPr>
          <p:spPr>
            <a:xfrm>
              <a:off x="1480164" y="5894910"/>
              <a:ext cx="619200" cy="1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38"/>
          <p:cNvSpPr txBox="1">
            <a:spLocks noGrp="1"/>
          </p:cNvSpPr>
          <p:nvPr>
            <p:ph type="title"/>
          </p:nvPr>
        </p:nvSpPr>
        <p:spPr>
          <a:xfrm>
            <a:off x="1246432" y="454683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dirty="0"/>
              <a:t>Redes de Petri – Características</a:t>
            </a:r>
            <a:endParaRPr sz="3600" dirty="0"/>
          </a:p>
        </p:txBody>
      </p:sp>
      <p:sp>
        <p:nvSpPr>
          <p:cNvPr id="1330" name="Google Shape;1330;p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36</a:t>
            </a:fld>
            <a:endParaRPr/>
          </a:p>
        </p:txBody>
      </p:sp>
      <p:sp>
        <p:nvSpPr>
          <p:cNvPr id="1329" name="Google Shape;1329;p38"/>
          <p:cNvSpPr txBox="1">
            <a:spLocks noGrp="1"/>
          </p:cNvSpPr>
          <p:nvPr>
            <p:ph type="body" idx="1"/>
          </p:nvPr>
        </p:nvSpPr>
        <p:spPr>
          <a:xfrm>
            <a:off x="1199400" y="1924617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" lvl="0" indent="-1524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Font typeface="Arial"/>
              <a:buChar char="»"/>
            </a:pPr>
            <a:r>
              <a:rPr lang="es-ES" sz="2400" dirty="0"/>
              <a:t>Es importante desarrollar modelos de los sistemas de eventos discretos para estudiarlos y comprender su comportamiento. </a:t>
            </a:r>
            <a:endParaRPr sz="2400" dirty="0"/>
          </a:p>
          <a:p>
            <a:pPr marL="68580" lvl="0" indent="-15240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Tx/>
              <a:buSzPts val="2400"/>
              <a:buFont typeface="Arial"/>
              <a:buChar char="»"/>
            </a:pPr>
            <a:r>
              <a:rPr lang="es-ES" sz="2400" dirty="0"/>
              <a:t>Existen herramientas computacionales que permiten analizar este tipo de sistemas, las cuales están basadas en análisis estadísticos y ofrecen soluciones con ciertos grados de incertidumbre.</a:t>
            </a:r>
            <a:endParaRPr dirty="0"/>
          </a:p>
          <a:p>
            <a:pPr marL="68580" lvl="0" indent="-15240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Tx/>
              <a:buSzPts val="2400"/>
              <a:buFont typeface="Arial"/>
              <a:buChar char="»"/>
            </a:pPr>
            <a:r>
              <a:rPr lang="es-ES" sz="2400" dirty="0"/>
              <a:t>Por otro lado, las </a:t>
            </a:r>
            <a:r>
              <a:rPr lang="es-ES" sz="2400" dirty="0" err="1"/>
              <a:t>RdP</a:t>
            </a:r>
            <a:r>
              <a:rPr lang="es-ES" sz="2400" dirty="0"/>
              <a:t> pueden ser aplicadas para la modelación de sistemas de eventos discretos, las cuales ofrecen una forma de representación gráfica y matemática de los sistemas modelados. </a:t>
            </a:r>
            <a:endParaRPr sz="2400" dirty="0"/>
          </a:p>
          <a:p>
            <a:pPr marL="68580" lvl="0" indent="-15240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Tx/>
              <a:buSzPts val="2400"/>
              <a:buFont typeface="Arial"/>
              <a:buChar char="»"/>
            </a:pPr>
            <a:r>
              <a:rPr lang="es-ES" sz="2400" dirty="0"/>
              <a:t>La formalidad matemática de la </a:t>
            </a:r>
            <a:r>
              <a:rPr lang="es-ES" sz="2400" dirty="0" err="1"/>
              <a:t>RdP</a:t>
            </a:r>
            <a:r>
              <a:rPr lang="es-ES" sz="2400" dirty="0"/>
              <a:t> proporcionan herramientas de análisis para analizar los posibles estados a los que el sistema modelado pudiera alcanzar.</a:t>
            </a:r>
            <a:endParaRPr dirty="0"/>
          </a:p>
          <a:p>
            <a:pPr marL="68580" lvl="0" indent="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Tx/>
              <a:buSzPts val="2400"/>
              <a:buFont typeface="Arial"/>
              <a:buNone/>
            </a:pPr>
            <a:endParaRPr sz="2400" dirty="0"/>
          </a:p>
        </p:txBody>
      </p:sp>
      <p:sp>
        <p:nvSpPr>
          <p:cNvPr id="1331" name="Google Shape;1331;p38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A6A2E6-66AA-04B5-59BE-5A58D3A50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Para repasar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C2B2BE2-1CA1-9D5B-E443-C17F7EF18D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37</a:t>
            </a:fld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9490C09-9EB9-6837-2408-40CB5AC2E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8097" y="2479367"/>
            <a:ext cx="9793200" cy="3451078"/>
          </a:xfrm>
        </p:spPr>
        <p:txBody>
          <a:bodyPr/>
          <a:lstStyle/>
          <a:p>
            <a:r>
              <a:rPr lang="es-AR" dirty="0"/>
              <a:t>Acceder a este recurso Web:  </a:t>
            </a:r>
            <a:r>
              <a:rPr lang="es-AR" dirty="0">
                <a:hlinkClick r:id="rId2"/>
              </a:rPr>
              <a:t>http://163.10.22.82/OAS/petri/como_comenzar_la_red.html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46715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Técnicas de Especificación de Requerimientos Dinámicas</a:t>
            </a:r>
            <a:endParaRPr dirty="0"/>
          </a:p>
        </p:txBody>
      </p:sp>
      <p:sp>
        <p:nvSpPr>
          <p:cNvPr id="573" name="Google Shape;573;p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263" lvl="0" indent="-1778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Char char="»"/>
            </a:pPr>
            <a:r>
              <a:rPr lang="es-ES" sz="2800"/>
              <a:t>Redes de Petri</a:t>
            </a:r>
            <a:endParaRPr sz="2800"/>
          </a:p>
          <a:p>
            <a:pPr marL="260350" lvl="1" indent="-257175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</a:pPr>
            <a:r>
              <a:rPr lang="es-ES" sz="2800"/>
              <a:t>Fueron inventadas por Carl Petri en la Universidad de Bonn, Alemania Occidental.</a:t>
            </a:r>
            <a:endParaRPr/>
          </a:p>
          <a:p>
            <a:pPr marL="260350" lvl="1" indent="-257175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</a:pPr>
            <a:r>
              <a:rPr lang="es-ES" sz="2800"/>
              <a:t>Utilizadas para especificar sistemas de tiempo real en los que son necesarios representar aspectos de concurrencia.</a:t>
            </a:r>
            <a:endParaRPr/>
          </a:p>
          <a:p>
            <a:pPr marL="260350" lvl="1" indent="-257175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</a:pPr>
            <a:r>
              <a:rPr lang="es-ES" sz="2800"/>
              <a:t>Los sistemas concurrentes se diseñan para permitir la ejecución simultánea de componentes de programación, llamadas tareas o procesos, en varios procesadores o intercalados en un solo procesador.</a:t>
            </a:r>
            <a:endParaRPr/>
          </a:p>
        </p:txBody>
      </p:sp>
      <p:sp>
        <p:nvSpPr>
          <p:cNvPr id="575" name="Google Shape;575;p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Redes de Petri</a:t>
            </a:r>
            <a:endParaRPr dirty="0"/>
          </a:p>
        </p:txBody>
      </p:sp>
      <p:sp>
        <p:nvSpPr>
          <p:cNvPr id="581" name="Google Shape;581;p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263" lvl="0" indent="-203200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200"/>
              <a:buChar char="»"/>
            </a:pPr>
            <a:r>
              <a:rPr lang="es-ES" sz="3200"/>
              <a:t>Las tareas concurrentes deben estar sincronizadas para permitir la comunicación entre ellas (pueden operar a distintas velocidades, deben prevenir la modificación de datos compartidos o condiciones de bloqueo).</a:t>
            </a:r>
            <a:endParaRPr/>
          </a:p>
          <a:p>
            <a:pPr marL="68263" lvl="0" indent="-203200" algn="just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3200"/>
              <a:buChar char="»"/>
            </a:pPr>
            <a:r>
              <a:rPr lang="es-ES" sz="3200"/>
              <a:t>Pueden realizarse varias tareas en paralelo, pero son ejecutados en un orden impredecible.</a:t>
            </a:r>
            <a:endParaRPr/>
          </a:p>
          <a:p>
            <a:pPr marL="68263" lvl="0" indent="-20320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3200"/>
              <a:buChar char="»"/>
            </a:pPr>
            <a:r>
              <a:rPr lang="es-ES" sz="3200"/>
              <a:t>Éstas NO son secuenciales.</a:t>
            </a:r>
            <a:endParaRPr/>
          </a:p>
          <a:p>
            <a:pPr marL="68263" lvl="0" indent="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583" name="Google Shape;583;p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Redes de Petri</a:t>
            </a:r>
            <a:endParaRPr dirty="0"/>
          </a:p>
        </p:txBody>
      </p:sp>
      <p:sp>
        <p:nvSpPr>
          <p:cNvPr id="589" name="Google Shape;589;p8"/>
          <p:cNvSpPr txBox="1">
            <a:spLocks noGrp="1"/>
          </p:cNvSpPr>
          <p:nvPr>
            <p:ph type="body" idx="1"/>
          </p:nvPr>
        </p:nvSpPr>
        <p:spPr>
          <a:xfrm>
            <a:off x="574675" y="1788167"/>
            <a:ext cx="6270703" cy="457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68263" lvl="0" indent="-2032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200"/>
              <a:buChar char="»"/>
            </a:pPr>
            <a:r>
              <a:rPr lang="es-ES" sz="3200" dirty="0"/>
              <a:t>Sincronización  </a:t>
            </a:r>
            <a:endParaRPr dirty="0"/>
          </a:p>
          <a:p>
            <a:pPr marL="260350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3200"/>
              <a:buChar char=" "/>
            </a:pPr>
            <a:r>
              <a:rPr lang="es-ES" sz="3200" dirty="0"/>
              <a:t>Orquesta sinfónica</a:t>
            </a:r>
            <a:endParaRPr dirty="0"/>
          </a:p>
          <a:p>
            <a:pPr marL="260350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3200"/>
              <a:buChar char=" "/>
            </a:pPr>
            <a:r>
              <a:rPr lang="es-ES" sz="3200" dirty="0"/>
              <a:t>Compartir archivos</a:t>
            </a:r>
            <a:endParaRPr dirty="0"/>
          </a:p>
          <a:p>
            <a:pPr marL="260350" lvl="1" indent="-1428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endParaRPr dirty="0"/>
          </a:p>
          <a:p>
            <a:pPr marL="260350" lvl="1" indent="-1428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endParaRPr dirty="0"/>
          </a:p>
          <a:p>
            <a:pPr marL="260350" lvl="1" indent="-1428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endParaRPr lang="es-AR" dirty="0"/>
          </a:p>
          <a:p>
            <a:pPr marL="260350" lvl="1" indent="-1428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endParaRPr lang="es-AR" dirty="0"/>
          </a:p>
          <a:p>
            <a:pPr marL="260350" lvl="1" indent="-1428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endParaRPr dirty="0"/>
          </a:p>
          <a:p>
            <a:pPr marL="260350" lvl="1" indent="-1428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endParaRPr dirty="0"/>
          </a:p>
          <a:p>
            <a:pPr marL="68263" lvl="0" indent="-20320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3200"/>
              <a:buChar char="»"/>
            </a:pPr>
            <a:r>
              <a:rPr lang="es-ES" sz="3200" dirty="0"/>
              <a:t>Las tareas que ocurren en paralelo y se necesita alguna forma de controlar los eventos para cambiar de estado</a:t>
            </a:r>
            <a:endParaRPr dirty="0"/>
          </a:p>
          <a:p>
            <a:pPr marL="260350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3200"/>
              <a:buChar char=" "/>
            </a:pPr>
            <a:r>
              <a:rPr lang="es-ES" sz="3200" dirty="0"/>
              <a:t>Estación de servicios</a:t>
            </a:r>
            <a:endParaRPr sz="3200" dirty="0"/>
          </a:p>
          <a:p>
            <a:pPr marL="68263" lvl="0" indent="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591" name="Google Shape;591;p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6</a:t>
            </a:fld>
            <a:endParaRPr/>
          </a:p>
        </p:txBody>
      </p:sp>
      <p:pic>
        <p:nvPicPr>
          <p:cNvPr id="592" name="Google Shape;592;p8" descr="http://upload.wikimedia.org/wikipedia/commons/thumb/7/79/GasStationHiroshima.jpg/300px-GasStationHiroshim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53364" y="4396013"/>
            <a:ext cx="28575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" name="Google Shape;593;p8" descr="http://revel.cl/wp-content/uploads/2010/07/orquesta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1644" y="1796634"/>
            <a:ext cx="2847266" cy="213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Redes de Petri</a:t>
            </a:r>
            <a:endParaRPr dirty="0"/>
          </a:p>
        </p:txBody>
      </p:sp>
      <p:sp>
        <p:nvSpPr>
          <p:cNvPr id="603" name="Google Shape;603;p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263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68263" lvl="0" indent="-17780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800"/>
              <a:buChar char="»"/>
            </a:pPr>
            <a:r>
              <a:rPr lang="es-ES" sz="2800"/>
              <a:t>EVENTOS o ACCIONES  </a:t>
            </a:r>
            <a:endParaRPr/>
          </a:p>
          <a:p>
            <a:pPr marL="68263" lvl="0" indent="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800"/>
              <a:buNone/>
            </a:pPr>
            <a:endParaRPr sz="2800"/>
          </a:p>
          <a:p>
            <a:pPr marL="68263" lvl="0" indent="-17780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800"/>
              <a:buChar char="»"/>
            </a:pPr>
            <a:r>
              <a:rPr lang="es-ES" sz="2800"/>
              <a:t>ESTADOS o CONDICIONES</a:t>
            </a:r>
            <a:endParaRPr/>
          </a:p>
          <a:p>
            <a:pPr marL="68263" lvl="0" indent="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800"/>
              <a:buNone/>
            </a:pPr>
            <a:endParaRPr sz="2800"/>
          </a:p>
          <a:p>
            <a:pPr marL="68263" lvl="0" indent="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800"/>
              <a:buNone/>
            </a:pPr>
            <a:endParaRPr sz="2800"/>
          </a:p>
          <a:p>
            <a:pPr marL="68263" lvl="0" indent="-17780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800"/>
              <a:buChar char="»"/>
            </a:pPr>
            <a:r>
              <a:rPr lang="es-ES" sz="2800"/>
              <a:t>Los eventos se representan como transiciones (T).  </a:t>
            </a:r>
            <a:endParaRPr/>
          </a:p>
          <a:p>
            <a:pPr marL="68263" lvl="0" indent="-17780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800"/>
              <a:buChar char="»"/>
            </a:pPr>
            <a:r>
              <a:rPr lang="es-ES" sz="2800"/>
              <a:t>Los estados se representan como lugares o sitios (P).</a:t>
            </a:r>
            <a:endParaRPr/>
          </a:p>
          <a:p>
            <a:pPr marL="68263" lvl="0" indent="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605" name="Google Shape;605;p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Redes de Petri</a:t>
            </a:r>
            <a:endParaRPr dirty="0"/>
          </a:p>
        </p:txBody>
      </p:sp>
      <p:sp>
        <p:nvSpPr>
          <p:cNvPr id="615" name="Google Shape;615;p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263" lvl="0" indent="-1778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Char char="»"/>
            </a:pPr>
            <a:r>
              <a:rPr lang="es-ES" sz="2800"/>
              <a:t>Caso más simple:</a:t>
            </a:r>
            <a:endParaRPr/>
          </a:p>
          <a:p>
            <a:pPr marL="260350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</a:pPr>
            <a:r>
              <a:rPr lang="es-ES" sz="2800"/>
              <a:t>f(EstadoA, Evento) -&gt; EstadoS</a:t>
            </a:r>
            <a:endParaRPr sz="2800"/>
          </a:p>
          <a:p>
            <a:pPr marL="68263" lvl="0" indent="-17780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800"/>
              <a:buChar char="»"/>
            </a:pPr>
            <a:r>
              <a:rPr lang="es-ES" sz="2800"/>
              <a:t>Se requieren varios eventos para pasar de un estado a otro. Los eventos NO ocurren en un orden determinado.</a:t>
            </a:r>
            <a:endParaRPr/>
          </a:p>
          <a:p>
            <a:pPr marL="260350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</a:pPr>
            <a:r>
              <a:rPr lang="es-ES" sz="2800"/>
              <a:t>f(EstadoA, Even1,Even2...EvenN)-&gt;EstadoS</a:t>
            </a:r>
            <a:endParaRPr sz="2800"/>
          </a:p>
          <a:p>
            <a:pPr marL="68263" lvl="0" indent="-17780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800"/>
              <a:buChar char="»"/>
            </a:pPr>
            <a:r>
              <a:rPr lang="es-ES" sz="2800"/>
              <a:t>Se requieren varios eventos para habilitar el paso del estado a otros varios estados que se ejecutan en paralelo. </a:t>
            </a:r>
            <a:endParaRPr/>
          </a:p>
          <a:p>
            <a:pPr marL="260350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</a:pPr>
            <a:r>
              <a:rPr lang="es-ES" sz="2800"/>
              <a:t>f(EstadoA, Even1,Even2...EvenN)-&gt;  Estado1, Estado2…, EstadoN</a:t>
            </a:r>
            <a:endParaRPr sz="2800"/>
          </a:p>
          <a:p>
            <a:pPr marL="68263" lvl="0" indent="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617" name="Google Shape;617;p1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Redes de Petri</a:t>
            </a:r>
            <a:endParaRPr dirty="0"/>
          </a:p>
        </p:txBody>
      </p:sp>
      <p:sp>
        <p:nvSpPr>
          <p:cNvPr id="623" name="Google Shape;623;p11"/>
          <p:cNvSpPr txBox="1">
            <a:spLocks noGrp="1"/>
          </p:cNvSpPr>
          <p:nvPr>
            <p:ph type="body" idx="1"/>
          </p:nvPr>
        </p:nvSpPr>
        <p:spPr>
          <a:xfrm>
            <a:off x="676275" y="1844825"/>
            <a:ext cx="10753725" cy="393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263" lvl="0" indent="-1524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es-ES" sz="2400"/>
              <a:t>Definición formal:</a:t>
            </a:r>
            <a:endParaRPr/>
          </a:p>
        </p:txBody>
      </p:sp>
      <p:sp>
        <p:nvSpPr>
          <p:cNvPr id="625" name="Google Shape;625;p1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9</a:t>
            </a:fld>
            <a:endParaRPr/>
          </a:p>
        </p:txBody>
      </p:sp>
      <p:sp>
        <p:nvSpPr>
          <p:cNvPr id="626" name="Google Shape;626;p11"/>
          <p:cNvSpPr/>
          <p:nvPr/>
        </p:nvSpPr>
        <p:spPr>
          <a:xfrm>
            <a:off x="6096000" y="4509120"/>
            <a:ext cx="2088232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Función de entrada I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I:T-&gt;P         	</a:t>
            </a:r>
            <a:endParaRPr sz="2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11"/>
          <p:cNvSpPr/>
          <p:nvPr/>
        </p:nvSpPr>
        <p:spPr>
          <a:xfrm>
            <a:off x="1282725" y="4149081"/>
            <a:ext cx="273344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Lugares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P={P1,P2,...Pm}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p11"/>
          <p:cNvSpPr/>
          <p:nvPr/>
        </p:nvSpPr>
        <p:spPr>
          <a:xfrm>
            <a:off x="3359696" y="4725145"/>
            <a:ext cx="2952328" cy="1158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Transiciones</a:t>
            </a:r>
            <a:endParaRPr/>
          </a:p>
          <a:p>
            <a:pPr marL="0" marR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T={T1,T2,...Tn}     	</a:t>
            </a:r>
            <a:endParaRPr/>
          </a:p>
        </p:txBody>
      </p:sp>
      <p:sp>
        <p:nvSpPr>
          <p:cNvPr id="629" name="Google Shape;629;p11"/>
          <p:cNvSpPr/>
          <p:nvPr/>
        </p:nvSpPr>
        <p:spPr>
          <a:xfrm>
            <a:off x="7968208" y="4437113"/>
            <a:ext cx="2278090" cy="1191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Función de salida O</a:t>
            </a:r>
            <a:endParaRPr dirty="0"/>
          </a:p>
          <a:p>
            <a:pPr marL="0" marR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O:T-&gt;P</a:t>
            </a:r>
            <a:endParaRPr dirty="0"/>
          </a:p>
        </p:txBody>
      </p:sp>
      <p:cxnSp>
        <p:nvCxnSpPr>
          <p:cNvPr id="630" name="Google Shape;630;p11"/>
          <p:cNvCxnSpPr/>
          <p:nvPr/>
        </p:nvCxnSpPr>
        <p:spPr>
          <a:xfrm flipH="1">
            <a:off x="2351584" y="2924944"/>
            <a:ext cx="3312368" cy="1381732"/>
          </a:xfrm>
          <a:prstGeom prst="straightConnector1">
            <a:avLst/>
          </a:prstGeom>
          <a:noFill/>
          <a:ln w="9525" cap="flat" cmpd="sng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631" name="Google Shape;631;p11"/>
          <p:cNvCxnSpPr/>
          <p:nvPr/>
        </p:nvCxnSpPr>
        <p:spPr>
          <a:xfrm flipH="1">
            <a:off x="5375920" y="3284984"/>
            <a:ext cx="432048" cy="1165708"/>
          </a:xfrm>
          <a:prstGeom prst="straightConnector1">
            <a:avLst/>
          </a:prstGeom>
          <a:noFill/>
          <a:ln w="9525" cap="flat" cmpd="sng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632" name="Google Shape;632;p11"/>
          <p:cNvCxnSpPr/>
          <p:nvPr/>
        </p:nvCxnSpPr>
        <p:spPr>
          <a:xfrm flipH="1">
            <a:off x="7041590" y="3356994"/>
            <a:ext cx="134532" cy="1093698"/>
          </a:xfrm>
          <a:prstGeom prst="straightConnector1">
            <a:avLst/>
          </a:prstGeom>
          <a:noFill/>
          <a:ln w="9525" cap="flat" cmpd="sng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633" name="Google Shape;633;p11"/>
          <p:cNvCxnSpPr/>
          <p:nvPr/>
        </p:nvCxnSpPr>
        <p:spPr>
          <a:xfrm>
            <a:off x="8472264" y="3284984"/>
            <a:ext cx="648072" cy="1165708"/>
          </a:xfrm>
          <a:prstGeom prst="straightConnector1">
            <a:avLst/>
          </a:prstGeom>
          <a:noFill/>
          <a:ln w="9525" cap="flat" cmpd="sng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634" name="Google Shape;634;p11"/>
          <p:cNvSpPr/>
          <p:nvPr/>
        </p:nvSpPr>
        <p:spPr>
          <a:xfrm>
            <a:off x="2855640" y="1844825"/>
            <a:ext cx="6696744" cy="1555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 estructura de Red de Petri es una 4-upla</a:t>
            </a:r>
            <a:endParaRPr/>
          </a:p>
          <a:p>
            <a:pPr marL="0" marR="0" lvl="1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C=(</a:t>
            </a:r>
            <a:r>
              <a:rPr lang="es-ES" sz="5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s-ES"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-ES" sz="5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s-ES"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-ES" sz="5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s-ES"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-ES" sz="5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s-ES"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635" name="Google Shape;635;p11"/>
          <p:cNvSpPr/>
          <p:nvPr/>
        </p:nvSpPr>
        <p:spPr>
          <a:xfrm>
            <a:off x="1919535" y="5661248"/>
            <a:ext cx="959618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Multigrafo</a:t>
            </a: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(de un nodo puede partir más de un arco), bipartito, dirigido 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Verde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tron2024 is1" id="{3D8FB01B-CFAB-49A9-99E0-F45DB3316E69}" vid="{1558D088-0864-4047-89E7-94E111BD0DD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Patron2024 is1</Template>
  <TotalTime>17</TotalTime>
  <Words>2352</Words>
  <Application>Microsoft Office PowerPoint</Application>
  <PresentationFormat>Panorámica</PresentationFormat>
  <Paragraphs>352</Paragraphs>
  <Slides>37</Slides>
  <Notes>36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4" baseType="lpstr">
      <vt:lpstr>Times New Roman</vt:lpstr>
      <vt:lpstr>Noto Sans Symbols</vt:lpstr>
      <vt:lpstr>Arial</vt:lpstr>
      <vt:lpstr>Trebuchet MS</vt:lpstr>
      <vt:lpstr>Calibri</vt:lpstr>
      <vt:lpstr>Retrospección</vt:lpstr>
      <vt:lpstr>Microsoft Word Picture</vt:lpstr>
      <vt:lpstr>Ingeniería de Software I – Clase 5 - 2024  REDES DE PETRI</vt:lpstr>
      <vt:lpstr>Ingeniería de Requerimientos</vt:lpstr>
      <vt:lpstr> Especificación de Requerimientos –  Redes de Petri</vt:lpstr>
      <vt:lpstr>Técnicas de Especificación de Requerimientos Dinámicas</vt:lpstr>
      <vt:lpstr>Redes de Petri</vt:lpstr>
      <vt:lpstr>Redes de Petri</vt:lpstr>
      <vt:lpstr>Redes de Petri</vt:lpstr>
      <vt:lpstr>Redes de Petri</vt:lpstr>
      <vt:lpstr>Redes de Petri</vt:lpstr>
      <vt:lpstr>Redes de Petri</vt:lpstr>
      <vt:lpstr>Redes de Petri  Funciones de entrada y de salida</vt:lpstr>
      <vt:lpstr>Redes de Petri Marcación inicial</vt:lpstr>
      <vt:lpstr>Redes de Petri</vt:lpstr>
      <vt:lpstr>Redes de Petri</vt:lpstr>
      <vt:lpstr>Redes de Petri</vt:lpstr>
      <vt:lpstr>Redes de Petri</vt:lpstr>
      <vt:lpstr>Presentación de PowerPoint</vt:lpstr>
      <vt:lpstr>Redes de Petri</vt:lpstr>
      <vt:lpstr>Redes de Petri</vt:lpstr>
      <vt:lpstr>Redes de Petri</vt:lpstr>
      <vt:lpstr>Redes de Petri</vt:lpstr>
      <vt:lpstr>Ejemplos de Redes de Petri</vt:lpstr>
      <vt:lpstr>Brazo robot</vt:lpstr>
      <vt:lpstr>Brazo robot</vt:lpstr>
      <vt:lpstr>Brazo robot</vt:lpstr>
      <vt:lpstr>Brazo robot</vt:lpstr>
      <vt:lpstr>Brazo robot</vt:lpstr>
      <vt:lpstr>Ejercicio para resolver paso a paso</vt:lpstr>
      <vt:lpstr>Presentación de PowerPoint</vt:lpstr>
      <vt:lpstr>Presentación de PowerPoint</vt:lpstr>
      <vt:lpstr>Presentación de PowerPoint</vt:lpstr>
      <vt:lpstr>Presentación de PowerPoint</vt:lpstr>
      <vt:lpstr>.</vt:lpstr>
      <vt:lpstr>Presentación de PowerPoint</vt:lpstr>
      <vt:lpstr>Presentación de PowerPoint</vt:lpstr>
      <vt:lpstr>Redes de Petri – Características</vt:lpstr>
      <vt:lpstr>Para repasar</vt:lpstr>
    </vt:vector>
  </TitlesOfParts>
  <Company>UNLP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Alejandro Gonzalez</dc:creator>
  <cp:lastModifiedBy>Alejandro Gonzalez</cp:lastModifiedBy>
  <cp:revision>5</cp:revision>
  <dcterms:created xsi:type="dcterms:W3CDTF">2024-09-18T15:09:45Z</dcterms:created>
  <dcterms:modified xsi:type="dcterms:W3CDTF">2024-09-18T15:26:52Z</dcterms:modified>
</cp:coreProperties>
</file>