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5" r:id="rId25"/>
    <p:sldId id="284" r:id="rId26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IPdHOEs5S2PA3b8OZGGh+zKr7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4BD2B4-C656-42CA-AF79-31C11DCC5942}">
  <a:tblStyle styleId="{374BD2B4-C656-42CA-AF79-31C11DCC594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0" name="Google Shape;290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291" name="Google Shape;291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2" name="Google Shape;292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Ingeniera</a:t>
            </a:r>
            <a:r>
              <a:rPr lang="en-US"/>
              <a:t> de Software I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3" name="Google Shape;413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4" name="Google Shape;414;p1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15" name="Google Shape;415;p1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16" name="Google Shape;416;p11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17" name="Google Shape;417;p1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7" name="Google Shape;427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1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29" name="Google Shape;429;p12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30" name="Google Shape;430;p12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31" name="Google Shape;431;p1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5" name="Google Shape;455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6" name="Google Shape;456;p1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57" name="Google Shape;457;p14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58" name="Google Shape;458;p14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59" name="Google Shape;459;p14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9" name="Google Shape;469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1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71" name="Google Shape;471;p1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72" name="Google Shape;472;p1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73" name="Google Shape;473;p1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2" name="Google Shape;4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6" name="Google Shape;5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5" name="Google Shape;5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4" name="Google Shape;5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3" name="Google Shape;5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2" name="Google Shape;5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0" name="Google Shape;5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6" name="Google Shape;606;p2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p2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6" name="Google Shape;616;p2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617" name="Google Shape;617;p2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618" name="Google Shape;618;p2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619" name="Google Shape;619;p2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6954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8" name="Google Shape;62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8" name="Google Shape;328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30" name="Google Shape;330;p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31" name="Google Shape;331;p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32" name="Google Shape;332;p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3" name="Google Shape;343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45" name="Google Shape;345;p6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46" name="Google Shape;346;p6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47" name="Google Shape;347;p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7" name="Google Shape;357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p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59" name="Google Shape;359;p7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60" name="Google Shape;360;p7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61" name="Google Shape;361;p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1" name="Google Shape;371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73" name="Google Shape;373;p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74" name="Google Shape;374;p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75" name="Google Shape;375;p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5" name="Google Shape;385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87" name="Google Shape;387;p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88" name="Google Shape;388;p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89" name="Google Shape;389;p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8" name="Google Shape;398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00" name="Google Shape;400;p10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01" name="Google Shape;401;p10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02" name="Google Shape;402;p1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Google Shape;20;p32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2" name="Google Shape;22;p3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pic>
        <p:nvPicPr>
          <p:cNvPr id="23" name="Google Shape;23;p32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09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1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3" name="Google Shape;203;p161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04" name="Google Shape;204;p16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1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06" name="Google Shape;206;p16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61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08" name="Google Shape;208;p161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09" name="Google Shape;209;p16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6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150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3" name="Google Shape;213;p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14" name="Google Shape;214;p16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6" name="Google Shape;216;p16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16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18" name="Google Shape;218;p1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19" name="Google Shape;219;p16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6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0921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3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63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24" name="Google Shape;224;p16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3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6" name="Google Shape;226;p16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p163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28" name="Google Shape;228;p163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29" name="Google Shape;229;p16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6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4264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4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3" name="Google Shape;233;p16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34" name="Google Shape;234;p16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4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36" name="Google Shape;236;p16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16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38" name="Google Shape;238;p16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39" name="Google Shape;239;p16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16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763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5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3" name="Google Shape;243;p165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44" name="Google Shape;244;p16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5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46" name="Google Shape;246;p16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165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48" name="Google Shape;248;p165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49" name="Google Shape;249;p16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6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2157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6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3" name="Google Shape;253;p166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54" name="Google Shape;254;p16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6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56" name="Google Shape;256;p16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Google Shape;257;p166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58" name="Google Shape;258;p166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59" name="Google Shape;259;p16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16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5278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7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3" name="Google Shape;263;p16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64" name="Google Shape;264;p16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7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66" name="Google Shape;266;p16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16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68" name="Google Shape;268;p167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69" name="Google Shape;269;p16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16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58033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8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3" name="Google Shape;273;p168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74" name="Google Shape;274;p16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8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76" name="Google Shape;276;p16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168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78" name="Google Shape;278;p168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79" name="Google Shape;279;p16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16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2380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9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3" name="Google Shape;283;p169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84" name="Google Shape;284;p16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69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86" name="Google Shape;286;p16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169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88" name="Google Shape;288;p169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89" name="Google Shape;289;p16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6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41470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38a1e40217_0_9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138a1e40217_0_91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8" name="Google Shape;38;g138a1e40217_0_9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9" name="Google Shape;39;g138a1e40217_0_91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40" name="Google Shape;40;g138a1e40217_0_9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988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4" name="Google Shape;124;p39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5" name="Google Shape;125;p3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126" name="Google Shape;126;p3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27" name="Google Shape;127;p3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11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38a1e40217_0_1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138a1e40217_0_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g138a1e40217_0_16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45" name="Google Shape;45;g138a1e40217_0_1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46" name="Google Shape;46;g138a1e40217_0_1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379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0" name="Google Shape;130;p4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1" name="Google Shape;131;p4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2" name="Google Shape;132;p40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3" name="Google Shape;133;p40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4" name="Google Shape;134;p4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135" name="Google Shape;135;p4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36" name="Google Shape;136;p4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2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/>
          <p:nvPr/>
        </p:nvSpPr>
        <p:spPr>
          <a:xfrm>
            <a:off x="17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2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0" name="Google Shape;150;p42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1" name="Google Shape;151;p42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152" name="Google Shape;152;p42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53" name="Google Shape;153;p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6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4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6" name="Google Shape;166;p44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167" name="Google Shape;167;p44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68" name="Google Shape;168;p4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1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5"/>
          <p:cNvSpPr/>
          <p:nvPr/>
        </p:nvSpPr>
        <p:spPr>
          <a:xfrm>
            <a:off x="3176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body" idx="1"/>
          </p:nvPr>
        </p:nvSpPr>
        <p:spPr>
          <a:xfrm rot="5400000">
            <a:off x="1825402" y="-574898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4" name="Google Shape;174;p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175" name="Google Shape;175;p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76" name="Google Shape;176;p4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9" name="Google Shape;179;p4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0" name="Google Shape;180;p4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181" name="Google Shape;181;p46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12" cy="37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82" name="Google Shape;182;p4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4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7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5" name="Google Shape;185;p47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0742" lvl="1" indent="-322555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66114" lvl="2" indent="-31306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1485" lvl="3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76856" lvl="4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32227" lvl="5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187598" lvl="6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42970" lvl="7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098341" lvl="8" indent="-303581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6" name="Google Shape;186;p47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0742" lvl="1" indent="-322555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66114" lvl="2" indent="-31306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1485" lvl="3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76856" lvl="4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32227" lvl="5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187598" lvl="6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42970" lvl="7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098341" lvl="8" indent="-303581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7" name="Google Shape;187;p4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188" name="Google Shape;188;p47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5371" lvl="0" indent="-22768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9" name="Google Shape;189;p47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190" name="Google Shape;190;p47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</p:spTree>
    <p:extLst>
      <p:ext uri="{BB962C8B-B14F-4D97-AF65-F5344CB8AC3E}">
        <p14:creationId xmlns:p14="http://schemas.microsoft.com/office/powerpoint/2010/main" val="34777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3" name="Google Shape;193;p1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194" name="Google Shape;194;p16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6" name="Google Shape;196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16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198" name="Google Shape;198;p16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99" name="Google Shape;199;p16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9848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Ingeniería de software 2024</a:t>
            </a:r>
            <a:endParaRPr sz="1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6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10879975" y="6470853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Google Shape;16;p3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8C4BB1B-ABD3-4156-C6D9-BD7BC91AFF3F}"/>
              </a:ext>
            </a:extLst>
          </p:cNvPr>
          <p:cNvSpPr txBox="1"/>
          <p:nvPr/>
        </p:nvSpPr>
        <p:spPr>
          <a:xfrm>
            <a:off x="6096000" y="6499526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40086971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1" r:id="rId19"/>
    <p:sldLayoutId id="2147483702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"/>
          <p:cNvSpPr txBox="1">
            <a:spLocks noGrp="1"/>
          </p:cNvSpPr>
          <p:nvPr>
            <p:ph type="title"/>
          </p:nvPr>
        </p:nvSpPr>
        <p:spPr>
          <a:xfrm>
            <a:off x="324194" y="4317824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s-AR" dirty="0">
                <a:solidFill>
                  <a:schemeClr val="dk1"/>
                </a:solidFill>
              </a:rPr>
              <a:t>Ingeniería de Software I </a:t>
            </a:r>
          </a:p>
        </p:txBody>
      </p:sp>
      <p:sp>
        <p:nvSpPr>
          <p:cNvPr id="298" name="Google Shape;298;p1"/>
          <p:cNvSpPr txBox="1">
            <a:spLocks noGrp="1"/>
          </p:cNvSpPr>
          <p:nvPr>
            <p:ph type="body" idx="1"/>
          </p:nvPr>
        </p:nvSpPr>
        <p:spPr>
          <a:xfrm>
            <a:off x="833858" y="5158104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3200" b="1" dirty="0">
                <a:solidFill>
                  <a:schemeClr val="tx1"/>
                </a:solidFill>
              </a:rPr>
              <a:t>Técnicas de Especificación de Requerimientos- Casos de Uso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Diagrama</a:t>
            </a:r>
            <a:endParaRPr sz="4400" b="1"/>
          </a:p>
        </p:txBody>
      </p:sp>
      <p:sp>
        <p:nvSpPr>
          <p:cNvPr id="420" name="Google Shape;420;p11"/>
          <p:cNvSpPr txBox="1">
            <a:spLocks noGrp="1"/>
          </p:cNvSpPr>
          <p:nvPr>
            <p:ph type="body" idx="1"/>
          </p:nvPr>
        </p:nvSpPr>
        <p:spPr>
          <a:xfrm>
            <a:off x="5783288" y="2204864"/>
            <a:ext cx="6408712" cy="366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 b="1" dirty="0" err="1"/>
              <a:t>Extensiones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 dirty="0"/>
              <a:t>Un CU </a:t>
            </a:r>
            <a:r>
              <a:rPr lang="en-US" sz="2800" dirty="0" err="1"/>
              <a:t>extiende</a:t>
            </a:r>
            <a:r>
              <a:rPr lang="en-US" sz="2800" dirty="0"/>
              <a:t> la </a:t>
            </a:r>
            <a:r>
              <a:rPr lang="en-US" sz="2800" dirty="0" err="1"/>
              <a:t>funcionalidad</a:t>
            </a:r>
            <a:r>
              <a:rPr lang="en-US" sz="2800" dirty="0"/>
              <a:t> de </a:t>
            </a:r>
            <a:r>
              <a:rPr lang="en-US" sz="2800" dirty="0" err="1"/>
              <a:t>otro</a:t>
            </a:r>
            <a:r>
              <a:rPr lang="en-US" sz="2800" dirty="0"/>
              <a:t> CU.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 dirty="0"/>
              <a:t>Un CU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tener</a:t>
            </a:r>
            <a:r>
              <a:rPr lang="en-US" sz="2800" dirty="0"/>
              <a:t> </a:t>
            </a:r>
            <a:r>
              <a:rPr lang="en-US" sz="2800" dirty="0" err="1"/>
              <a:t>muchos</a:t>
            </a:r>
            <a:r>
              <a:rPr lang="en-US" sz="2800" dirty="0"/>
              <a:t> CU </a:t>
            </a:r>
            <a:r>
              <a:rPr lang="en-US" sz="2800" dirty="0" err="1"/>
              <a:t>extensiones</a:t>
            </a:r>
            <a:r>
              <a:rPr lang="en-US" sz="2800" dirty="0"/>
              <a:t>.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 dirty="0"/>
              <a:t>Los CU </a:t>
            </a:r>
            <a:r>
              <a:rPr lang="en-US" sz="2800" dirty="0" err="1"/>
              <a:t>extensiones</a:t>
            </a:r>
            <a:r>
              <a:rPr lang="en-US" sz="2800" dirty="0"/>
              <a:t> </a:t>
            </a:r>
            <a:r>
              <a:rPr lang="en-US" sz="2800" dirty="0" err="1"/>
              <a:t>sólo</a:t>
            </a:r>
            <a:r>
              <a:rPr lang="en-US" sz="2800" dirty="0"/>
              <a:t> son </a:t>
            </a:r>
            <a:r>
              <a:rPr lang="en-US" sz="2800" dirty="0" err="1"/>
              <a:t>iniciados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un CU.</a:t>
            </a:r>
            <a:endParaRPr dirty="0"/>
          </a:p>
          <a:p>
            <a:pPr marL="411480" lvl="2" indent="-2336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 dirty="0"/>
          </a:p>
        </p:txBody>
      </p:sp>
      <p:sp>
        <p:nvSpPr>
          <p:cNvPr id="422" name="Google Shape;422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10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423" name="Google Shape;42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392" y="2204864"/>
            <a:ext cx="5064813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3;p9">
            <a:extLst>
              <a:ext uri="{FF2B5EF4-FFF2-40B4-BE49-F238E27FC236}">
                <a16:creationId xmlns:a16="http://schemas.microsoft.com/office/drawing/2014/main" id="{2A1F8551-91F6-F228-4BE0-9BD5557AB76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Diagrama</a:t>
            </a:r>
            <a:endParaRPr sz="4400" b="1"/>
          </a:p>
        </p:txBody>
      </p:sp>
      <p:sp>
        <p:nvSpPr>
          <p:cNvPr id="434" name="Google Shape;434;p12"/>
          <p:cNvSpPr txBox="1">
            <a:spLocks noGrp="1"/>
          </p:cNvSpPr>
          <p:nvPr>
            <p:ph type="body" idx="1"/>
          </p:nvPr>
        </p:nvSpPr>
        <p:spPr>
          <a:xfrm>
            <a:off x="191344" y="1892172"/>
            <a:ext cx="5616624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Uso o inclusión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Reduce la redundancia entre dos o más CU al combinar los pasos comunes de los CU</a:t>
            </a:r>
            <a:endParaRPr/>
          </a:p>
        </p:txBody>
      </p:sp>
      <p:sp>
        <p:nvSpPr>
          <p:cNvPr id="437" name="Google Shape;437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11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438" name="Google Shape;43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2144" y="1988840"/>
            <a:ext cx="3991193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93;p9">
            <a:extLst>
              <a:ext uri="{FF2B5EF4-FFF2-40B4-BE49-F238E27FC236}">
                <a16:creationId xmlns:a16="http://schemas.microsoft.com/office/drawing/2014/main" id="{F8864759-01AA-61D9-FC45-D4FC11F28851}"/>
              </a:ext>
            </a:extLst>
          </p:cNvPr>
          <p:cNvSpPr txBox="1">
            <a:spLocks/>
          </p:cNvSpPr>
          <p:nvPr/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 eaLnBrk="1" hangingPunct="1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394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 eaLnBrk="1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 sz="1394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 eaLnBrk="1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 sz="1394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 eaLnBrk="1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 sz="1394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 eaLnBrk="1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 sz="1394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 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 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 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 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" indent="-68580">
              <a:spcBef>
                <a:spcPts val="0"/>
              </a:spcBef>
            </a:pPr>
            <a:r>
              <a:rPr lang="en-US"/>
              <a:t>Whitten y Bentley </a:t>
            </a:r>
          </a:p>
          <a:p>
            <a:pPr marL="68580" indent="-68580">
              <a:spcBef>
                <a:spcPts val="975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Diagrama</a:t>
            </a:r>
            <a:endParaRPr sz="4400" b="1"/>
          </a:p>
        </p:txBody>
      </p:sp>
      <p:sp>
        <p:nvSpPr>
          <p:cNvPr id="462" name="Google Shape;462;p14"/>
          <p:cNvSpPr txBox="1">
            <a:spLocks noGrp="1"/>
          </p:cNvSpPr>
          <p:nvPr>
            <p:ph type="body" idx="1"/>
          </p:nvPr>
        </p:nvSpPr>
        <p:spPr>
          <a:xfrm>
            <a:off x="6672064" y="2060685"/>
            <a:ext cx="482453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Herencia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Relación entre actores donde un actor hereda las funcionalidades de uno o varios actores. 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464" name="Google Shape;464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12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465" name="Google Shape;46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368" y="1916833"/>
            <a:ext cx="6007500" cy="4022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3;p9">
            <a:extLst>
              <a:ext uri="{FF2B5EF4-FFF2-40B4-BE49-F238E27FC236}">
                <a16:creationId xmlns:a16="http://schemas.microsoft.com/office/drawing/2014/main" id="{1D7DA273-0337-A162-299F-A9FCB4F1A8E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Escenarios</a:t>
            </a:r>
            <a:endParaRPr sz="4400" b="1"/>
          </a:p>
        </p:txBody>
      </p:sp>
      <p:sp>
        <p:nvSpPr>
          <p:cNvPr id="476" name="Google Shape;476;p15"/>
          <p:cNvSpPr txBox="1">
            <a:spLocks noGrp="1"/>
          </p:cNvSpPr>
          <p:nvPr>
            <p:ph type="body" idx="1"/>
          </p:nvPr>
        </p:nvSpPr>
        <p:spPr>
          <a:xfrm>
            <a:off x="1631504" y="2132856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En el escenario se describen: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1325880" lvl="4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La interacción del escenario</a:t>
            </a:r>
            <a:endParaRPr/>
          </a:p>
          <a:p>
            <a:pPr marL="1409700" lvl="4" indent="-1905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  <a:p>
            <a:pPr marL="1325880" lvl="4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Eventos alternativos</a:t>
            </a:r>
            <a:endParaRPr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13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4" name="Google Shape;393;p9">
            <a:extLst>
              <a:ext uri="{FF2B5EF4-FFF2-40B4-BE49-F238E27FC236}">
                <a16:creationId xmlns:a16="http://schemas.microsoft.com/office/drawing/2014/main" id="{4B47249A-28EC-63E6-1545-8F231242AA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6"/>
          <p:cNvSpPr txBox="1">
            <a:spLocks noGrp="1"/>
          </p:cNvSpPr>
          <p:nvPr>
            <p:ph type="title"/>
          </p:nvPr>
        </p:nvSpPr>
        <p:spPr>
          <a:xfrm>
            <a:off x="879993" y="-803855"/>
            <a:ext cx="9727047" cy="279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b="1"/>
              <a:t>Casos de Uso  -  Ejemplo de escenario</a:t>
            </a:r>
            <a:endParaRPr b="1"/>
          </a:p>
        </p:txBody>
      </p:sp>
      <p:sp>
        <p:nvSpPr>
          <p:cNvPr id="485" name="Google Shape;485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486" name="Google Shape;48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14</a:t>
            </a:fld>
            <a:endParaRPr sz="7694" dirty="0">
              <a:solidFill>
                <a:srgbClr val="FFFFFF"/>
              </a:solidFill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A265E285-CF7C-7713-5D58-638A3A2A5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86034"/>
              </p:ext>
            </p:extLst>
          </p:nvPr>
        </p:nvGraphicFramePr>
        <p:xfrm>
          <a:off x="1457630" y="2129648"/>
          <a:ext cx="8127999" cy="3113732"/>
        </p:xfrm>
        <a:graphic>
          <a:graphicData uri="http://schemas.openxmlformats.org/drawingml/2006/table">
            <a:tbl>
              <a:tblPr firstRow="1" bandRow="1">
                <a:tableStyleId>{374BD2B4-C656-42CA-AF79-31C11DCC5942}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90402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799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4813239"/>
                    </a:ext>
                  </a:extLst>
                </a:gridCol>
              </a:tblGrid>
              <a:tr h="517852">
                <a:tc>
                  <a:txBody>
                    <a:bodyPr/>
                    <a:lstStyle/>
                    <a:p>
                      <a:r>
                        <a:rPr lang="es-ES" dirty="0"/>
                        <a:t>Nombre del caso de uso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6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1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Actores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Precondiciones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706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dirty="0"/>
                        <a:t>Curso Normal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Acción del Actor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Acciones del Sistema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977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Curso Alterno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5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Postcondición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25156"/>
                  </a:ext>
                </a:extLst>
              </a:tr>
            </a:tbl>
          </a:graphicData>
        </a:graphic>
      </p:graphicFrame>
      <p:sp>
        <p:nvSpPr>
          <p:cNvPr id="3" name="Google Shape;490;p16">
            <a:extLst>
              <a:ext uri="{FF2B5EF4-FFF2-40B4-BE49-F238E27FC236}">
                <a16:creationId xmlns:a16="http://schemas.microsoft.com/office/drawing/2014/main" id="{15C89BF3-1023-5BFE-A2D2-F21969600CBF}"/>
              </a:ext>
            </a:extLst>
          </p:cNvPr>
          <p:cNvSpPr/>
          <p:nvPr/>
        </p:nvSpPr>
        <p:spPr>
          <a:xfrm>
            <a:off x="2480356" y="586906"/>
            <a:ext cx="2250454" cy="9547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47753" y="112878"/>
                </a:moveTo>
                <a:lnTo>
                  <a:pt x="22307" y="247390"/>
                </a:lnTo>
              </a:path>
            </a:pathLst>
          </a:cu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 CU,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debe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comenzar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un verbo y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representar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meta del CU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492;p16">
            <a:extLst>
              <a:ext uri="{FF2B5EF4-FFF2-40B4-BE49-F238E27FC236}">
                <a16:creationId xmlns:a16="http://schemas.microsoft.com/office/drawing/2014/main" id="{66E4E5AA-9B88-100C-1E37-1B9CA770FF82}"/>
              </a:ext>
            </a:extLst>
          </p:cNvPr>
          <p:cNvSpPr/>
          <p:nvPr/>
        </p:nvSpPr>
        <p:spPr>
          <a:xfrm>
            <a:off x="226576" y="2184805"/>
            <a:ext cx="1944291" cy="684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848" y="49622"/>
                </a:moveTo>
                <a:lnTo>
                  <a:pt x="149292" y="193146"/>
                </a:lnTo>
              </a:path>
            </a:pathLst>
          </a:custGeom>
          <a:solidFill>
            <a:srgbClr val="C00000"/>
          </a:solidFill>
          <a:ln w="22225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Actor principal que se beneficia del CU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95;p16">
            <a:extLst>
              <a:ext uri="{FF2B5EF4-FFF2-40B4-BE49-F238E27FC236}">
                <a16:creationId xmlns:a16="http://schemas.microsoft.com/office/drawing/2014/main" id="{06F07D15-D83B-0295-6C5E-32B8638B86E1}"/>
              </a:ext>
            </a:extLst>
          </p:cNvPr>
          <p:cNvSpPr/>
          <p:nvPr/>
        </p:nvSpPr>
        <p:spPr>
          <a:xfrm>
            <a:off x="4016738" y="2707397"/>
            <a:ext cx="1944290" cy="6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119005" y="23015"/>
                </a:lnTo>
              </a:path>
            </a:pathLst>
          </a:custGeom>
          <a:solidFill>
            <a:schemeClr val="accent1"/>
          </a:solidFill>
          <a:ln w="19050" cap="flat" cmpd="sng">
            <a:solidFill>
              <a:schemeClr val="tx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corta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precisa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del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propósito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CU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95;p16">
            <a:extLst>
              <a:ext uri="{FF2B5EF4-FFF2-40B4-BE49-F238E27FC236}">
                <a16:creationId xmlns:a16="http://schemas.microsoft.com/office/drawing/2014/main" id="{556B5E14-2FFB-A853-F972-22362FB57783}"/>
              </a:ext>
            </a:extLst>
          </p:cNvPr>
          <p:cNvSpPr/>
          <p:nvPr/>
        </p:nvSpPr>
        <p:spPr>
          <a:xfrm>
            <a:off x="6918774" y="3810315"/>
            <a:ext cx="4211422" cy="1108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119005" y="23015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2225" cap="flat" cmpd="sng">
            <a:solidFill>
              <a:schemeClr val="tx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es-E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Secuencia normal (sin errores ni condiciones) realizada por los actores y el sistema.</a:t>
            </a:r>
            <a:endParaRPr lang="es-ES" dirty="0"/>
          </a:p>
          <a:p>
            <a:pPr lvl="0">
              <a:buSzPts val="1400"/>
            </a:pPr>
            <a:r>
              <a:rPr lang="es-E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Debe representar la interacción entre el actor y el sistema.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505;p17">
            <a:extLst>
              <a:ext uri="{FF2B5EF4-FFF2-40B4-BE49-F238E27FC236}">
                <a16:creationId xmlns:a16="http://schemas.microsoft.com/office/drawing/2014/main" id="{66FE2354-3E6F-765F-14F4-FE8C1F8BF48A}"/>
              </a:ext>
            </a:extLst>
          </p:cNvPr>
          <p:cNvSpPr/>
          <p:nvPr/>
        </p:nvSpPr>
        <p:spPr>
          <a:xfrm>
            <a:off x="8122529" y="2612795"/>
            <a:ext cx="2926200" cy="118007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2931" y="102269"/>
                </a:lnTo>
              </a:path>
            </a:pathLst>
          </a:custGeom>
          <a:solidFill>
            <a:srgbClr val="00B050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restricción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antes de la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ejecución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CU (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otro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CU que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debe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ejecutarse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previamente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95;p16">
            <a:extLst>
              <a:ext uri="{FF2B5EF4-FFF2-40B4-BE49-F238E27FC236}">
                <a16:creationId xmlns:a16="http://schemas.microsoft.com/office/drawing/2014/main" id="{932F7FC0-CDEB-DDF9-5151-BF9EEE0138EB}"/>
              </a:ext>
            </a:extLst>
          </p:cNvPr>
          <p:cNvSpPr/>
          <p:nvPr/>
        </p:nvSpPr>
        <p:spPr>
          <a:xfrm>
            <a:off x="7047601" y="4505203"/>
            <a:ext cx="2628367" cy="1108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119005" y="23015"/>
                </a:lnTo>
              </a:path>
            </a:pathLst>
          </a:custGeom>
          <a:solidFill>
            <a:schemeClr val="accent1"/>
          </a:solidFill>
          <a:ln w="222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Describen el comportamiento si ocurre una excepción o variación del curso típico</a:t>
            </a:r>
          </a:p>
          <a:p>
            <a:pPr lvl="0">
              <a:buSzPts val="1400"/>
            </a:pPr>
            <a:r>
              <a:rPr lang="es-E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505;p17">
            <a:extLst>
              <a:ext uri="{FF2B5EF4-FFF2-40B4-BE49-F238E27FC236}">
                <a16:creationId xmlns:a16="http://schemas.microsoft.com/office/drawing/2014/main" id="{7AE5F5A9-1BD4-7A56-B470-82EC90DA5D42}"/>
              </a:ext>
            </a:extLst>
          </p:cNvPr>
          <p:cNvSpPr/>
          <p:nvPr/>
        </p:nvSpPr>
        <p:spPr>
          <a:xfrm>
            <a:off x="4793806" y="3715961"/>
            <a:ext cx="1944290" cy="16557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2931" y="102269"/>
                </a:lnTo>
              </a:path>
            </a:pathLst>
          </a:custGeom>
          <a:solidFill>
            <a:srgbClr val="7030A0"/>
          </a:solidFill>
          <a:ln w="222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Restricción del estado del sistema después de la finalización exitosa del CU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Proceso de modelado</a:t>
            </a:r>
            <a:endParaRPr sz="4400" b="1"/>
          </a:p>
        </p:txBody>
      </p:sp>
      <p:sp>
        <p:nvSpPr>
          <p:cNvPr id="529" name="Google Shape;529;p19"/>
          <p:cNvSpPr txBox="1">
            <a:spLocks noGrp="1"/>
          </p:cNvSpPr>
          <p:nvPr>
            <p:ph type="body" idx="1"/>
          </p:nvPr>
        </p:nvSpPr>
        <p:spPr>
          <a:xfrm>
            <a:off x="1775520" y="2420888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080" lvl="0" indent="-2590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Pasos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Identificar a los actores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Identificar los CU para los requerimientos 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Construir el diagrama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Realizar los escenarios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30" name="Google Shape;530;p19"/>
          <p:cNvSpPr txBox="1">
            <a:spLocks noGrp="1"/>
          </p:cNvSpPr>
          <p:nvPr>
            <p:ph type="body" idx="2"/>
          </p:nvPr>
        </p:nvSpPr>
        <p:spPr>
          <a:xfrm>
            <a:off x="6793273" y="6491215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2" name="Google Shape;53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15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Proceso de modelado</a:t>
            </a:r>
            <a:endParaRPr sz="4400" b="1"/>
          </a:p>
        </p:txBody>
      </p:sp>
      <p:sp>
        <p:nvSpPr>
          <p:cNvPr id="538" name="Google Shape;538;p20"/>
          <p:cNvSpPr txBox="1">
            <a:spLocks noGrp="1"/>
          </p:cNvSpPr>
          <p:nvPr>
            <p:ph type="body" idx="1"/>
          </p:nvPr>
        </p:nvSpPr>
        <p:spPr>
          <a:xfrm>
            <a:off x="1343471" y="1844824"/>
            <a:ext cx="9929131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AR" sz="2400" b="1" dirty="0"/>
              <a:t>Identificar a los actores</a:t>
            </a:r>
            <a:endParaRPr lang="es-AR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AR" sz="2400" b="1" dirty="0"/>
              <a:t>¿Dónde buscar actores potenciales?</a:t>
            </a:r>
            <a:endParaRPr lang="es-AR" b="1"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AR" sz="2400" dirty="0"/>
              <a:t>Documentación o manuales existentes</a:t>
            </a:r>
            <a:endParaRPr lang="es-AR"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AR" sz="2400" dirty="0"/>
              <a:t>Minutas de reunión</a:t>
            </a:r>
            <a:endParaRPr lang="es-AR"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AR" sz="2400" dirty="0"/>
              <a:t>Documentos de requerimientos</a:t>
            </a:r>
            <a:endParaRPr lang="es-AR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AR" sz="2400" b="1" dirty="0"/>
              <a:t>Responder a:</a:t>
            </a:r>
            <a:endParaRPr lang="es-AR" b="1"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AR" sz="2400" dirty="0"/>
              <a:t>¿Quién o qué proporciona las entradas al sistema?</a:t>
            </a:r>
            <a:endParaRPr lang="es-AR"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AR" sz="2400" dirty="0"/>
              <a:t>¿Quién o qué recibe las salidas del sistema?</a:t>
            </a:r>
            <a:endParaRPr lang="es-AR"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AR" sz="2400" dirty="0"/>
              <a:t>¿Se requieren interfaces con otros sistemas?</a:t>
            </a:r>
            <a:endParaRPr lang="es-AR"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AR" sz="2400" dirty="0"/>
              <a:t>¿Quién mantendrá la información en el sistema?</a:t>
            </a:r>
            <a:endParaRPr lang="es-AR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endParaRPr lang="es-AR" sz="2400" dirty="0">
              <a:solidFill>
                <a:srgbClr val="0070C0"/>
              </a:solidFill>
            </a:endParaRPr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AR" sz="2400" dirty="0">
                <a:solidFill>
                  <a:srgbClr val="C00000"/>
                </a:solidFill>
              </a:rPr>
              <a:t>Deberán nombrarse con un sustantivo o frase sustantiva</a:t>
            </a:r>
            <a:endParaRPr lang="es-AR" dirty="0">
              <a:solidFill>
                <a:srgbClr val="C00000"/>
              </a:solidFill>
            </a:endParaRPr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/>
          </a:p>
        </p:txBody>
      </p:sp>
      <p:sp>
        <p:nvSpPr>
          <p:cNvPr id="540" name="Google Shape;54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16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Proceso de modelado</a:t>
            </a:r>
            <a:endParaRPr sz="4400" b="1"/>
          </a:p>
        </p:txBody>
      </p:sp>
      <p:sp>
        <p:nvSpPr>
          <p:cNvPr id="547" name="Google Shape;547;p21"/>
          <p:cNvSpPr txBox="1">
            <a:spLocks noGrp="1"/>
          </p:cNvSpPr>
          <p:nvPr>
            <p:ph type="body" idx="1"/>
          </p:nvPr>
        </p:nvSpPr>
        <p:spPr>
          <a:xfrm>
            <a:off x="1516728" y="183858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Identificar a los actores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Identificar los CU para los requerimientos 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Responder a 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¿Cuáles son las principales tareas del actor?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¿Qué información necesita el actor del sistema?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¿Qué información proporciona el actor al sistema?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¿Necesita el sistema informar al actor de eventos o cambios ocurridos?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¿Necesita el actor informar al sistema de eventos o cambios ocurridos?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Construir el diagrama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Realizar los escenarios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49" name="Google Shape;54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17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Características importantes</a:t>
            </a:r>
            <a:endParaRPr sz="4400" b="1"/>
          </a:p>
        </p:txBody>
      </p:sp>
      <p:sp>
        <p:nvSpPr>
          <p:cNvPr id="556" name="Google Shape;556;p22"/>
          <p:cNvSpPr txBox="1">
            <a:spLocks noGrp="1"/>
          </p:cNvSpPr>
          <p:nvPr>
            <p:ph type="body" idx="1"/>
          </p:nvPr>
        </p:nvSpPr>
        <p:spPr>
          <a:xfrm>
            <a:off x="983432" y="2132856"/>
            <a:ext cx="986509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6329" lvl="1" indent="-3429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Un CU debe representar una funcionalidad concreta. 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La descripción de los pasos en los escenarios debe contener más de un paso, para representar la interacción entre los componentes.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El uso de condicionales en el curso normal, es limitado a la invocación de excepciones, ya que este flujo representa la ejecución del caso sin alteraciones.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Las pre-condiciones no deben representarse en los cursos alternativos, ya que al ser una pre-condición no va a ocurrir.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Los “uses” deben ser accedidos por lo menos desde dos CU.</a:t>
            </a:r>
            <a:endParaRPr sz="2400"/>
          </a:p>
        </p:txBody>
      </p:sp>
      <p:sp>
        <p:nvSpPr>
          <p:cNvPr id="558" name="Google Shape;55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18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</a:t>
            </a:r>
            <a:endParaRPr sz="4400" b="1"/>
          </a:p>
        </p:txBody>
      </p:sp>
      <p:sp>
        <p:nvSpPr>
          <p:cNvPr id="565" name="Google Shape;565;p23"/>
          <p:cNvSpPr txBox="1">
            <a:spLocks noGrp="1"/>
          </p:cNvSpPr>
          <p:nvPr>
            <p:ph type="body" idx="1"/>
          </p:nvPr>
        </p:nvSpPr>
        <p:spPr>
          <a:xfrm>
            <a:off x="1127448" y="2060848"/>
            <a:ext cx="100811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sitio web brinda información acerca de los artículos periodísticos más destacados de la semana. La información puede ser accedida por usuarios registrados o anónimos. A los usuarios registrados se les permite leer y/o descargar los artículos. Si el artículo tiene categoría “exclusiva” la descarga del artículo tendrá un costo. El pago es mediante tarjeta de crédito.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los usuarios anónimos sólo se les permite leer los artículos.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usuario anónimo puede registrarse y pasar a ser un usuario registrado, para lo cual debe completar los datos personales, ingresar el número de tarjeta de crédito a la que se cargará el monto mensual del abono. 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Los usuarios registrados pueden modificar sus datos personales.</a:t>
            </a: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67" name="Google Shape;56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19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"/>
          <p:cNvSpPr txBox="1">
            <a:spLocks noGrp="1"/>
          </p:cNvSpPr>
          <p:nvPr>
            <p:ph type="title"/>
          </p:nvPr>
        </p:nvSpPr>
        <p:spPr>
          <a:xfrm>
            <a:off x="767408" y="404664"/>
            <a:ext cx="83529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Definición</a:t>
            </a:r>
            <a:endParaRPr sz="4400" b="1"/>
          </a:p>
        </p:txBody>
      </p:sp>
      <p:sp>
        <p:nvSpPr>
          <p:cNvPr id="313" name="Google Shape;313;p3"/>
          <p:cNvSpPr txBox="1">
            <a:spLocks noGrp="1"/>
          </p:cNvSpPr>
          <p:nvPr>
            <p:ph type="body" idx="1"/>
          </p:nvPr>
        </p:nvSpPr>
        <p:spPr>
          <a:xfrm>
            <a:off x="623392" y="1846265"/>
            <a:ext cx="10369152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Proceso de modelado de las “funcionalidades” del sistema en término de los eventos que interactúan entre los usuarios y el sistema.</a:t>
            </a:r>
            <a:endParaRPr/>
          </a:p>
          <a:p>
            <a:pPr marL="260604" lvl="1" indent="-1047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Tiene sus orígenes en el modelado orientado a objetos (Jacobson 1992) pero su eficiencia en modelado de requerimientos hizo que se independice de la técnica de diseño utilizada, siendo aplicable a cualquier metodología de desarrollo.</a:t>
            </a:r>
            <a:endParaRPr/>
          </a:p>
          <a:p>
            <a:pPr marL="260604" lvl="1" indent="-1047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El uso de CU facilita y alienta la participación de los usuarios.</a:t>
            </a:r>
            <a:endParaRPr/>
          </a:p>
        </p:txBody>
      </p:sp>
      <p:sp>
        <p:nvSpPr>
          <p:cNvPr id="314" name="Google Shape;314;p3"/>
          <p:cNvSpPr txBox="1">
            <a:spLocks noGrp="1"/>
          </p:cNvSpPr>
          <p:nvPr>
            <p:ph type="body" idx="2"/>
          </p:nvPr>
        </p:nvSpPr>
        <p:spPr>
          <a:xfrm>
            <a:off x="7024836" y="6453336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6" name="Google Shape;316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 - Actores</a:t>
            </a:r>
            <a:endParaRPr sz="4400" b="1"/>
          </a:p>
        </p:txBody>
      </p:sp>
      <p:sp>
        <p:nvSpPr>
          <p:cNvPr id="573" name="Google Shape;573;p24"/>
          <p:cNvSpPr txBox="1">
            <a:spLocks noGrp="1"/>
          </p:cNvSpPr>
          <p:nvPr>
            <p:ph type="body" idx="1"/>
          </p:nvPr>
        </p:nvSpPr>
        <p:spPr>
          <a:xfrm>
            <a:off x="1127448" y="2060848"/>
            <a:ext cx="100811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sitio web brinda información acerca de los artículos periodísticos más destacados de la semana. La información puede ser accedida por usuarios registrados o anónimos. A los usuarios registrados se les permite leer y/o descargar los artículos. Si el artículo tiene categoría “exclusiva” la descarga del artículo tendrá un costo. El pago es mediante tarjeta de crédito.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los usuarios anónimos sólo se les permite leer los artículos.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usuario anónimo puede registrarse y pasar a ser un usuario registrado, para lo cual debe completar los datos personales, ingresar el número de tarjeta de crédito a la que se cargará el monto mensual del abono. 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Los usuarios registrados pueden modificar sus datos personales.</a:t>
            </a: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75" name="Google Shape;575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20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576" name="Google Shape;576;p24"/>
          <p:cNvSpPr/>
          <p:nvPr/>
        </p:nvSpPr>
        <p:spPr>
          <a:xfrm>
            <a:off x="1127448" y="2713829"/>
            <a:ext cx="1541270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4"/>
          <p:cNvSpPr/>
          <p:nvPr/>
        </p:nvSpPr>
        <p:spPr>
          <a:xfrm>
            <a:off x="2983739" y="2713829"/>
            <a:ext cx="1382434" cy="2964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4"/>
          <p:cNvSpPr/>
          <p:nvPr/>
        </p:nvSpPr>
        <p:spPr>
          <a:xfrm>
            <a:off x="6744072" y="3356992"/>
            <a:ext cx="2232248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 – Casos de Uso </a:t>
            </a:r>
            <a:endParaRPr sz="4400" b="1"/>
          </a:p>
        </p:txBody>
      </p:sp>
      <p:sp>
        <p:nvSpPr>
          <p:cNvPr id="584" name="Google Shape;584;p25"/>
          <p:cNvSpPr txBox="1">
            <a:spLocks noGrp="1"/>
          </p:cNvSpPr>
          <p:nvPr>
            <p:ph type="body" idx="1"/>
          </p:nvPr>
        </p:nvSpPr>
        <p:spPr>
          <a:xfrm>
            <a:off x="1127448" y="2060848"/>
            <a:ext cx="100811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sitio web brinda información acerca de los artículos periodísticos más destacados de la semana. La información puede ser accedida por usuarios registrados o anónimos. A los usuarios registrados se les permite leer y/o descargar los artículos. Si el artículo tiene categoría “exclusiva” la descarga del artículo tendrá un costo. El pago es mediante tarjeta de crédito.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los usuarios anónimos sólo se les permite leer los artículos.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usuario anónimo puede registrarse y pasar a ser un usuario registrado, para lo cual debe completar los datos personales, ingresar el número de tarjeta de crédito a la que se cargará el monto mensual del abono. 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Los usuarios registrados pueden modificar sus datos personales.</a:t>
            </a: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86" name="Google Shape;586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21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9984432" y="2756464"/>
            <a:ext cx="648072" cy="24048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5"/>
          <p:cNvSpPr/>
          <p:nvPr/>
        </p:nvSpPr>
        <p:spPr>
          <a:xfrm>
            <a:off x="1199456" y="2996952"/>
            <a:ext cx="2880320" cy="360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2207568" y="3371096"/>
            <a:ext cx="1936941" cy="360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5"/>
          <p:cNvSpPr/>
          <p:nvPr/>
        </p:nvSpPr>
        <p:spPr>
          <a:xfrm>
            <a:off x="4655840" y="4221088"/>
            <a:ext cx="1368152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5"/>
          <p:cNvSpPr/>
          <p:nvPr/>
        </p:nvSpPr>
        <p:spPr>
          <a:xfrm>
            <a:off x="5159896" y="5301208"/>
            <a:ext cx="3888432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</a:t>
            </a:r>
            <a:endParaRPr sz="4400" b="1"/>
          </a:p>
        </p:txBody>
      </p:sp>
      <p:sp>
        <p:nvSpPr>
          <p:cNvPr id="597" name="Google Shape;597;p26"/>
          <p:cNvSpPr txBox="1">
            <a:spLocks noGrp="1"/>
          </p:cNvSpPr>
          <p:nvPr>
            <p:ph type="body" idx="1"/>
          </p:nvPr>
        </p:nvSpPr>
        <p:spPr>
          <a:xfrm>
            <a:off x="407368" y="1916832"/>
            <a:ext cx="1097280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 err="1"/>
              <a:t>Identificar</a:t>
            </a:r>
            <a:r>
              <a:rPr lang="en-US" sz="2000" b="1" dirty="0"/>
              <a:t> </a:t>
            </a:r>
            <a:r>
              <a:rPr lang="en-US" sz="2000" b="1" dirty="0" err="1"/>
              <a:t>los</a:t>
            </a:r>
            <a:r>
              <a:rPr lang="en-US" sz="2000" b="1" dirty="0"/>
              <a:t> </a:t>
            </a:r>
            <a:r>
              <a:rPr lang="en-US" sz="2000" b="1" dirty="0" err="1"/>
              <a:t>actores</a:t>
            </a:r>
            <a:r>
              <a:rPr lang="en-US" sz="2000" b="1" dirty="0"/>
              <a:t>: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err="1"/>
              <a:t>Usuario</a:t>
            </a:r>
            <a:r>
              <a:rPr lang="en-US" sz="2000" dirty="0"/>
              <a:t> </a:t>
            </a:r>
            <a:r>
              <a:rPr lang="en-US" sz="2000" dirty="0" err="1"/>
              <a:t>Anónimo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err="1"/>
              <a:t>Usuario</a:t>
            </a:r>
            <a:r>
              <a:rPr lang="en-US" sz="2000" dirty="0"/>
              <a:t> </a:t>
            </a:r>
            <a:r>
              <a:rPr lang="en-US" sz="2000" dirty="0" err="1"/>
              <a:t>Registrado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err="1"/>
              <a:t>Servidor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r>
              <a:rPr lang="en-US" sz="2000" dirty="0"/>
              <a:t> (Banco)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 err="1"/>
              <a:t>Identificar</a:t>
            </a:r>
            <a:r>
              <a:rPr lang="en-US" sz="2000" b="1" dirty="0"/>
              <a:t> </a:t>
            </a:r>
            <a:r>
              <a:rPr lang="en-US" sz="2000" b="1" dirty="0" err="1"/>
              <a:t>casos</a:t>
            </a:r>
            <a:r>
              <a:rPr lang="en-US" sz="2000" b="1" dirty="0"/>
              <a:t> de </a:t>
            </a:r>
            <a:r>
              <a:rPr lang="en-US" sz="2000" b="1" dirty="0" err="1"/>
              <a:t>uso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/>
              <a:t>Leer </a:t>
            </a:r>
            <a:r>
              <a:rPr lang="en-US" sz="2000" dirty="0" err="1"/>
              <a:t>Artículo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err="1"/>
              <a:t>Descargar</a:t>
            </a:r>
            <a:r>
              <a:rPr lang="en-US" sz="2000" dirty="0"/>
              <a:t> </a:t>
            </a:r>
            <a:r>
              <a:rPr lang="en-US" sz="2000" dirty="0" err="1"/>
              <a:t>Artículo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smtClean="0"/>
              <a:t>Registrar </a:t>
            </a:r>
            <a:r>
              <a:rPr lang="en-US" sz="2000" dirty="0" err="1" smtClean="0"/>
              <a:t>usuario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err="1"/>
              <a:t>Modificar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Personales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err="1"/>
              <a:t>Iniciar</a:t>
            </a:r>
            <a:r>
              <a:rPr lang="en-US" sz="2000" dirty="0"/>
              <a:t> </a:t>
            </a:r>
            <a:r>
              <a:rPr lang="en-US" sz="2000" dirty="0" err="1"/>
              <a:t>Sesión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err="1"/>
              <a:t>Cerrar</a:t>
            </a:r>
            <a:r>
              <a:rPr lang="en-US" sz="2000" dirty="0"/>
              <a:t> </a:t>
            </a:r>
            <a:r>
              <a:rPr lang="en-US" sz="2000" dirty="0" err="1"/>
              <a:t>Sesión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err="1"/>
              <a:t>Verificar</a:t>
            </a:r>
            <a:r>
              <a:rPr lang="en-US" sz="2000" dirty="0"/>
              <a:t> </a:t>
            </a:r>
            <a:r>
              <a:rPr lang="en-US" sz="2000" dirty="0" err="1"/>
              <a:t>Tarjeta</a:t>
            </a:r>
            <a:endParaRPr dirty="0"/>
          </a:p>
        </p:txBody>
      </p:sp>
      <p:sp>
        <p:nvSpPr>
          <p:cNvPr id="599" name="Google Shape;59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46">
                <a:solidFill>
                  <a:srgbClr val="FFFFFF"/>
                </a:solidFill>
              </a:rPr>
              <a:t>22</a:t>
            </a:fld>
            <a:endParaRPr sz="1046">
              <a:solidFill>
                <a:srgbClr val="FFFFFF"/>
              </a:solidFill>
            </a:endParaRPr>
          </a:p>
        </p:txBody>
      </p:sp>
      <p:sp>
        <p:nvSpPr>
          <p:cNvPr id="600" name="Google Shape;600;p26"/>
          <p:cNvSpPr/>
          <p:nvPr/>
        </p:nvSpPr>
        <p:spPr>
          <a:xfrm>
            <a:off x="695400" y="2852936"/>
            <a:ext cx="2736304" cy="43204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6"/>
          <p:cNvSpPr/>
          <p:nvPr/>
        </p:nvSpPr>
        <p:spPr>
          <a:xfrm>
            <a:off x="691983" y="5517232"/>
            <a:ext cx="2736304" cy="43204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7"/>
          <p:cNvSpPr txBox="1">
            <a:spLocks noGrp="1"/>
          </p:cNvSpPr>
          <p:nvPr>
            <p:ph type="title"/>
          </p:nvPr>
        </p:nvSpPr>
        <p:spPr>
          <a:xfrm>
            <a:off x="793873" y="208557"/>
            <a:ext cx="8744022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/>
              <a:t>Casos de uso – Ejemplo - Diagrama</a:t>
            </a:r>
            <a:endParaRPr sz="4000" b="1"/>
          </a:p>
        </p:txBody>
      </p:sp>
      <p:sp>
        <p:nvSpPr>
          <p:cNvPr id="610" name="Google Shape;61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46">
                <a:solidFill>
                  <a:srgbClr val="FFFFFF"/>
                </a:solidFill>
              </a:rPr>
              <a:t>23</a:t>
            </a:fld>
            <a:endParaRPr sz="1046">
              <a:solidFill>
                <a:srgbClr val="FFFFFF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894" y="1393371"/>
            <a:ext cx="5609928" cy="486409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 txBox="1">
            <a:spLocks noGrp="1"/>
          </p:cNvSpPr>
          <p:nvPr>
            <p:ph type="title"/>
          </p:nvPr>
        </p:nvSpPr>
        <p:spPr>
          <a:xfrm>
            <a:off x="1097281" y="239191"/>
            <a:ext cx="10568771" cy="74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AR" sz="4000" b="1" dirty="0"/>
              <a:t>Casos de uso – Ejemplo- Escenarios</a:t>
            </a:r>
          </a:p>
        </p:txBody>
      </p:sp>
      <p:sp>
        <p:nvSpPr>
          <p:cNvPr id="623" name="Google Shape;623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46">
                <a:solidFill>
                  <a:srgbClr val="FFFFFF"/>
                </a:solidFill>
              </a:rPr>
              <a:t>24</a:t>
            </a:fld>
            <a:endParaRPr sz="1046">
              <a:solidFill>
                <a:srgbClr val="FFFFFF"/>
              </a:solidFill>
            </a:endParaRPr>
          </a:p>
        </p:txBody>
      </p:sp>
      <p:graphicFrame>
        <p:nvGraphicFramePr>
          <p:cNvPr id="624" name="Google Shape;624;p28"/>
          <p:cNvGraphicFramePr/>
          <p:nvPr>
            <p:extLst>
              <p:ext uri="{D42A27DB-BD31-4B8C-83A1-F6EECF244321}">
                <p14:modId xmlns:p14="http://schemas.microsoft.com/office/powerpoint/2010/main" val="3852944838"/>
              </p:ext>
            </p:extLst>
          </p:nvPr>
        </p:nvGraphicFramePr>
        <p:xfrm>
          <a:off x="2001211" y="980730"/>
          <a:ext cx="8225612" cy="4929400"/>
        </p:xfrm>
        <a:graphic>
          <a:graphicData uri="http://schemas.openxmlformats.org/drawingml/2006/table">
            <a:tbl>
              <a:tblPr>
                <a:noFill/>
                <a:tableStyleId>{374BD2B4-C656-42CA-AF79-31C11DCC5942}</a:tableStyleId>
              </a:tblPr>
              <a:tblGrid>
                <a:gridCol w="2260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2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1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s-AR" sz="1200" u="none" strike="noStrike" cap="none" noProof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38034" marR="38034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Iniciar sesión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0584" marR="100584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1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lang="es-AR" sz="1200" u="none" strike="noStrike" cap="none" noProof="0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8034" marR="38034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caso de uso describe el evento en el que un usuario registrado inicia sesión con su nombre de usuario y contraseña.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00584" marR="100584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s-AR" sz="1200" b="1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lang="es-AR" sz="1200" u="none" strike="noStrike" cap="none" noProof="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8034" marR="38034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Registrado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00584" marR="100584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s-AR" sz="1200" b="1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Precondiciones:</a:t>
                      </a:r>
                      <a:r>
                        <a:rPr lang="es-AR" sz="1200" u="none" strike="noStrike" cap="none" noProof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lang="es-AR" sz="1200" u="none" strike="noStrike" cap="none" noProof="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8034" marR="38034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---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00584" marR="100584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950">
                <a:tc rowSpan="2">
                  <a:txBody>
                    <a:bodyPr/>
                    <a:lstStyle/>
                    <a:p>
                      <a:pPr marL="0" marR="0" lvl="0" indent="0" algn="just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s-AR" sz="1200" b="1" i="0" u="none" strike="noStrike" cap="none" noProof="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Normal:</a:t>
                      </a:r>
                      <a:endParaRPr lang="es-AR" sz="1200" b="1" i="0" u="none" strike="noStrike" cap="none" noProof="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Times New Roman"/>
                        <a:sym typeface="Times New Roman"/>
                      </a:endParaRPr>
                    </a:p>
                  </a:txBody>
                  <a:tcPr marL="100584" marR="100584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</a:p>
                  </a:txBody>
                  <a:tcPr marL="38034" marR="38034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</a:p>
                  </a:txBody>
                  <a:tcPr marL="38034" marR="38034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44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</a:t>
                      </a:r>
                      <a:r>
                        <a:rPr lang="es-AR" sz="1200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usuario selecciona la opción de iniciar sesión.</a:t>
                      </a:r>
                      <a:endParaRPr lang="es-AR" sz="1400" u="none" strike="noStrike" cap="none" noProof="0" dirty="0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</a:t>
                      </a:r>
                      <a:r>
                        <a:rPr lang="es-AR" sz="1200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usuario ingresa el nombre de usuario y</a:t>
                      </a:r>
                      <a:r>
                        <a:rPr lang="es-AR" sz="1200" u="none" strike="noStrike" cap="none" baseline="0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la contraseña</a:t>
                      </a:r>
                      <a:r>
                        <a:rPr lang="es-AR" sz="1200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 lang="es-AR" sz="1400" u="none" strike="noStrike" cap="none" noProof="0" dirty="0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lang="es-AR" sz="1200" u="none" strike="noStrike" cap="none" noProof="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8034" marR="38034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</a:t>
                      </a:r>
                      <a:r>
                        <a:rPr lang="es-AR" sz="1200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sistema presenta la pantalla donde se solicita al usuario y contraseña.</a:t>
                      </a:r>
                      <a:endParaRPr lang="es-AR" sz="1400" u="none" strike="noStrike" cap="none" noProof="0" dirty="0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</a:t>
                      </a:r>
                      <a:r>
                        <a:rPr lang="es-AR" sz="1200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sistema verifica el nombre de usuario y contraseña.</a:t>
                      </a:r>
                      <a:endParaRPr lang="es-AR" sz="1400" u="none" strike="noStrike" cap="none" noProof="0" dirty="0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</a:t>
                      </a:r>
                      <a:r>
                        <a:rPr lang="es-AR" sz="1200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sistema inicia</a:t>
                      </a:r>
                      <a:r>
                        <a:rPr lang="es-AR" sz="1200" u="none" strike="noStrike" cap="none" baseline="0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la sesión y </a:t>
                      </a:r>
                      <a:r>
                        <a:rPr lang="es-AR" sz="1200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presenta la pantalla principal.</a:t>
                      </a:r>
                    </a:p>
                  </a:txBody>
                  <a:tcPr marL="38034" marR="38034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6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noProof="0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Alterno:</a:t>
                      </a:r>
                    </a:p>
                  </a:txBody>
                  <a:tcPr marL="38034" marR="38034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alternativo 4</a:t>
                      </a:r>
                      <a:r>
                        <a:rPr lang="es-AR" sz="1200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usuario o la contraseña no son válidas. Se notifica la discrepancia. Vuelve al paso 2.</a:t>
                      </a:r>
                    </a:p>
                  </a:txBody>
                  <a:tcPr marL="100584" marR="100584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85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noProof="0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</a:p>
                  </a:txBody>
                  <a:tcPr marL="38034" marR="38034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 sesión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ha </a:t>
                      </a:r>
                      <a:r>
                        <a:rPr lang="es-AR" sz="1200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sido iniciada </a:t>
                      </a:r>
                      <a:r>
                        <a:rPr lang="es-AR" sz="1200" u="none" strike="noStrike" cap="none" noProof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exitosamente y las </a:t>
                      </a:r>
                      <a:r>
                        <a:rPr lang="es-AR" sz="1200" u="none" strike="noStrike" cap="none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opciones para usuarios registrados aparecen habilitadas.</a:t>
                      </a:r>
                    </a:p>
                  </a:txBody>
                  <a:tcPr marL="100584" marR="100584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51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9"/>
          <p:cNvSpPr txBox="1">
            <a:spLocks noGrp="1"/>
          </p:cNvSpPr>
          <p:nvPr>
            <p:ph type="title"/>
          </p:nvPr>
        </p:nvSpPr>
        <p:spPr>
          <a:xfrm>
            <a:off x="1385400" y="403532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Bibliografía</a:t>
            </a:r>
            <a:endParaRPr sz="4400" b="1"/>
          </a:p>
        </p:txBody>
      </p:sp>
      <p:sp>
        <p:nvSpPr>
          <p:cNvPr id="631" name="Google Shape;631;p29"/>
          <p:cNvSpPr txBox="1">
            <a:spLocks noGrp="1"/>
          </p:cNvSpPr>
          <p:nvPr>
            <p:ph type="body" idx="1"/>
          </p:nvPr>
        </p:nvSpPr>
        <p:spPr>
          <a:xfrm>
            <a:off x="1847529" y="1845734"/>
            <a:ext cx="8043232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Libros Utilizados</a:t>
            </a:r>
            <a:endParaRPr/>
          </a:p>
          <a:p>
            <a:pPr marL="411480" lvl="0" indent="-215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▪"/>
            </a:pPr>
            <a:r>
              <a:rPr lang="en-US" sz="2000"/>
              <a:t>Sommerville Ian,  Capítulos 4, Ingeniería de software, Addison Wesley 2011</a:t>
            </a:r>
            <a:endParaRPr sz="200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▪"/>
            </a:pPr>
            <a:r>
              <a:rPr lang="en-US" sz="2000"/>
              <a:t>Whitten y Bentley, Análisis de Sistemas Diseño y Métodos, Capítulo 6, Mc Graw Hill 2008.</a:t>
            </a:r>
            <a:endParaRPr/>
          </a:p>
          <a:p>
            <a:pPr marL="473329" lvl="1" indent="-215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None/>
            </a:pPr>
            <a:endParaRPr sz="2000"/>
          </a:p>
          <a:p>
            <a:pPr marL="411480" lvl="0" indent="-215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/>
          </a:p>
          <a:p>
            <a:pPr marL="411480" lvl="0" indent="-215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/>
          </a:p>
          <a:p>
            <a:pPr marL="473329" lvl="1" indent="-215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None/>
            </a:pPr>
            <a:endParaRPr sz="2000"/>
          </a:p>
        </p:txBody>
      </p:sp>
      <p:sp>
        <p:nvSpPr>
          <p:cNvPr id="633" name="Google Shape;633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25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"/>
          <p:cNvSpPr txBox="1">
            <a:spLocks noGrp="1"/>
          </p:cNvSpPr>
          <p:nvPr>
            <p:ph type="title"/>
          </p:nvPr>
        </p:nvSpPr>
        <p:spPr>
          <a:xfrm>
            <a:off x="911424" y="332656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Beneficios</a:t>
            </a:r>
            <a:endParaRPr sz="4400" b="1"/>
          </a:p>
        </p:txBody>
      </p:sp>
      <p:sp>
        <p:nvSpPr>
          <p:cNvPr id="322" name="Google Shape;322;p4"/>
          <p:cNvSpPr txBox="1">
            <a:spLocks noGrp="1"/>
          </p:cNvSpPr>
          <p:nvPr>
            <p:ph type="body" idx="1"/>
          </p:nvPr>
        </p:nvSpPr>
        <p:spPr>
          <a:xfrm>
            <a:off x="839416" y="1772817"/>
            <a:ext cx="1058517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Herramienta para capturar requerimientos funcionales.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Descompone el alcance del sistema en piezas más manejables.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Medio de comunicación con los usuarios.</a:t>
            </a:r>
            <a:endParaRPr/>
          </a:p>
          <a:p>
            <a:pPr marL="450850" lvl="3" indent="-4508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/>
              <a:t>Utiliza lenguaje común y fácil de entender por las partes.</a:t>
            </a:r>
            <a:endParaRPr/>
          </a:p>
          <a:p>
            <a:pPr marL="355600" lvl="2" indent="-355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Permite estimar el alcance del proyecto y el esfuerzo a realizar.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Define una línea base para la definición de los planes de prueba.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Define una línea base para toda la documentación del sistema.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Proporciona una herramienta para el seguimiento de los requisitos.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i="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24" name="Google Shape;324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Componentes</a:t>
            </a:r>
            <a:endParaRPr sz="4400" b="1"/>
          </a:p>
        </p:txBody>
      </p:sp>
      <p:sp>
        <p:nvSpPr>
          <p:cNvPr id="335" name="Google Shape;335;p5"/>
          <p:cNvSpPr txBox="1">
            <a:spLocks noGrp="1"/>
          </p:cNvSpPr>
          <p:nvPr>
            <p:ph type="body" idx="1"/>
          </p:nvPr>
        </p:nvSpPr>
        <p:spPr>
          <a:xfrm>
            <a:off x="549932" y="1988840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Diagrama de Casos de Uso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Ilustra las interacciones entre el sistema y los actores.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Escenarios (narración del CU)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Descripción de la interacción entre el actor 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2400"/>
              <a:t>    y el sistema para realizar la funcionalidad.</a:t>
            </a:r>
            <a:endParaRPr/>
          </a:p>
        </p:txBody>
      </p:sp>
      <p:sp>
        <p:nvSpPr>
          <p:cNvPr id="336" name="Google Shape;336;p5"/>
          <p:cNvSpPr txBox="1">
            <a:spLocks noGrp="1"/>
          </p:cNvSpPr>
          <p:nvPr>
            <p:ph type="body" idx="2"/>
          </p:nvPr>
        </p:nvSpPr>
        <p:spPr>
          <a:xfrm>
            <a:off x="7170424" y="650081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38" name="Google Shape;338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4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339" name="Google Shape;3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176" y="1196752"/>
            <a:ext cx="2452566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8204" y="2805590"/>
            <a:ext cx="2023864" cy="292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/>
              <a:t>Casos de Uso – Diagrama</a:t>
            </a:r>
            <a:endParaRPr sz="4000" b="1"/>
          </a:p>
        </p:txBody>
      </p:sp>
      <p:sp>
        <p:nvSpPr>
          <p:cNvPr id="350" name="Google Shape;350;p6"/>
          <p:cNvSpPr txBox="1">
            <a:spLocks noGrp="1"/>
          </p:cNvSpPr>
          <p:nvPr>
            <p:ph type="body" idx="1"/>
          </p:nvPr>
        </p:nvSpPr>
        <p:spPr>
          <a:xfrm>
            <a:off x="1127448" y="1916832"/>
            <a:ext cx="9433048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Diagrama de Casos de Uso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Ejemplo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51" name="Google Shape;351;p6"/>
          <p:cNvSpPr txBox="1">
            <a:spLocks noGrp="1"/>
          </p:cNvSpPr>
          <p:nvPr>
            <p:ph type="body" idx="2"/>
          </p:nvPr>
        </p:nvSpPr>
        <p:spPr>
          <a:xfrm>
            <a:off x="7062569" y="6464259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53" name="Google Shape;353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5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354" name="Google Shape;35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7889" y="1857375"/>
            <a:ext cx="4070180" cy="426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"/>
          <p:cNvSpPr txBox="1">
            <a:spLocks noGrp="1"/>
          </p:cNvSpPr>
          <p:nvPr>
            <p:ph type="title"/>
          </p:nvPr>
        </p:nvSpPr>
        <p:spPr>
          <a:xfrm>
            <a:off x="551384" y="404664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 - Diagrama </a:t>
            </a:r>
            <a:endParaRPr sz="4400" b="1"/>
          </a:p>
        </p:txBody>
      </p:sp>
      <p:sp>
        <p:nvSpPr>
          <p:cNvPr id="364" name="Google Shape;364;p7"/>
          <p:cNvSpPr txBox="1">
            <a:spLocks noGrp="1"/>
          </p:cNvSpPr>
          <p:nvPr>
            <p:ph type="body" idx="1"/>
          </p:nvPr>
        </p:nvSpPr>
        <p:spPr>
          <a:xfrm>
            <a:off x="4007768" y="1916832"/>
            <a:ext cx="590465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Caso de Uso</a:t>
            </a:r>
            <a:endParaRPr/>
          </a:p>
          <a:p>
            <a:pPr marL="617220" lvl="3" indent="-61722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Representa un objetivo (funcionalidad) individual del sistema y describe la secuencia de actividades y de interacciones para alcanzarlo.</a:t>
            </a:r>
            <a:endParaRPr/>
          </a:p>
          <a:p>
            <a:pPr marL="617220" lvl="3" indent="-61722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Para que el CU sea considerado un requerimiento debe estar acompañado de su respectivo escenario.</a:t>
            </a:r>
            <a:endParaRPr/>
          </a:p>
          <a:p>
            <a:pPr marL="411480" lvl="2" indent="-2590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617220" lvl="3" indent="-464818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65" name="Google Shape;365;p7"/>
          <p:cNvSpPr txBox="1">
            <a:spLocks noGrp="1"/>
          </p:cNvSpPr>
          <p:nvPr>
            <p:ph type="body" idx="2"/>
          </p:nvPr>
        </p:nvSpPr>
        <p:spPr>
          <a:xfrm>
            <a:off x="6960096" y="650081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7" name="Google Shape;367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6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368" name="Google Shape;368;p7"/>
          <p:cNvSpPr/>
          <p:nvPr/>
        </p:nvSpPr>
        <p:spPr>
          <a:xfrm>
            <a:off x="839416" y="2492896"/>
            <a:ext cx="2592288" cy="1944216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Símbolo de Caso de Uso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Diagrama</a:t>
            </a:r>
            <a:endParaRPr sz="4400" b="1"/>
          </a:p>
        </p:txBody>
      </p:sp>
      <p:sp>
        <p:nvSpPr>
          <p:cNvPr id="378" name="Google Shape;378;p8"/>
          <p:cNvSpPr txBox="1">
            <a:spLocks noGrp="1"/>
          </p:cNvSpPr>
          <p:nvPr>
            <p:ph type="body" idx="1"/>
          </p:nvPr>
        </p:nvSpPr>
        <p:spPr>
          <a:xfrm>
            <a:off x="4511824" y="1844824"/>
            <a:ext cx="4968552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Actores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Un actor inicia una actividad (CU) en el sistema. 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Representa un papel desempeñado por un usuario que interactúa (rol).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Puede ser una persona, sistema externo o dispositivo externo que dispare un evento (sensor, reloj).</a:t>
            </a:r>
            <a:endParaRPr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79" name="Google Shape;379;p8"/>
          <p:cNvSpPr txBox="1">
            <a:spLocks noGrp="1"/>
          </p:cNvSpPr>
          <p:nvPr>
            <p:ph type="body" idx="2"/>
          </p:nvPr>
        </p:nvSpPr>
        <p:spPr>
          <a:xfrm>
            <a:off x="6924251" y="6446355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81" name="Google Shape;381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7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382" name="Google Shape;3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432" y="1988840"/>
            <a:ext cx="3096344" cy="3878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"/>
          <p:cNvSpPr txBox="1">
            <a:spLocks noGrp="1"/>
          </p:cNvSpPr>
          <p:nvPr>
            <p:ph type="title"/>
          </p:nvPr>
        </p:nvSpPr>
        <p:spPr>
          <a:xfrm>
            <a:off x="1157968" y="475085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Diagrama</a:t>
            </a:r>
            <a:endParaRPr sz="4400" b="1"/>
          </a:p>
        </p:txBody>
      </p:sp>
      <p:sp>
        <p:nvSpPr>
          <p:cNvPr id="392" name="Google Shape;392;p9"/>
          <p:cNvSpPr txBox="1">
            <a:spLocks noGrp="1"/>
          </p:cNvSpPr>
          <p:nvPr>
            <p:ph type="body" idx="1"/>
          </p:nvPr>
        </p:nvSpPr>
        <p:spPr>
          <a:xfrm>
            <a:off x="1157968" y="2017440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 dirty="0" err="1"/>
              <a:t>Relaciones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 err="1"/>
              <a:t>Asociaciones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 err="1"/>
              <a:t>Extensiones</a:t>
            </a:r>
            <a:r>
              <a:rPr lang="en-US" sz="2400" dirty="0"/>
              <a:t> (Extends)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 err="1"/>
              <a:t>Uso</a:t>
            </a:r>
            <a:r>
              <a:rPr lang="en-US" sz="2400" dirty="0"/>
              <a:t> o </a:t>
            </a:r>
            <a:r>
              <a:rPr lang="en-US" sz="2400" dirty="0" err="1"/>
              <a:t>Inclusión</a:t>
            </a:r>
            <a:r>
              <a:rPr lang="en-US" sz="2400" dirty="0"/>
              <a:t>  (Uses)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 err="1"/>
              <a:t>Herencia</a:t>
            </a:r>
            <a:endParaRPr dirty="0"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/>
          </a:p>
        </p:txBody>
      </p:sp>
      <p:sp>
        <p:nvSpPr>
          <p:cNvPr id="393" name="Google Shape;393;p9"/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5" name="Google Shape;395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8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Diagrama</a:t>
            </a:r>
            <a:endParaRPr sz="4400" b="1"/>
          </a:p>
        </p:txBody>
      </p:sp>
      <p:sp>
        <p:nvSpPr>
          <p:cNvPr id="405" name="Google Shape;405;p10"/>
          <p:cNvSpPr txBox="1">
            <a:spLocks noGrp="1"/>
          </p:cNvSpPr>
          <p:nvPr>
            <p:ph type="body" idx="1"/>
          </p:nvPr>
        </p:nvSpPr>
        <p:spPr>
          <a:xfrm>
            <a:off x="623392" y="2136874"/>
            <a:ext cx="5760640" cy="201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Asociaciones 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Relación entre un actor y un CU en el que interactúan entre sí. 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407" name="Google Shape;407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9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408" name="Google Shape;408;p10"/>
          <p:cNvSpPr txBox="1"/>
          <p:nvPr/>
        </p:nvSpPr>
        <p:spPr>
          <a:xfrm>
            <a:off x="7680176" y="4762997"/>
            <a:ext cx="39206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(1) El Actor inicia el caso de uso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(2) El caso de uso interacciona con actor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4032" y="1844824"/>
            <a:ext cx="547687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3;p9">
            <a:extLst>
              <a:ext uri="{FF2B5EF4-FFF2-40B4-BE49-F238E27FC236}">
                <a16:creationId xmlns:a16="http://schemas.microsoft.com/office/drawing/2014/main" id="{2B489DB4-40A8-C57C-C74F-9BB1B952D0B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ron2024 is1" id="{3D8FB01B-CFAB-49A9-99E0-F45DB3316E69}" vid="{1558D088-0864-4047-89E7-94E111BD0DD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Patron2024 is1 (1)</Template>
  <TotalTime>136</TotalTime>
  <Words>1714</Words>
  <Application>Microsoft Office PowerPoint</Application>
  <PresentationFormat>Panorámica</PresentationFormat>
  <Paragraphs>265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Noto Sans Symbols</vt:lpstr>
      <vt:lpstr>Times New Roman</vt:lpstr>
      <vt:lpstr>Twentieth Century</vt:lpstr>
      <vt:lpstr>Verdana</vt:lpstr>
      <vt:lpstr>Retrospección</vt:lpstr>
      <vt:lpstr>Ingeniería de Software I </vt:lpstr>
      <vt:lpstr>Casos de Uso - Definición</vt:lpstr>
      <vt:lpstr>Casos de Uso - Beneficios</vt:lpstr>
      <vt:lpstr>Casos de Uso – Componentes</vt:lpstr>
      <vt:lpstr>Casos de Uso – Diagrama</vt:lpstr>
      <vt:lpstr>Casos de Uso  - Diagrama </vt:lpstr>
      <vt:lpstr>Casos de Uso – Diagrama</vt:lpstr>
      <vt:lpstr>Casos de Uso – Diagrama</vt:lpstr>
      <vt:lpstr>Casos de Uso - Diagrama</vt:lpstr>
      <vt:lpstr>Casos de Uso - Diagrama</vt:lpstr>
      <vt:lpstr>Casos de Uso – Diagrama</vt:lpstr>
      <vt:lpstr>Casos de Uso - Diagrama</vt:lpstr>
      <vt:lpstr>Casos de Uso - Escenarios</vt:lpstr>
      <vt:lpstr>Casos de Uso  -  Ejemplo de escenario</vt:lpstr>
      <vt:lpstr>Casos de Uso – Proceso de modelado</vt:lpstr>
      <vt:lpstr>Casos de Uso – Proceso de modelado</vt:lpstr>
      <vt:lpstr>Casos de Uso – Proceso de modelado</vt:lpstr>
      <vt:lpstr>Casos de Uso – Características importantes</vt:lpstr>
      <vt:lpstr>Casos de Uso – Ejemplo</vt:lpstr>
      <vt:lpstr>Casos de Uso – Ejemplo - Actores</vt:lpstr>
      <vt:lpstr>Casos de Uso – Ejemplo – Casos de Uso </vt:lpstr>
      <vt:lpstr>Casos de Uso – Ejemplo</vt:lpstr>
      <vt:lpstr>Casos de uso – Ejemplo - Diagrama</vt:lpstr>
      <vt:lpstr>Casos de uso – Ejemplo- Escenarios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</dc:title>
  <dc:creator>Ariel</dc:creator>
  <cp:lastModifiedBy>Ro</cp:lastModifiedBy>
  <cp:revision>13</cp:revision>
  <dcterms:created xsi:type="dcterms:W3CDTF">2011-08-01T13:16:26Z</dcterms:created>
  <dcterms:modified xsi:type="dcterms:W3CDTF">2024-09-05T01:48:36Z</dcterms:modified>
</cp:coreProperties>
</file>