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257" r:id="rId3"/>
    <p:sldId id="275" r:id="rId4"/>
    <p:sldId id="274" r:id="rId5"/>
    <p:sldId id="263" r:id="rId6"/>
    <p:sldId id="258" r:id="rId7"/>
    <p:sldId id="270" r:id="rId8"/>
    <p:sldId id="268" r:id="rId9"/>
    <p:sldId id="265" r:id="rId10"/>
    <p:sldId id="266" r:id="rId11"/>
    <p:sldId id="267" r:id="rId12"/>
    <p:sldId id="269" r:id="rId13"/>
    <p:sldId id="264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2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8314-D1D0-4329-9A19-2E693C8AF5C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8EC7-4316-4F7B-887A-98E54359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Modelo de Predicción de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Con las variables como volumen (</a:t>
            </a:r>
            <a:r>
              <a:rPr lang="es-ES" dirty="0" err="1"/>
              <a:t>volume</a:t>
            </a:r>
            <a:r>
              <a:rPr lang="es-ES" dirty="0"/>
              <a:t>), tiempo de operación (</a:t>
            </a:r>
            <a:r>
              <a:rPr lang="es-ES" dirty="0" err="1"/>
              <a:t>trade_time</a:t>
            </a:r>
            <a:r>
              <a:rPr lang="es-ES" dirty="0"/>
              <a:t>), compradores y vendedores, se pueden entrenar modelos de Machine </a:t>
            </a:r>
            <a:r>
              <a:rPr lang="es-ES" dirty="0" err="1"/>
              <a:t>Learning</a:t>
            </a:r>
            <a:r>
              <a:rPr lang="es-ES" dirty="0"/>
              <a:t> como Árboles de Decisión, </a:t>
            </a:r>
            <a:r>
              <a:rPr lang="es-ES" dirty="0" err="1"/>
              <a:t>Random</a:t>
            </a:r>
            <a:r>
              <a:rPr lang="es-ES" dirty="0"/>
              <a:t> Forest, o redes neuronales para predecir el precio futuro de la emisora.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Series de Tiempo: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Usar modelos avanzados de series de tiempo como ARIMA, </a:t>
            </a:r>
            <a:r>
              <a:rPr lang="es-ES" dirty="0" err="1"/>
              <a:t>Prophet</a:t>
            </a:r>
            <a:r>
              <a:rPr lang="es-ES" dirty="0"/>
              <a:t>, o LSTM para capturar las fluctuaciones en los precios y predecir movimientos futuros con base en datos históricos a nivel milisegundo.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Clasificación de Tendencias: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Crear modelos de clasificación para predecir si el precio tenderá a subir o bajar después de ciertos patrones de transacción (compras de grandes volúmenes por ciertas casas de bolsa, etc.).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Anomalías en Precios o Volúmenes: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Usar técnicas de detección de anomalías (</a:t>
            </a:r>
            <a:r>
              <a:rPr lang="es-ES" dirty="0" err="1"/>
              <a:t>Isolation</a:t>
            </a:r>
            <a:r>
              <a:rPr lang="es-ES" dirty="0"/>
              <a:t> Forest, DBSCAN) para identificar movimientos inusuales en el precio o volumen de operaciones que pudieran estar asociados a eventos importantes o manipulaciones del mercado.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</a:t>
            </a:r>
            <a:r>
              <a:rPr lang="es-ES" dirty="0" err="1"/>
              <a:t>Outliers</a:t>
            </a:r>
            <a:r>
              <a:rPr lang="es-E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Identificar operaciones fuera de lo común que puedan representar un comportamiento extraño, como transacciones con volúmenes atípicos o precios fuera del rango habitual.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Clustering</a:t>
            </a:r>
            <a:r>
              <a:rPr lang="es-ES" dirty="0"/>
              <a:t> de Casas de Bolsa: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a las casas de bolsa en diferentes segmentos usando algoritmos como K-</a:t>
            </a:r>
            <a:r>
              <a:rPr lang="es-ES" dirty="0" err="1"/>
              <a:t>Means</a:t>
            </a:r>
            <a:r>
              <a:rPr lang="es-ES" dirty="0"/>
              <a:t>, para identificar patrones de comportamiento comunes entre ellas, como si ciertas casas tienden a ser más activas en momentos específicos o a realizar operaciones con volúmenes mayores.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Performance: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Definir métricas para medir el rendimiento de las casas de bolsa en sus transacciones. Esto podría involucrar analizar el precio de las compras respecto al precio de mercado unos minutos o segundos después de la operación para ver si compran a precios que luego tienden a subir.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Volatilidad por Casa de Bolsa: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Analizar cómo se comportan los precios tras las operaciones realizadas por cada casa de bolsa. Una mayor variabilidad podría implicar un impacto directo en el mercado.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Proporción de Ganancias: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Calcular la proporción de operaciones donde el precio de compra o venta se posiciona favorablemente respecto a las fluctuaciones de mercado posteriores, para determinar qué casa de bolsa tiene mejores aciertos en sus transacciones.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63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1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5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3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47E7-3F30-791B-16ED-031A8F301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s-MX" sz="3700"/>
              <a:t>UANL</a:t>
            </a:r>
            <a:br>
              <a:rPr lang="es-MX" sz="3700"/>
            </a:br>
            <a:r>
              <a:rPr lang="es-MX" sz="3700"/>
              <a:t>FCFM</a:t>
            </a:r>
            <a:br>
              <a:rPr lang="es-MX" sz="3700"/>
            </a:br>
            <a:r>
              <a:rPr lang="es-MX" sz="3700"/>
              <a:t>Maestría en ciencia de datos</a:t>
            </a: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C9425-C012-26CE-C416-39C6A0320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s-MX" sz="1400" dirty="0"/>
              <a:t>materia: datos masivos</a:t>
            </a:r>
          </a:p>
          <a:p>
            <a:pPr>
              <a:lnSpc>
                <a:spcPct val="110000"/>
              </a:lnSpc>
            </a:pPr>
            <a:r>
              <a:rPr lang="es-MX" sz="1400" dirty="0"/>
              <a:t>Maestro </a:t>
            </a:r>
            <a:r>
              <a:rPr lang="en-US" sz="1400" dirty="0"/>
              <a:t>JOSE ALBERTO BENAVIDES VAZQUEZ</a:t>
            </a:r>
            <a:endParaRPr lang="es-MX" sz="1400" dirty="0"/>
          </a:p>
          <a:p>
            <a:pPr>
              <a:lnSpc>
                <a:spcPct val="110000"/>
              </a:lnSpc>
            </a:pPr>
            <a:r>
              <a:rPr lang="es-MX" sz="1400" dirty="0"/>
              <a:t>Análisis de información intradía de emisora bursátil</a:t>
            </a:r>
          </a:p>
          <a:p>
            <a:pPr>
              <a:lnSpc>
                <a:spcPct val="110000"/>
              </a:lnSpc>
            </a:pPr>
            <a:r>
              <a:rPr lang="es-MX" sz="1400" dirty="0"/>
              <a:t>TAREA # 3</a:t>
            </a:r>
          </a:p>
          <a:p>
            <a:pPr>
              <a:lnSpc>
                <a:spcPct val="110000"/>
              </a:lnSpc>
            </a:pPr>
            <a:r>
              <a:rPr lang="es-MX" sz="1400" dirty="0"/>
              <a:t>Francisco Treviño</a:t>
            </a:r>
          </a:p>
          <a:p>
            <a:pPr>
              <a:lnSpc>
                <a:spcPct val="110000"/>
              </a:lnSpc>
            </a:pPr>
            <a:r>
              <a:rPr lang="es-MX" sz="1400" dirty="0"/>
              <a:t>17 </a:t>
            </a:r>
            <a:r>
              <a:rPr lang="es-MX" sz="1400"/>
              <a:t>de Octubre 2024</a:t>
            </a:r>
            <a:endParaRPr lang="en-US" sz="1400" dirty="0"/>
          </a:p>
        </p:txBody>
      </p:sp>
      <p:pic>
        <p:nvPicPr>
          <p:cNvPr id="5" name="Picture 4" descr="Un modelo molecular">
            <a:extLst>
              <a:ext uri="{FF2B5EF4-FFF2-40B4-BE49-F238E27FC236}">
                <a16:creationId xmlns:a16="http://schemas.microsoft.com/office/drawing/2014/main" id="{44D85E7E-00C6-6B5A-F153-0BBCF038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89" r="29722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6275A-6FCB-E682-91C7-CC76EEB0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84" y="1970846"/>
            <a:ext cx="6134632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FFAE3-EF35-8093-58D7-80F313A5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74" y="1799414"/>
            <a:ext cx="6363251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5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362B1-26AE-EA99-D3D6-6320A608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38" y="2125791"/>
            <a:ext cx="904572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4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2C34D-F8E2-9231-E5E4-88E31E89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78" y="2007694"/>
            <a:ext cx="6729043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9531-DEA7-1F9D-2E2A-64D8AC7B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DC6F-1522-C9A8-7790-BF5B2793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de Performance</a:t>
            </a:r>
          </a:p>
          <a:p>
            <a:r>
              <a:rPr lang="es-ES" dirty="0"/>
              <a:t>Volatilidad por Casa de Bolsa</a:t>
            </a:r>
          </a:p>
          <a:p>
            <a:r>
              <a:rPr lang="es-ES" dirty="0"/>
              <a:t>Proporción de Ganancias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8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CA22-7A89-3E69-6F52-0E5C8747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Predicción de Precios con Machine </a:t>
            </a:r>
            <a:r>
              <a:rPr lang="es-ES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AB9B-9AC8-F444-BCAB-205B4103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Modelo de Predicción de Precios</a:t>
            </a:r>
          </a:p>
          <a:p>
            <a:r>
              <a:rPr lang="es-ES" dirty="0"/>
              <a:t>Series de Tiempo</a:t>
            </a:r>
          </a:p>
          <a:p>
            <a:r>
              <a:rPr lang="es-ES" dirty="0"/>
              <a:t>Clasificación de Tendencias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5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0F70-5682-6DED-9FE1-034F3FD8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de Anomalías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872C-239A-C548-835A-FAA37342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Anomalías en Precios o Volúmenes</a:t>
            </a:r>
          </a:p>
          <a:p>
            <a:r>
              <a:rPr lang="es-ES" dirty="0"/>
              <a:t>Análisis de </a:t>
            </a:r>
            <a:r>
              <a:rPr lang="es-ES" dirty="0" err="1"/>
              <a:t>Outliers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F4E1-CBC2-FB6A-79C4-B0370731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Segmentación de Participantes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D3FE-A468-7212-3C14-E1B67DC1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Clustering</a:t>
            </a:r>
            <a:r>
              <a:rPr lang="es-ES" dirty="0"/>
              <a:t> de Casas de Bolsa</a:t>
            </a:r>
          </a:p>
          <a:p>
            <a:r>
              <a:rPr lang="es-ES" dirty="0" err="1"/>
              <a:t>Clustering</a:t>
            </a:r>
            <a:r>
              <a:rPr lang="es-ES" dirty="0"/>
              <a:t> de Horarios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95E183-0968-0E50-32C2-8A629236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 err="1"/>
              <a:t>Contexto</a:t>
            </a:r>
            <a:endParaRPr lang="en-US" dirty="0"/>
          </a:p>
        </p:txBody>
      </p:sp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7B72C452-8B75-7002-CF94-431A9D2A1A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81" r="2669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EBA9-C3ED-B7BC-7EE5-02A1BA48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2000"/>
              <a:t>El conjunto de datos que hemos utilizado proviene de transacciones bursátiles intradía, es decir, transacciones que ocurren durante el horario operativo de la Bolsa Mexicana de Valores (BMV). </a:t>
            </a:r>
          </a:p>
          <a:p>
            <a:pPr>
              <a:lnSpc>
                <a:spcPct val="110000"/>
              </a:lnSpc>
            </a:pPr>
            <a:r>
              <a:rPr lang="es-ES" sz="2000"/>
              <a:t>La información que se cuenta es a partir de Enero 2023 a Septiembre 2024 para una emisora de BMV.</a:t>
            </a:r>
          </a:p>
          <a:p>
            <a:pPr>
              <a:lnSpc>
                <a:spcPct val="110000"/>
              </a:lnSpc>
            </a:pPr>
            <a:r>
              <a:rPr lang="es-ES" sz="2000"/>
              <a:t>Cada registro contiene información detallada sobre una transacción.</a:t>
            </a:r>
          </a:p>
        </p:txBody>
      </p:sp>
    </p:spTree>
    <p:extLst>
      <p:ext uri="{BB962C8B-B14F-4D97-AF65-F5344CB8AC3E}">
        <p14:creationId xmlns:p14="http://schemas.microsoft.com/office/powerpoint/2010/main" val="39277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95E183-0968-0E50-32C2-8A629236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 err="1"/>
              <a:t>Contexto</a:t>
            </a:r>
            <a:endParaRPr lang="en-US" dirty="0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9F891ECA-B689-2A29-3B79-26BEC3E698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4" r="35587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EBA9-C3ED-B7BC-7EE5-02A1BA48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2200"/>
              <a:t>El objetivo de trabajar con este conjunto de datos es analizar cómo se comportan las casas de bolsa en términos de compra y venta de acciones, evaluar el rendimiento de estas transacciones, y estudiar cómo factores como el precio, volumen y momento del día afectan las operaciones.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9175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95E183-0968-0E50-32C2-8A629236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 err="1"/>
              <a:t>Contexto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ACD80-9E2D-3E67-52ED-22CBC3F9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92" r="1281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EBA9-C3ED-B7BC-7EE5-02A1BA48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s-ES" dirty="0"/>
              <a:t>Variables Relevantes:</a:t>
            </a:r>
          </a:p>
          <a:p>
            <a:pPr lvl="1"/>
            <a:r>
              <a:rPr lang="es-ES" dirty="0"/>
              <a:t>Fecha y hora de la transacción</a:t>
            </a:r>
          </a:p>
          <a:p>
            <a:pPr lvl="1"/>
            <a:r>
              <a:rPr lang="es-ES" dirty="0"/>
              <a:t>Volumen transaccionado</a:t>
            </a:r>
          </a:p>
          <a:p>
            <a:pPr lvl="1"/>
            <a:r>
              <a:rPr lang="es-ES" dirty="0"/>
              <a:t>Monto de la transacción</a:t>
            </a:r>
          </a:p>
          <a:p>
            <a:pPr lvl="1"/>
            <a:r>
              <a:rPr lang="es-ES" dirty="0"/>
              <a:t>Precio de la transacción</a:t>
            </a:r>
          </a:p>
          <a:p>
            <a:pPr lvl="1"/>
            <a:r>
              <a:rPr lang="es-ES" dirty="0"/>
              <a:t>Comprador y vendedor (casas de bolsa involucradas)</a:t>
            </a:r>
          </a:p>
        </p:txBody>
      </p:sp>
    </p:spTree>
    <p:extLst>
      <p:ext uri="{BB962C8B-B14F-4D97-AF65-F5344CB8AC3E}">
        <p14:creationId xmlns:p14="http://schemas.microsoft.com/office/powerpoint/2010/main" val="69734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8521F-6680-3C58-6CB4-FED3C263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</a:t>
            </a:r>
          </a:p>
        </p:txBody>
      </p:sp>
      <p:pic>
        <p:nvPicPr>
          <p:cNvPr id="5" name="Picture 4" descr="Escritorio con elementos de productividad">
            <a:extLst>
              <a:ext uri="{FF2B5EF4-FFF2-40B4-BE49-F238E27FC236}">
                <a16:creationId xmlns:a16="http://schemas.microsoft.com/office/drawing/2014/main" id="{51F7719B-086D-EE85-7F70-2BC1538DCD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931" r="1268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0A55-A8FB-C7CD-C205-EECBBDB4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Análisis Exploratorio de Datos (EDA)</a:t>
            </a:r>
            <a:endParaRPr lang="es-ES"/>
          </a:p>
          <a:p>
            <a:pPr>
              <a:lnSpc>
                <a:spcPct val="110000"/>
              </a:lnSpc>
            </a:pPr>
            <a:r>
              <a:rPr lang="en-US" dirty="0" err="1"/>
              <a:t>Medición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Casas de Bolsa</a:t>
            </a:r>
            <a:endParaRPr lang="en-US"/>
          </a:p>
          <a:p>
            <a:pPr>
              <a:lnSpc>
                <a:spcPct val="110000"/>
              </a:lnSpc>
            </a:pPr>
            <a:r>
              <a:rPr lang="es-ES" dirty="0"/>
              <a:t>Predicción de Precios con Machine </a:t>
            </a:r>
            <a:r>
              <a:rPr lang="es-ES" dirty="0" err="1"/>
              <a:t>Learning</a:t>
            </a:r>
            <a:endParaRPr lang="es-ES"/>
          </a:p>
          <a:p>
            <a:pPr>
              <a:lnSpc>
                <a:spcPct val="110000"/>
              </a:lnSpc>
            </a:pPr>
            <a:r>
              <a:rPr lang="es-ES" dirty="0"/>
              <a:t>Detección de Anomalías</a:t>
            </a:r>
            <a:endParaRPr lang="es-E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s-ES" sz="3300"/>
              <a:t>Análisis Exploratorio de Datos (EDA)</a:t>
            </a:r>
            <a:endParaRPr lang="en-US" sz="3300"/>
          </a:p>
        </p:txBody>
      </p:sp>
      <p:pic>
        <p:nvPicPr>
          <p:cNvPr id="5" name="Picture 4" descr="Números y gráficos en naranja y azul">
            <a:extLst>
              <a:ext uri="{FF2B5EF4-FFF2-40B4-BE49-F238E27FC236}">
                <a16:creationId xmlns:a16="http://schemas.microsoft.com/office/drawing/2014/main" id="{7BE6535F-BFF5-DD95-91BE-6893DC9433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026" r="27480" b="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EFEE-1868-9958-CCB6-88A9C520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s-ES" dirty="0"/>
              <a:t>Distribución de Volúmenes y Precios</a:t>
            </a:r>
          </a:p>
          <a:p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</a:t>
            </a:r>
          </a:p>
          <a:p>
            <a:r>
              <a:rPr lang="es-ES" dirty="0"/>
              <a:t>Análisis de Tiempos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6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73A36-039A-C3AF-44DE-ACAE04B7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07" y="1939101"/>
            <a:ext cx="9068586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7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E9B97-6C6B-6346-B3CB-D4EBD8EF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98" y="2119439"/>
            <a:ext cx="7895004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76630-84D1-4B28-1F94-78E099EF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25" y="2057212"/>
            <a:ext cx="6104149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1512</Words>
  <Application>Microsoft Office PowerPoint</Application>
  <PresentationFormat>Widescreen</PresentationFormat>
  <Paragraphs>144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Tw Cen MT</vt:lpstr>
      <vt:lpstr>Circuit</vt:lpstr>
      <vt:lpstr>UANL FCFM Maestría en ciencia de datos</vt:lpstr>
      <vt:lpstr>Contexto</vt:lpstr>
      <vt:lpstr>Contexto</vt:lpstr>
      <vt:lpstr>Contexto</vt:lpstr>
      <vt:lpstr>Propuesta de Análisis 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Medición de Rendimiento por Casas de Bolsa</vt:lpstr>
      <vt:lpstr>Predicción de Precios con Machine Learning</vt:lpstr>
      <vt:lpstr>Detección de Anomalías</vt:lpstr>
      <vt:lpstr>Segmentación de Participantes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DAVID TREVINO BAUTISTA</dc:creator>
  <cp:lastModifiedBy>FRANCISCO DAVID TREVINO BAUTISTA</cp:lastModifiedBy>
  <cp:revision>37</cp:revision>
  <dcterms:created xsi:type="dcterms:W3CDTF">2024-10-18T00:19:33Z</dcterms:created>
  <dcterms:modified xsi:type="dcterms:W3CDTF">2024-10-28T00:39:26Z</dcterms:modified>
</cp:coreProperties>
</file>