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5"/>
  </p:notesMasterIdLst>
  <p:sldIdLst>
    <p:sldId id="256" r:id="rId2"/>
    <p:sldId id="257" r:id="rId3"/>
    <p:sldId id="275" r:id="rId4"/>
    <p:sldId id="274" r:id="rId5"/>
    <p:sldId id="263" r:id="rId6"/>
    <p:sldId id="258" r:id="rId7"/>
    <p:sldId id="270" r:id="rId8"/>
    <p:sldId id="268" r:id="rId9"/>
    <p:sldId id="265" r:id="rId10"/>
    <p:sldId id="266" r:id="rId11"/>
    <p:sldId id="267" r:id="rId12"/>
    <p:sldId id="269" r:id="rId13"/>
    <p:sldId id="264" r:id="rId14"/>
    <p:sldId id="276" r:id="rId15"/>
    <p:sldId id="259" r:id="rId16"/>
    <p:sldId id="277" r:id="rId17"/>
    <p:sldId id="292" r:id="rId18"/>
    <p:sldId id="293" r:id="rId19"/>
    <p:sldId id="294" r:id="rId20"/>
    <p:sldId id="295" r:id="rId21"/>
    <p:sldId id="297" r:id="rId22"/>
    <p:sldId id="298" r:id="rId23"/>
    <p:sldId id="29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2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C87D5-0E6D-4099-8136-9F01BC5BF70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05B96B0-7CBC-4236-8658-151EBCE4E95B}">
      <dgm:prSet/>
      <dgm:spPr/>
      <dgm:t>
        <a:bodyPr/>
        <a:lstStyle/>
        <a:p>
          <a:pPr>
            <a:defRPr cap="all"/>
          </a:pPr>
          <a:r>
            <a:rPr lang="es-ES"/>
            <a:t>Análisis de Performance</a:t>
          </a:r>
          <a:endParaRPr lang="en-US"/>
        </a:p>
      </dgm:t>
    </dgm:pt>
    <dgm:pt modelId="{EED15285-32B6-433A-B977-CE5401E3CCAE}" type="parTrans" cxnId="{436AF036-B5FC-4A41-95BE-CFE53E4FC45D}">
      <dgm:prSet/>
      <dgm:spPr/>
      <dgm:t>
        <a:bodyPr/>
        <a:lstStyle/>
        <a:p>
          <a:endParaRPr lang="en-US"/>
        </a:p>
      </dgm:t>
    </dgm:pt>
    <dgm:pt modelId="{61E7C7CC-69A9-4317-8028-BAD611E864E8}" type="sibTrans" cxnId="{436AF036-B5FC-4A41-95BE-CFE53E4FC45D}">
      <dgm:prSet/>
      <dgm:spPr/>
      <dgm:t>
        <a:bodyPr/>
        <a:lstStyle/>
        <a:p>
          <a:endParaRPr lang="en-US"/>
        </a:p>
      </dgm:t>
    </dgm:pt>
    <dgm:pt modelId="{D7310BE8-063A-4B2C-A92B-A51B66FFCFD3}">
      <dgm:prSet/>
      <dgm:spPr/>
      <dgm:t>
        <a:bodyPr/>
        <a:lstStyle/>
        <a:p>
          <a:pPr>
            <a:defRPr cap="all"/>
          </a:pPr>
          <a:r>
            <a:rPr lang="es-ES"/>
            <a:t>Volatilidad por Casa de Bolsa</a:t>
          </a:r>
          <a:endParaRPr lang="en-US"/>
        </a:p>
      </dgm:t>
    </dgm:pt>
    <dgm:pt modelId="{FF71A914-C3BF-48E6-BECA-D65F66E11E63}" type="parTrans" cxnId="{B84E3F3F-1869-40E2-9E2E-8251E5230A91}">
      <dgm:prSet/>
      <dgm:spPr/>
      <dgm:t>
        <a:bodyPr/>
        <a:lstStyle/>
        <a:p>
          <a:endParaRPr lang="en-US"/>
        </a:p>
      </dgm:t>
    </dgm:pt>
    <dgm:pt modelId="{39CCFC41-D5C2-49C0-ADA1-40ECFD9EF954}" type="sibTrans" cxnId="{B84E3F3F-1869-40E2-9E2E-8251E5230A91}">
      <dgm:prSet/>
      <dgm:spPr/>
      <dgm:t>
        <a:bodyPr/>
        <a:lstStyle/>
        <a:p>
          <a:endParaRPr lang="en-US"/>
        </a:p>
      </dgm:t>
    </dgm:pt>
    <dgm:pt modelId="{1F6B78F9-3C75-42FD-8CB3-AD291819F173}">
      <dgm:prSet/>
      <dgm:spPr/>
      <dgm:t>
        <a:bodyPr/>
        <a:lstStyle/>
        <a:p>
          <a:pPr>
            <a:defRPr cap="all"/>
          </a:pPr>
          <a:r>
            <a:rPr lang="es-ES"/>
            <a:t>Proporción de Ganancias</a:t>
          </a:r>
          <a:endParaRPr lang="en-US"/>
        </a:p>
      </dgm:t>
    </dgm:pt>
    <dgm:pt modelId="{BD7C7E8F-2B5F-44AE-8321-6714C6F9CCD2}" type="parTrans" cxnId="{662A1243-1C06-4DE6-BC9D-E07157C08FF6}">
      <dgm:prSet/>
      <dgm:spPr/>
      <dgm:t>
        <a:bodyPr/>
        <a:lstStyle/>
        <a:p>
          <a:endParaRPr lang="en-US"/>
        </a:p>
      </dgm:t>
    </dgm:pt>
    <dgm:pt modelId="{9790FA37-E0BF-444D-B4B7-2689B88F8E52}" type="sibTrans" cxnId="{662A1243-1C06-4DE6-BC9D-E07157C08FF6}">
      <dgm:prSet/>
      <dgm:spPr/>
      <dgm:t>
        <a:bodyPr/>
        <a:lstStyle/>
        <a:p>
          <a:endParaRPr lang="en-US"/>
        </a:p>
      </dgm:t>
    </dgm:pt>
    <dgm:pt modelId="{A94954EF-6526-4CF2-837B-0B1E3707D837}" type="pres">
      <dgm:prSet presAssocID="{E5BC87D5-0E6D-4099-8136-9F01BC5BF70F}" presName="root" presStyleCnt="0">
        <dgm:presLayoutVars>
          <dgm:dir/>
          <dgm:resizeHandles val="exact"/>
        </dgm:presLayoutVars>
      </dgm:prSet>
      <dgm:spPr/>
    </dgm:pt>
    <dgm:pt modelId="{D6798098-4278-4A90-949D-DA131CC1E4FA}" type="pres">
      <dgm:prSet presAssocID="{905B96B0-7CBC-4236-8658-151EBCE4E95B}" presName="compNode" presStyleCnt="0"/>
      <dgm:spPr/>
    </dgm:pt>
    <dgm:pt modelId="{060231F7-4171-4D52-8FA8-A373C4D749D6}" type="pres">
      <dgm:prSet presAssocID="{905B96B0-7CBC-4236-8658-151EBCE4E95B}" presName="iconBgRect" presStyleLbl="bgShp" presStyleIdx="0" presStyleCnt="3"/>
      <dgm:spPr/>
    </dgm:pt>
    <dgm:pt modelId="{F954D21B-C42F-45EC-B2D2-520051FE1065}" type="pres">
      <dgm:prSet presAssocID="{905B96B0-7CBC-4236-8658-151EBCE4E9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25E4698-C53E-4513-B0D1-21F61ADABBFC}" type="pres">
      <dgm:prSet presAssocID="{905B96B0-7CBC-4236-8658-151EBCE4E95B}" presName="spaceRect" presStyleCnt="0"/>
      <dgm:spPr/>
    </dgm:pt>
    <dgm:pt modelId="{74DFB658-D8AD-4019-85C0-4EB7F6564FF7}" type="pres">
      <dgm:prSet presAssocID="{905B96B0-7CBC-4236-8658-151EBCE4E95B}" presName="textRect" presStyleLbl="revTx" presStyleIdx="0" presStyleCnt="3">
        <dgm:presLayoutVars>
          <dgm:chMax val="1"/>
          <dgm:chPref val="1"/>
        </dgm:presLayoutVars>
      </dgm:prSet>
      <dgm:spPr/>
    </dgm:pt>
    <dgm:pt modelId="{5FD93860-19CA-4CDD-8BC3-635315B031F9}" type="pres">
      <dgm:prSet presAssocID="{61E7C7CC-69A9-4317-8028-BAD611E864E8}" presName="sibTrans" presStyleCnt="0"/>
      <dgm:spPr/>
    </dgm:pt>
    <dgm:pt modelId="{CB562717-11AE-487F-A023-7241EA3BD7D7}" type="pres">
      <dgm:prSet presAssocID="{D7310BE8-063A-4B2C-A92B-A51B66FFCFD3}" presName="compNode" presStyleCnt="0"/>
      <dgm:spPr/>
    </dgm:pt>
    <dgm:pt modelId="{A69CD83C-58D3-4C0D-A2AD-16555489E204}" type="pres">
      <dgm:prSet presAssocID="{D7310BE8-063A-4B2C-A92B-A51B66FFCFD3}" presName="iconBgRect" presStyleLbl="bgShp" presStyleIdx="1" presStyleCnt="3"/>
      <dgm:spPr/>
    </dgm:pt>
    <dgm:pt modelId="{C01DAD78-3E52-4C0A-A5BC-6BD983559F1B}" type="pres">
      <dgm:prSet presAssocID="{D7310BE8-063A-4B2C-A92B-A51B66FFCF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5608497B-57CD-40E3-8EBB-9208BA65E635}" type="pres">
      <dgm:prSet presAssocID="{D7310BE8-063A-4B2C-A92B-A51B66FFCFD3}" presName="spaceRect" presStyleCnt="0"/>
      <dgm:spPr/>
    </dgm:pt>
    <dgm:pt modelId="{F6683710-A0AA-492C-8DC3-B18743947088}" type="pres">
      <dgm:prSet presAssocID="{D7310BE8-063A-4B2C-A92B-A51B66FFCFD3}" presName="textRect" presStyleLbl="revTx" presStyleIdx="1" presStyleCnt="3">
        <dgm:presLayoutVars>
          <dgm:chMax val="1"/>
          <dgm:chPref val="1"/>
        </dgm:presLayoutVars>
      </dgm:prSet>
      <dgm:spPr/>
    </dgm:pt>
    <dgm:pt modelId="{63034358-C0AD-4F3C-8AA9-11B7FCF44D74}" type="pres">
      <dgm:prSet presAssocID="{39CCFC41-D5C2-49C0-ADA1-40ECFD9EF954}" presName="sibTrans" presStyleCnt="0"/>
      <dgm:spPr/>
    </dgm:pt>
    <dgm:pt modelId="{60E79001-7CFA-4A20-BC5B-684B784D41BF}" type="pres">
      <dgm:prSet presAssocID="{1F6B78F9-3C75-42FD-8CB3-AD291819F173}" presName="compNode" presStyleCnt="0"/>
      <dgm:spPr/>
    </dgm:pt>
    <dgm:pt modelId="{DA06BD92-54F4-4F4E-B420-AE2D7D307076}" type="pres">
      <dgm:prSet presAssocID="{1F6B78F9-3C75-42FD-8CB3-AD291819F173}" presName="iconBgRect" presStyleLbl="bgShp" presStyleIdx="2" presStyleCnt="3"/>
      <dgm:spPr/>
    </dgm:pt>
    <dgm:pt modelId="{6825C8FB-5030-41EA-9587-1914EB228206}" type="pres">
      <dgm:prSet presAssocID="{1F6B78F9-3C75-42FD-8CB3-AD291819F1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E5DD19A-A083-47A9-A6EC-93DA6E0243CE}" type="pres">
      <dgm:prSet presAssocID="{1F6B78F9-3C75-42FD-8CB3-AD291819F173}" presName="spaceRect" presStyleCnt="0"/>
      <dgm:spPr/>
    </dgm:pt>
    <dgm:pt modelId="{BA93B5C3-EED3-4B11-90C4-3D17333754FF}" type="pres">
      <dgm:prSet presAssocID="{1F6B78F9-3C75-42FD-8CB3-AD291819F17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36AF036-B5FC-4A41-95BE-CFE53E4FC45D}" srcId="{E5BC87D5-0E6D-4099-8136-9F01BC5BF70F}" destId="{905B96B0-7CBC-4236-8658-151EBCE4E95B}" srcOrd="0" destOrd="0" parTransId="{EED15285-32B6-433A-B977-CE5401E3CCAE}" sibTransId="{61E7C7CC-69A9-4317-8028-BAD611E864E8}"/>
    <dgm:cxn modelId="{355F003C-AD1C-454F-8B32-DB390249F74B}" type="presOf" srcId="{905B96B0-7CBC-4236-8658-151EBCE4E95B}" destId="{74DFB658-D8AD-4019-85C0-4EB7F6564FF7}" srcOrd="0" destOrd="0" presId="urn:microsoft.com/office/officeart/2018/5/layout/IconCircleLabelList"/>
    <dgm:cxn modelId="{B84E3F3F-1869-40E2-9E2E-8251E5230A91}" srcId="{E5BC87D5-0E6D-4099-8136-9F01BC5BF70F}" destId="{D7310BE8-063A-4B2C-A92B-A51B66FFCFD3}" srcOrd="1" destOrd="0" parTransId="{FF71A914-C3BF-48E6-BECA-D65F66E11E63}" sibTransId="{39CCFC41-D5C2-49C0-ADA1-40ECFD9EF954}"/>
    <dgm:cxn modelId="{662A1243-1C06-4DE6-BC9D-E07157C08FF6}" srcId="{E5BC87D5-0E6D-4099-8136-9F01BC5BF70F}" destId="{1F6B78F9-3C75-42FD-8CB3-AD291819F173}" srcOrd="2" destOrd="0" parTransId="{BD7C7E8F-2B5F-44AE-8321-6714C6F9CCD2}" sibTransId="{9790FA37-E0BF-444D-B4B7-2689B88F8E52}"/>
    <dgm:cxn modelId="{3A0A014E-2282-4C6F-84CF-11F084E53F7A}" type="presOf" srcId="{1F6B78F9-3C75-42FD-8CB3-AD291819F173}" destId="{BA93B5C3-EED3-4B11-90C4-3D17333754FF}" srcOrd="0" destOrd="0" presId="urn:microsoft.com/office/officeart/2018/5/layout/IconCircleLabelList"/>
    <dgm:cxn modelId="{485A81C3-8961-49E9-9C3E-85E44D523FD1}" type="presOf" srcId="{D7310BE8-063A-4B2C-A92B-A51B66FFCFD3}" destId="{F6683710-A0AA-492C-8DC3-B18743947088}" srcOrd="0" destOrd="0" presId="urn:microsoft.com/office/officeart/2018/5/layout/IconCircleLabelList"/>
    <dgm:cxn modelId="{C766E0F9-2687-40FB-84FB-B8148BAE1CA9}" type="presOf" srcId="{E5BC87D5-0E6D-4099-8136-9F01BC5BF70F}" destId="{A94954EF-6526-4CF2-837B-0B1E3707D837}" srcOrd="0" destOrd="0" presId="urn:microsoft.com/office/officeart/2018/5/layout/IconCircleLabelList"/>
    <dgm:cxn modelId="{A09E8251-F566-4B5C-A28D-567179095D72}" type="presParOf" srcId="{A94954EF-6526-4CF2-837B-0B1E3707D837}" destId="{D6798098-4278-4A90-949D-DA131CC1E4FA}" srcOrd="0" destOrd="0" presId="urn:microsoft.com/office/officeart/2018/5/layout/IconCircleLabelList"/>
    <dgm:cxn modelId="{AB9F269B-96E4-4686-8460-A1EA560AF649}" type="presParOf" srcId="{D6798098-4278-4A90-949D-DA131CC1E4FA}" destId="{060231F7-4171-4D52-8FA8-A373C4D749D6}" srcOrd="0" destOrd="0" presId="urn:microsoft.com/office/officeart/2018/5/layout/IconCircleLabelList"/>
    <dgm:cxn modelId="{4585CFA9-F42C-453A-B09A-1323356B170B}" type="presParOf" srcId="{D6798098-4278-4A90-949D-DA131CC1E4FA}" destId="{F954D21B-C42F-45EC-B2D2-520051FE1065}" srcOrd="1" destOrd="0" presId="urn:microsoft.com/office/officeart/2018/5/layout/IconCircleLabelList"/>
    <dgm:cxn modelId="{FFEC497E-A67D-4F9C-B8BD-8444DE49AD2C}" type="presParOf" srcId="{D6798098-4278-4A90-949D-DA131CC1E4FA}" destId="{C25E4698-C53E-4513-B0D1-21F61ADABBFC}" srcOrd="2" destOrd="0" presId="urn:microsoft.com/office/officeart/2018/5/layout/IconCircleLabelList"/>
    <dgm:cxn modelId="{FC269FC5-DC5E-4BC5-8D73-A94A00FFD333}" type="presParOf" srcId="{D6798098-4278-4A90-949D-DA131CC1E4FA}" destId="{74DFB658-D8AD-4019-85C0-4EB7F6564FF7}" srcOrd="3" destOrd="0" presId="urn:microsoft.com/office/officeart/2018/5/layout/IconCircleLabelList"/>
    <dgm:cxn modelId="{4F5386E3-F5E4-4088-ACBA-41ECA9269A86}" type="presParOf" srcId="{A94954EF-6526-4CF2-837B-0B1E3707D837}" destId="{5FD93860-19CA-4CDD-8BC3-635315B031F9}" srcOrd="1" destOrd="0" presId="urn:microsoft.com/office/officeart/2018/5/layout/IconCircleLabelList"/>
    <dgm:cxn modelId="{4266BE32-2BCE-46BE-9901-80158A8E1350}" type="presParOf" srcId="{A94954EF-6526-4CF2-837B-0B1E3707D837}" destId="{CB562717-11AE-487F-A023-7241EA3BD7D7}" srcOrd="2" destOrd="0" presId="urn:microsoft.com/office/officeart/2018/5/layout/IconCircleLabelList"/>
    <dgm:cxn modelId="{5A0C3CE5-CB1F-4DCD-9E99-EEB8293A6D9C}" type="presParOf" srcId="{CB562717-11AE-487F-A023-7241EA3BD7D7}" destId="{A69CD83C-58D3-4C0D-A2AD-16555489E204}" srcOrd="0" destOrd="0" presId="urn:microsoft.com/office/officeart/2018/5/layout/IconCircleLabelList"/>
    <dgm:cxn modelId="{E4F3139C-1CDF-467A-BFBB-D35AF793FA5C}" type="presParOf" srcId="{CB562717-11AE-487F-A023-7241EA3BD7D7}" destId="{C01DAD78-3E52-4C0A-A5BC-6BD983559F1B}" srcOrd="1" destOrd="0" presId="urn:microsoft.com/office/officeart/2018/5/layout/IconCircleLabelList"/>
    <dgm:cxn modelId="{E8E72F0E-AA57-4779-80D2-5E355EAFA0D0}" type="presParOf" srcId="{CB562717-11AE-487F-A023-7241EA3BD7D7}" destId="{5608497B-57CD-40E3-8EBB-9208BA65E635}" srcOrd="2" destOrd="0" presId="urn:microsoft.com/office/officeart/2018/5/layout/IconCircleLabelList"/>
    <dgm:cxn modelId="{D089D7A6-5427-4E22-9CB9-A0F0D3E20FF3}" type="presParOf" srcId="{CB562717-11AE-487F-A023-7241EA3BD7D7}" destId="{F6683710-A0AA-492C-8DC3-B18743947088}" srcOrd="3" destOrd="0" presId="urn:microsoft.com/office/officeart/2018/5/layout/IconCircleLabelList"/>
    <dgm:cxn modelId="{90C56387-27BB-4EDC-886C-B404A88392C0}" type="presParOf" srcId="{A94954EF-6526-4CF2-837B-0B1E3707D837}" destId="{63034358-C0AD-4F3C-8AA9-11B7FCF44D74}" srcOrd="3" destOrd="0" presId="urn:microsoft.com/office/officeart/2018/5/layout/IconCircleLabelList"/>
    <dgm:cxn modelId="{02E41388-0D55-44E5-86A2-B2E184C34006}" type="presParOf" srcId="{A94954EF-6526-4CF2-837B-0B1E3707D837}" destId="{60E79001-7CFA-4A20-BC5B-684B784D41BF}" srcOrd="4" destOrd="0" presId="urn:microsoft.com/office/officeart/2018/5/layout/IconCircleLabelList"/>
    <dgm:cxn modelId="{0134A41D-D367-4822-8D02-C86BEA8A8006}" type="presParOf" srcId="{60E79001-7CFA-4A20-BC5B-684B784D41BF}" destId="{DA06BD92-54F4-4F4E-B420-AE2D7D307076}" srcOrd="0" destOrd="0" presId="urn:microsoft.com/office/officeart/2018/5/layout/IconCircleLabelList"/>
    <dgm:cxn modelId="{E74ACB3E-094E-477C-B0C3-6EBC525958D3}" type="presParOf" srcId="{60E79001-7CFA-4A20-BC5B-684B784D41BF}" destId="{6825C8FB-5030-41EA-9587-1914EB228206}" srcOrd="1" destOrd="0" presId="urn:microsoft.com/office/officeart/2018/5/layout/IconCircleLabelList"/>
    <dgm:cxn modelId="{6AF3452C-05F3-43DB-A1CB-96623AC22359}" type="presParOf" srcId="{60E79001-7CFA-4A20-BC5B-684B784D41BF}" destId="{6E5DD19A-A083-47A9-A6EC-93DA6E0243CE}" srcOrd="2" destOrd="0" presId="urn:microsoft.com/office/officeart/2018/5/layout/IconCircleLabelList"/>
    <dgm:cxn modelId="{996337AC-4567-47B9-963A-01E5D9E086E8}" type="presParOf" srcId="{60E79001-7CFA-4A20-BC5B-684B784D41BF}" destId="{BA93B5C3-EED3-4B11-90C4-3D17333754F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231F7-4171-4D52-8FA8-A373C4D749D6}">
      <dsp:nvSpPr>
        <dsp:cNvPr id="0" name=""/>
        <dsp:cNvSpPr/>
      </dsp:nvSpPr>
      <dsp:spPr>
        <a:xfrm>
          <a:off x="624000" y="240855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4D21B-C42F-45EC-B2D2-520051FE1065}">
      <dsp:nvSpPr>
        <dsp:cNvPr id="0" name=""/>
        <dsp:cNvSpPr/>
      </dsp:nvSpPr>
      <dsp:spPr>
        <a:xfrm>
          <a:off x="100425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FB658-D8AD-4019-85C0-4EB7F6564FF7}">
      <dsp:nvSpPr>
        <dsp:cNvPr id="0" name=""/>
        <dsp:cNvSpPr/>
      </dsp:nvSpPr>
      <dsp:spPr>
        <a:xfrm>
          <a:off x="5362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800" kern="1200"/>
            <a:t>Análisis de Performance</a:t>
          </a:r>
          <a:endParaRPr lang="en-US" sz="2800" kern="1200"/>
        </a:p>
      </dsp:txBody>
      <dsp:txXfrm>
        <a:off x="53625" y="2580856"/>
        <a:ext cx="2925000" cy="720000"/>
      </dsp:txXfrm>
    </dsp:sp>
    <dsp:sp modelId="{A69CD83C-58D3-4C0D-A2AD-16555489E204}">
      <dsp:nvSpPr>
        <dsp:cNvPr id="0" name=""/>
        <dsp:cNvSpPr/>
      </dsp:nvSpPr>
      <dsp:spPr>
        <a:xfrm>
          <a:off x="4060875" y="240855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DAD78-3E52-4C0A-A5BC-6BD983559F1B}">
      <dsp:nvSpPr>
        <dsp:cNvPr id="0" name=""/>
        <dsp:cNvSpPr/>
      </dsp:nvSpPr>
      <dsp:spPr>
        <a:xfrm>
          <a:off x="4441125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83710-A0AA-492C-8DC3-B18743947088}">
      <dsp:nvSpPr>
        <dsp:cNvPr id="0" name=""/>
        <dsp:cNvSpPr/>
      </dsp:nvSpPr>
      <dsp:spPr>
        <a:xfrm>
          <a:off x="3490500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800" kern="1200"/>
            <a:t>Volatilidad por Casa de Bolsa</a:t>
          </a:r>
          <a:endParaRPr lang="en-US" sz="2800" kern="1200"/>
        </a:p>
      </dsp:txBody>
      <dsp:txXfrm>
        <a:off x="3490500" y="2580856"/>
        <a:ext cx="2925000" cy="720000"/>
      </dsp:txXfrm>
    </dsp:sp>
    <dsp:sp modelId="{DA06BD92-54F4-4F4E-B420-AE2D7D307076}">
      <dsp:nvSpPr>
        <dsp:cNvPr id="0" name=""/>
        <dsp:cNvSpPr/>
      </dsp:nvSpPr>
      <dsp:spPr>
        <a:xfrm>
          <a:off x="7497750" y="240855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5C8FB-5030-41EA-9587-1914EB228206}">
      <dsp:nvSpPr>
        <dsp:cNvPr id="0" name=""/>
        <dsp:cNvSpPr/>
      </dsp:nvSpPr>
      <dsp:spPr>
        <a:xfrm>
          <a:off x="787800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3B5C3-EED3-4B11-90C4-3D17333754FF}">
      <dsp:nvSpPr>
        <dsp:cNvPr id="0" name=""/>
        <dsp:cNvSpPr/>
      </dsp:nvSpPr>
      <dsp:spPr>
        <a:xfrm>
          <a:off x="692737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800" kern="1200"/>
            <a:t>Proporción de Ganancias</a:t>
          </a:r>
          <a:endParaRPr lang="en-US" sz="2800" kern="1200"/>
        </a:p>
      </dsp:txBody>
      <dsp:txXfrm>
        <a:off x="6927375" y="2580856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F8314-D1D0-4329-9A19-2E693C8AF5C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D8EC7-4316-4F7B-887A-98E54359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6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Distribución de Volúmenes y Precios: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Examinar la distribución de precios y volúmenes por intervalo de tiempo, identificando patrones y comportamientos específicos durante diferentes periodos de la jornada bursátil.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por Casos de Bolsa (</a:t>
            </a:r>
            <a:r>
              <a:rPr lang="es-ES" dirty="0" err="1"/>
              <a:t>Buyers</a:t>
            </a:r>
            <a:r>
              <a:rPr lang="es-ES" dirty="0"/>
              <a:t>/Sellers):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Agrupar las transacciones por casas de bolsa (</a:t>
            </a:r>
            <a:r>
              <a:rPr lang="es-ES" dirty="0" err="1"/>
              <a:t>buyer_name</a:t>
            </a:r>
            <a:r>
              <a:rPr lang="es-ES" dirty="0"/>
              <a:t>, </a:t>
            </a:r>
            <a:r>
              <a:rPr lang="es-ES" dirty="0" err="1"/>
              <a:t>seller_name</a:t>
            </a:r>
            <a:r>
              <a:rPr lang="es-ES" dirty="0"/>
              <a:t>) para ver cuál realiza más operaciones o maneja más volumen.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de Tiempos: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Analizar el tiempo de las operaciones (</a:t>
            </a:r>
            <a:r>
              <a:rPr lang="es-ES" dirty="0" err="1"/>
              <a:t>trade_time</a:t>
            </a:r>
            <a:r>
              <a:rPr lang="es-ES" dirty="0"/>
              <a:t>) para detectar si existen patrones de mayor actividad o volatilidad en ciertos momentos del día.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8EC7-4316-4F7B-887A-98E54359FA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9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Distribución de Volúmenes y Precios: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Examinar la distribución de precios y volúmenes por intervalo de tiempo, identificando patrones y comportamientos específicos durante diferentes periodos de la jornada bursátil.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por Casos de Bolsa (</a:t>
            </a:r>
            <a:r>
              <a:rPr lang="es-ES" dirty="0" err="1"/>
              <a:t>Buyers</a:t>
            </a:r>
            <a:r>
              <a:rPr lang="es-ES" dirty="0"/>
              <a:t>/Sellers):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Agrupar las transacciones por casas de bolsa (</a:t>
            </a:r>
            <a:r>
              <a:rPr lang="es-ES" dirty="0" err="1"/>
              <a:t>buyer_name</a:t>
            </a:r>
            <a:r>
              <a:rPr lang="es-ES" dirty="0"/>
              <a:t>, </a:t>
            </a:r>
            <a:r>
              <a:rPr lang="es-ES" dirty="0" err="1"/>
              <a:t>seller_name</a:t>
            </a:r>
            <a:r>
              <a:rPr lang="es-ES" dirty="0"/>
              <a:t>) para ver cuál realiza más operaciones o maneja más volumen.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de Tiempos: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Analizar el tiempo de las operaciones (</a:t>
            </a:r>
            <a:r>
              <a:rPr lang="es-ES" dirty="0" err="1"/>
              <a:t>trade_time</a:t>
            </a:r>
            <a:r>
              <a:rPr lang="es-ES" dirty="0"/>
              <a:t>) para detectar si existen patrones de mayor actividad o volatilidad en ciertos momentos del día.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8EC7-4316-4F7B-887A-98E54359FA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Distribución de Volúmenes y Precios: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Examinar la distribución de precios y volúmenes por intervalo de tiempo, identificando patrones y comportamientos específicos durante diferentes periodos de la jornada bursátil.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por Casos de Bolsa (</a:t>
            </a:r>
            <a:r>
              <a:rPr lang="es-ES" dirty="0" err="1"/>
              <a:t>Buyers</a:t>
            </a:r>
            <a:r>
              <a:rPr lang="es-ES" dirty="0"/>
              <a:t>/Sellers):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Agrupar las transacciones por casas de bolsa (</a:t>
            </a:r>
            <a:r>
              <a:rPr lang="es-ES" dirty="0" err="1"/>
              <a:t>buyer_name</a:t>
            </a:r>
            <a:r>
              <a:rPr lang="es-ES" dirty="0"/>
              <a:t>, </a:t>
            </a:r>
            <a:r>
              <a:rPr lang="es-ES" dirty="0" err="1"/>
              <a:t>seller_name</a:t>
            </a:r>
            <a:r>
              <a:rPr lang="es-ES" dirty="0"/>
              <a:t>) para ver cuál realiza más operaciones o maneja más volumen.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de Tiempos: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Analizar el tiempo de las operaciones (</a:t>
            </a:r>
            <a:r>
              <a:rPr lang="es-ES" dirty="0" err="1"/>
              <a:t>trade_time</a:t>
            </a:r>
            <a:r>
              <a:rPr lang="es-ES" dirty="0"/>
              <a:t>) para detectar si existen patrones de mayor actividad o volatilidad en ciertos momentos del día.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8EC7-4316-4F7B-887A-98E54359FA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Distribución de Volúmenes y Precios: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Examinar la distribución de precios y volúmenes por intervalo de tiempo, identificando patrones y comportamientos específicos durante diferentes periodos de la jornada bursátil.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por Casos de Bolsa (</a:t>
            </a:r>
            <a:r>
              <a:rPr lang="es-ES" dirty="0" err="1"/>
              <a:t>Buyers</a:t>
            </a:r>
            <a:r>
              <a:rPr lang="es-ES" dirty="0"/>
              <a:t>/Sellers):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Agrupar las transacciones por casas de bolsa (</a:t>
            </a:r>
            <a:r>
              <a:rPr lang="es-ES" dirty="0" err="1"/>
              <a:t>buyer_name</a:t>
            </a:r>
            <a:r>
              <a:rPr lang="es-ES" dirty="0"/>
              <a:t>, </a:t>
            </a:r>
            <a:r>
              <a:rPr lang="es-ES" dirty="0" err="1"/>
              <a:t>seller_name</a:t>
            </a:r>
            <a:r>
              <a:rPr lang="es-ES" dirty="0"/>
              <a:t>) para ver cuál realiza más operaciones o maneja más volumen.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de Tiempos: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Analizar el tiempo de las operaciones (</a:t>
            </a:r>
            <a:r>
              <a:rPr lang="es-ES" dirty="0" err="1"/>
              <a:t>trade_time</a:t>
            </a:r>
            <a:r>
              <a:rPr lang="es-ES" dirty="0"/>
              <a:t>) para detectar si existen patrones de mayor actividad o volatilidad en ciertos momentos del día.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8EC7-4316-4F7B-887A-98E54359FA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83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Distribución de Volúmenes y Precios: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Examinar la distribución de precios y volúmenes por intervalo de tiempo, identificando patrones y comportamientos específicos durante diferentes periodos de la jornada bursátil.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por Casos de Bolsa (</a:t>
            </a:r>
            <a:r>
              <a:rPr lang="es-ES" dirty="0" err="1"/>
              <a:t>Buyers</a:t>
            </a:r>
            <a:r>
              <a:rPr lang="es-ES" dirty="0"/>
              <a:t>/Sellers):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Agrupar las transacciones por casas de bolsa (</a:t>
            </a:r>
            <a:r>
              <a:rPr lang="es-ES" dirty="0" err="1"/>
              <a:t>buyer_name</a:t>
            </a:r>
            <a:r>
              <a:rPr lang="es-ES" dirty="0"/>
              <a:t>, </a:t>
            </a:r>
            <a:r>
              <a:rPr lang="es-ES" dirty="0" err="1"/>
              <a:t>seller_name</a:t>
            </a:r>
            <a:r>
              <a:rPr lang="es-ES" dirty="0"/>
              <a:t>) para ver cuál realiza más operaciones o maneja más volumen.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de Tiempos: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Analizar el tiempo de las operaciones (</a:t>
            </a:r>
            <a:r>
              <a:rPr lang="es-ES" dirty="0" err="1"/>
              <a:t>trade_time</a:t>
            </a:r>
            <a:r>
              <a:rPr lang="es-ES" dirty="0"/>
              <a:t>) para detectar si existen patrones de mayor actividad o volatilidad en ciertos momentos del día.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8EC7-4316-4F7B-887A-98E54359FA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16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Distribución de Volúmenes y Precios: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Examinar la distribución de precios y volúmenes por intervalo de tiempo, identificando patrones y comportamientos específicos durante diferentes periodos de la jornada bursátil.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por Casos de Bolsa (</a:t>
            </a:r>
            <a:r>
              <a:rPr lang="es-ES" dirty="0" err="1"/>
              <a:t>Buyers</a:t>
            </a:r>
            <a:r>
              <a:rPr lang="es-ES" dirty="0"/>
              <a:t>/Sellers):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Agrupar las transacciones por casas de bolsa (</a:t>
            </a:r>
            <a:r>
              <a:rPr lang="es-ES" dirty="0" err="1"/>
              <a:t>buyer_name</a:t>
            </a:r>
            <a:r>
              <a:rPr lang="es-ES" dirty="0"/>
              <a:t>, </a:t>
            </a:r>
            <a:r>
              <a:rPr lang="es-ES" dirty="0" err="1"/>
              <a:t>seller_name</a:t>
            </a:r>
            <a:r>
              <a:rPr lang="es-ES" dirty="0"/>
              <a:t>) para ver cuál realiza más operaciones o maneja más volumen.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de Tiempos: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Analizar el tiempo de las operaciones (</a:t>
            </a:r>
            <a:r>
              <a:rPr lang="es-ES" dirty="0" err="1"/>
              <a:t>trade_time</a:t>
            </a:r>
            <a:r>
              <a:rPr lang="es-ES" dirty="0"/>
              <a:t>) para detectar si existen patrones de mayor actividad o volatilidad en ciertos momentos del día.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8EC7-4316-4F7B-887A-98E54359FA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9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Distribución de Volúmenes y Precios: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Examinar la distribución de precios y volúmenes por intervalo de tiempo, identificando patrones y comportamientos específicos durante diferentes periodos de la jornada bursátil.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por Casos de Bolsa (</a:t>
            </a:r>
            <a:r>
              <a:rPr lang="es-ES" dirty="0" err="1"/>
              <a:t>Buyers</a:t>
            </a:r>
            <a:r>
              <a:rPr lang="es-ES" dirty="0"/>
              <a:t>/Sellers):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Agrupar las transacciones por casas de bolsa (</a:t>
            </a:r>
            <a:r>
              <a:rPr lang="es-ES" dirty="0" err="1"/>
              <a:t>buyer_name</a:t>
            </a:r>
            <a:r>
              <a:rPr lang="es-ES" dirty="0"/>
              <a:t>, </a:t>
            </a:r>
            <a:r>
              <a:rPr lang="es-ES" dirty="0" err="1"/>
              <a:t>seller_name</a:t>
            </a:r>
            <a:r>
              <a:rPr lang="es-ES" dirty="0"/>
              <a:t>) para ver cuál realiza más operaciones o maneja más volumen.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de Tiempos: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Analizar el tiempo de las operaciones (</a:t>
            </a:r>
            <a:r>
              <a:rPr lang="es-ES" dirty="0" err="1"/>
              <a:t>trade_time</a:t>
            </a:r>
            <a:r>
              <a:rPr lang="es-ES" dirty="0"/>
              <a:t>) para detectar si existen patrones de mayor actividad o volatilidad en ciertos momentos del día.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8EC7-4316-4F7B-887A-98E54359FA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6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Distribución de Volúmenes y Precios: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Examinar la distribución de precios y volúmenes por intervalo de tiempo, identificando patrones y comportamientos específicos durante diferentes periodos de la jornada bursátil.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por Casos de Bolsa (</a:t>
            </a:r>
            <a:r>
              <a:rPr lang="es-ES" dirty="0" err="1"/>
              <a:t>Buyers</a:t>
            </a:r>
            <a:r>
              <a:rPr lang="es-ES" dirty="0"/>
              <a:t>/Sellers):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Agrupar las transacciones por casas de bolsa (</a:t>
            </a:r>
            <a:r>
              <a:rPr lang="es-ES" dirty="0" err="1"/>
              <a:t>buyer_name</a:t>
            </a:r>
            <a:r>
              <a:rPr lang="es-ES" dirty="0"/>
              <a:t>, </a:t>
            </a:r>
            <a:r>
              <a:rPr lang="es-ES" dirty="0" err="1"/>
              <a:t>seller_name</a:t>
            </a:r>
            <a:r>
              <a:rPr lang="es-ES" dirty="0"/>
              <a:t>) para ver cuál realiza más operaciones o maneja más volumen.</a:t>
            </a:r>
          </a:p>
          <a:p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de Tiempos: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Analizar el tiempo de las operaciones (</a:t>
            </a:r>
            <a:r>
              <a:rPr lang="es-ES" dirty="0" err="1"/>
              <a:t>trade_time</a:t>
            </a:r>
            <a:r>
              <a:rPr lang="es-ES" dirty="0"/>
              <a:t>) para detectar si existen patrones de mayor actividad o volatilidad en ciertos momentos del día.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8EC7-4316-4F7B-887A-98E54359FA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54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Análisis de Performance: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Definir métricas para medir el rendimiento de las casas de bolsa en sus transacciones. Esto podría involucrar analizar el precio de las compras respecto al precio de mercado unos minutos o segundos después de la operación para ver si compran a precios que luego tienden a subir.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Volatilidad por Casa de Bolsa: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Analizar cómo se comportan los precios tras las operaciones realizadas por cada casa de bolsa. Una mayor variabilidad podría implicar un impacto directo en el mercado.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Proporción de Ganancias: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Calcular la proporción de operaciones donde el precio de compra o venta se posiciona favorablemente respecto a las fluctuaciones de mercado posteriores, para determinar qué casa de bolsa tiene mejores aciertos en sus transacciones.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8EC7-4316-4F7B-887A-98E54359FA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2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7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9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0629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37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41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99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7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7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3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0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1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0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9AFED-3402-498F-B3F3-324723A3C30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0B59B-DCE6-4695-AF02-851BAE99A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3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47E7-3F30-791B-16ED-031A8F301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r>
              <a:rPr lang="es-MX" sz="3700"/>
              <a:t>UANL</a:t>
            </a:r>
            <a:br>
              <a:rPr lang="es-MX" sz="3700"/>
            </a:br>
            <a:r>
              <a:rPr lang="es-MX" sz="3700"/>
              <a:t>FCFM</a:t>
            </a:r>
            <a:br>
              <a:rPr lang="es-MX" sz="3700"/>
            </a:br>
            <a:r>
              <a:rPr lang="es-MX" sz="3700"/>
              <a:t>Maestría en ciencia de datos</a:t>
            </a:r>
            <a:endParaRPr lang="en-US" sz="3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C9425-C012-26CE-C416-39C6A0320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702" y="3602038"/>
            <a:ext cx="4082297" cy="165576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s-MX" sz="1400" dirty="0"/>
              <a:t>materia: datos masivos</a:t>
            </a:r>
          </a:p>
          <a:p>
            <a:pPr>
              <a:lnSpc>
                <a:spcPct val="110000"/>
              </a:lnSpc>
            </a:pPr>
            <a:r>
              <a:rPr lang="es-MX" sz="1400" dirty="0"/>
              <a:t>Maestro </a:t>
            </a:r>
            <a:r>
              <a:rPr lang="en-US" sz="1400" dirty="0"/>
              <a:t>JOSE ALBERTO BENAVIDES VAZQUEZ</a:t>
            </a:r>
            <a:endParaRPr lang="es-MX" sz="1400" dirty="0"/>
          </a:p>
          <a:p>
            <a:pPr>
              <a:lnSpc>
                <a:spcPct val="110000"/>
              </a:lnSpc>
            </a:pPr>
            <a:r>
              <a:rPr lang="es-MX" sz="1400" dirty="0"/>
              <a:t>Análisis de información intradía de emisora bursátil</a:t>
            </a:r>
          </a:p>
          <a:p>
            <a:pPr>
              <a:lnSpc>
                <a:spcPct val="110000"/>
              </a:lnSpc>
            </a:pPr>
            <a:r>
              <a:rPr lang="es-MX" sz="1400" dirty="0"/>
              <a:t>Francisco Treviño</a:t>
            </a:r>
          </a:p>
          <a:p>
            <a:pPr>
              <a:lnSpc>
                <a:spcPct val="110000"/>
              </a:lnSpc>
            </a:pPr>
            <a:r>
              <a:rPr lang="es-MX" sz="1400" dirty="0"/>
              <a:t>Tarea # 4</a:t>
            </a:r>
          </a:p>
          <a:p>
            <a:pPr>
              <a:lnSpc>
                <a:spcPct val="110000"/>
              </a:lnSpc>
            </a:pPr>
            <a:r>
              <a:rPr lang="es-MX" sz="1400" dirty="0"/>
              <a:t>24 de octubre 2024</a:t>
            </a:r>
            <a:endParaRPr lang="en-US" sz="1400" dirty="0"/>
          </a:p>
        </p:txBody>
      </p:sp>
      <p:pic>
        <p:nvPicPr>
          <p:cNvPr id="5" name="Picture 4" descr="Un modelo molecular">
            <a:extLst>
              <a:ext uri="{FF2B5EF4-FFF2-40B4-BE49-F238E27FC236}">
                <a16:creationId xmlns:a16="http://schemas.microsoft.com/office/drawing/2014/main" id="{44D85E7E-00C6-6B5A-F153-0BBCF0382F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889" r="29722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3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5BA-4C74-73CA-B328-2425D11D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(EDA)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6275A-6FCB-E682-91C7-CC76EEB06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684" y="1970846"/>
            <a:ext cx="6134632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7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5BA-4C74-73CA-B328-2425D11D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(EDA)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FFAE3-EF35-8093-58D7-80F313A56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374" y="1799414"/>
            <a:ext cx="6363251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5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5BA-4C74-73CA-B328-2425D11D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(EDA)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362B1-26AE-EA99-D3D6-6320A608F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38" y="2125791"/>
            <a:ext cx="9045724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4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5BA-4C74-73CA-B328-2425D11D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(EDA)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2C34D-F8E2-9231-E5E4-88E31E891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378" y="2007694"/>
            <a:ext cx="6729043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8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A281-DEA4-4F47-BB08-8BF9D205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1A10-21EF-CEFD-5DBB-B3153F6C6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9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9531-DEA7-1F9D-2E2A-64D8AC7B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Medición de Rendimiento por Casas de Bolsa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0DA1B1-064D-2288-A676-48880BDCA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21334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0318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A490-5E48-A57A-44DF-BC9DF890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Medición de Rendimiento por Casas de Bolsa</a:t>
            </a:r>
            <a:endParaRPr lang="en-US" dirty="0"/>
          </a:p>
        </p:txBody>
      </p:sp>
      <p:pic>
        <p:nvPicPr>
          <p:cNvPr id="1026" name="Picture 2" descr="No description has been provided for this image">
            <a:extLst>
              <a:ext uri="{FF2B5EF4-FFF2-40B4-BE49-F238E27FC236}">
                <a16:creationId xmlns:a16="http://schemas.microsoft.com/office/drawing/2014/main" id="{BF422588-4B7D-5C0F-63F9-01BB1F52C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65" y="1602351"/>
            <a:ext cx="94202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03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F1933-432F-DD0D-315F-C48B39027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9C7C-F6A8-163F-0B6B-602EF9F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Medición de Rendimiento por Casas de Bolsa</a:t>
            </a:r>
            <a:endParaRPr lang="en-US" dirty="0"/>
          </a:p>
        </p:txBody>
      </p:sp>
      <p:pic>
        <p:nvPicPr>
          <p:cNvPr id="2050" name="Picture 2" descr="No description has been provided for this image">
            <a:extLst>
              <a:ext uri="{FF2B5EF4-FFF2-40B4-BE49-F238E27FC236}">
                <a16:creationId xmlns:a16="http://schemas.microsoft.com/office/drawing/2014/main" id="{760188F7-7F4F-305F-FA95-D3C96E253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209063"/>
            <a:ext cx="94202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35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0C76E-0D12-8E96-7B31-8E02D3E8B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019C-F873-E805-BB83-B65B6177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Medición de Rendimiento por Casas de Bolsa</a:t>
            </a:r>
            <a:endParaRPr lang="en-US" dirty="0"/>
          </a:p>
        </p:txBody>
      </p:sp>
      <p:pic>
        <p:nvPicPr>
          <p:cNvPr id="3074" name="Picture 2" descr="No description has been provided for this image">
            <a:extLst>
              <a:ext uri="{FF2B5EF4-FFF2-40B4-BE49-F238E27FC236}">
                <a16:creationId xmlns:a16="http://schemas.microsoft.com/office/drawing/2014/main" id="{40D4AC2E-DBCC-BC43-A762-14B3B0AC8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238558"/>
            <a:ext cx="94297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548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B6411-C59A-9800-D37A-5B5D7111E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A99E-EDD6-1C42-CE10-A61C31EA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Medición de Rendimiento por Casas de Bolsa</a:t>
            </a:r>
            <a:endParaRPr lang="en-US" dirty="0"/>
          </a:p>
        </p:txBody>
      </p:sp>
      <p:pic>
        <p:nvPicPr>
          <p:cNvPr id="4098" name="Picture 2" descr="No description has been provided for this image">
            <a:extLst>
              <a:ext uri="{FF2B5EF4-FFF2-40B4-BE49-F238E27FC236}">
                <a16:creationId xmlns:a16="http://schemas.microsoft.com/office/drawing/2014/main" id="{046EE07B-14E5-5DEE-5A97-8696246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454869"/>
            <a:ext cx="94202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04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E183-0968-0E50-32C2-8A629236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 err="1"/>
              <a:t>Contexto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0EBA9-C3ED-B7BC-7EE5-02A1BA48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2000"/>
              <a:t>El conjunto de datos que hemos utilizado proviene de transacciones bursátiles intradía, es decir, transacciones que ocurren durante el horario operativo de la Bolsa Mexicana de Valores (BMV). </a:t>
            </a:r>
          </a:p>
          <a:p>
            <a:pPr>
              <a:lnSpc>
                <a:spcPct val="110000"/>
              </a:lnSpc>
            </a:pPr>
            <a:r>
              <a:rPr lang="es-ES" sz="2000"/>
              <a:t>La información que se cuenta es a partir de Enero 2023 a Septiembre 2024 para una emisora de BMV.</a:t>
            </a:r>
          </a:p>
          <a:p>
            <a:pPr>
              <a:lnSpc>
                <a:spcPct val="110000"/>
              </a:lnSpc>
            </a:pPr>
            <a:r>
              <a:rPr lang="es-ES" sz="2000"/>
              <a:t>Cada registro contiene información detallada sobre una transacción.</a:t>
            </a:r>
          </a:p>
        </p:txBody>
      </p:sp>
      <p:pic>
        <p:nvPicPr>
          <p:cNvPr id="5" name="Picture 4" descr="Números de la bolsa de valores">
            <a:extLst>
              <a:ext uri="{FF2B5EF4-FFF2-40B4-BE49-F238E27FC236}">
                <a16:creationId xmlns:a16="http://schemas.microsoft.com/office/drawing/2014/main" id="{7B72C452-8B75-7002-CF94-431A9D2A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81" r="26699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9E52A-93CD-DE6C-31F3-906395EDB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29A9-09E1-2563-1618-732D4553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Medición de Rendimiento por Casas de Bolsa</a:t>
            </a:r>
            <a:endParaRPr lang="en-US" dirty="0"/>
          </a:p>
        </p:txBody>
      </p:sp>
      <p:pic>
        <p:nvPicPr>
          <p:cNvPr id="5122" name="Picture 2" descr="No description has been provided for this image">
            <a:extLst>
              <a:ext uri="{FF2B5EF4-FFF2-40B4-BE49-F238E27FC236}">
                <a16:creationId xmlns:a16="http://schemas.microsoft.com/office/drawing/2014/main" id="{F1E36E80-6E3D-E3C6-3A01-BFE82ABBF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454869"/>
            <a:ext cx="94202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42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E59F3-6348-D8A2-C78D-EF88BB4A5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CABB-36A5-7489-9163-F37B64AF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Medición de Rendimiento por Casas de Bolsa</a:t>
            </a:r>
            <a:endParaRPr lang="en-US" dirty="0"/>
          </a:p>
        </p:txBody>
      </p:sp>
      <p:pic>
        <p:nvPicPr>
          <p:cNvPr id="6146" name="Picture 2" descr="No description has been provided for this image">
            <a:extLst>
              <a:ext uri="{FF2B5EF4-FFF2-40B4-BE49-F238E27FC236}">
                <a16:creationId xmlns:a16="http://schemas.microsoft.com/office/drawing/2014/main" id="{CBE8F4B5-E2EA-C06D-672E-9EDECF0C6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454865"/>
            <a:ext cx="94202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523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CE6DA-93E2-E1AF-4A97-8FB077E3A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FC9D-5759-43D8-CD1A-380C772F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Medición de Rendimiento por Casas de Bolsa</a:t>
            </a:r>
            <a:endParaRPr lang="en-US" dirty="0"/>
          </a:p>
        </p:txBody>
      </p:sp>
      <p:pic>
        <p:nvPicPr>
          <p:cNvPr id="7170" name="Picture 2" descr="No description has been provided for this image">
            <a:extLst>
              <a:ext uri="{FF2B5EF4-FFF2-40B4-BE49-F238E27FC236}">
                <a16:creationId xmlns:a16="http://schemas.microsoft.com/office/drawing/2014/main" id="{7C9E4522-0E3F-ED78-D93A-0E722847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454867"/>
            <a:ext cx="94202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67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20ADF-A1EF-FCEF-9EA7-26DF309E1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17B9-6900-E543-5745-422AAA6B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Medición de Rendimiento por Casas de Bolsa</a:t>
            </a:r>
            <a:endParaRPr lang="en-US" dirty="0"/>
          </a:p>
        </p:txBody>
      </p:sp>
      <p:pic>
        <p:nvPicPr>
          <p:cNvPr id="8194" name="Picture 2" descr="No description has been provided for this image">
            <a:extLst>
              <a:ext uri="{FF2B5EF4-FFF2-40B4-BE49-F238E27FC236}">
                <a16:creationId xmlns:a16="http://schemas.microsoft.com/office/drawing/2014/main" id="{3E04A3B9-5DBE-1730-E437-135F6BA87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57" y="1520093"/>
            <a:ext cx="8877556" cy="589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0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E183-0968-0E50-32C2-8A629236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dirty="0" err="1"/>
              <a:t>Contexto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0EBA9-C3ED-B7BC-7EE5-02A1BA48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2200"/>
              <a:t>El objetivo de trabajar con este conjunto de datos es analizar cómo se comportan las casas de bolsa en términos de compra y venta de acciones, evaluar el rendimiento de estas transacciones, y estudiar cómo factores como el precio, volumen y momento del día afectan las operaciones.</a:t>
            </a:r>
            <a:endParaRPr lang="en-US" sz="2200"/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9F891ECA-B689-2A29-3B79-26BEC3E698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24" r="35587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5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E183-0968-0E50-32C2-8A629236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 err="1"/>
              <a:t>Contexto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0EBA9-C3ED-B7BC-7EE5-02A1BA48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s-ES" dirty="0"/>
              <a:t>Variables Relevantes:</a:t>
            </a:r>
          </a:p>
          <a:p>
            <a:pPr lvl="1"/>
            <a:r>
              <a:rPr lang="es-ES" dirty="0"/>
              <a:t>Fecha y hora de la transacción</a:t>
            </a:r>
          </a:p>
          <a:p>
            <a:pPr lvl="1"/>
            <a:r>
              <a:rPr lang="es-ES" dirty="0"/>
              <a:t>Volumen transaccionado</a:t>
            </a:r>
          </a:p>
          <a:p>
            <a:pPr lvl="1"/>
            <a:r>
              <a:rPr lang="es-ES" dirty="0"/>
              <a:t>Monto de la transacción</a:t>
            </a:r>
          </a:p>
          <a:p>
            <a:pPr lvl="1"/>
            <a:r>
              <a:rPr lang="es-ES" dirty="0"/>
              <a:t>Precio de la transacción</a:t>
            </a:r>
          </a:p>
          <a:p>
            <a:pPr lvl="1"/>
            <a:r>
              <a:rPr lang="es-ES" dirty="0"/>
              <a:t>Comprador y vendedor (casas de bolsa involucradas)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ACD80-9E2D-3E67-52ED-22CBC3F937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592" r="12814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4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521F-6680-3C58-6CB4-FED3C263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dirty="0" err="1"/>
              <a:t>Propuesta</a:t>
            </a:r>
            <a:r>
              <a:rPr lang="en-US" dirty="0"/>
              <a:t> de </a:t>
            </a:r>
            <a:r>
              <a:rPr lang="en-US" dirty="0" err="1"/>
              <a:t>Análisis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50A55-A8FB-C7CD-C205-EECBBDB47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dirty="0"/>
              <a:t>Análisis Exploratorio de Datos (EDA)</a:t>
            </a:r>
            <a:endParaRPr lang="es-ES"/>
          </a:p>
          <a:p>
            <a:pPr>
              <a:lnSpc>
                <a:spcPct val="110000"/>
              </a:lnSpc>
            </a:pPr>
            <a:r>
              <a:rPr lang="en-US" dirty="0" err="1"/>
              <a:t>Medición</a:t>
            </a:r>
            <a:r>
              <a:rPr lang="en-US" dirty="0"/>
              <a:t> de </a:t>
            </a:r>
            <a:r>
              <a:rPr lang="en-US" dirty="0" err="1"/>
              <a:t>Rendimiento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Casas de Bolsa</a:t>
            </a:r>
            <a:endParaRPr lang="en-US"/>
          </a:p>
          <a:p>
            <a:pPr>
              <a:lnSpc>
                <a:spcPct val="110000"/>
              </a:lnSpc>
            </a:pPr>
            <a:r>
              <a:rPr lang="es-ES" dirty="0"/>
              <a:t>Predicción de Precios con Machine </a:t>
            </a:r>
            <a:r>
              <a:rPr lang="es-ES" dirty="0" err="1"/>
              <a:t>Learning</a:t>
            </a:r>
            <a:endParaRPr lang="es-ES"/>
          </a:p>
          <a:p>
            <a:pPr>
              <a:lnSpc>
                <a:spcPct val="110000"/>
              </a:lnSpc>
            </a:pPr>
            <a:r>
              <a:rPr lang="es-ES" dirty="0"/>
              <a:t>Detección de Anomalías</a:t>
            </a:r>
            <a:endParaRPr lang="es-E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5" name="Picture 4" descr="Escritorio con elementos de productividad">
            <a:extLst>
              <a:ext uri="{FF2B5EF4-FFF2-40B4-BE49-F238E27FC236}">
                <a16:creationId xmlns:a16="http://schemas.microsoft.com/office/drawing/2014/main" id="{51F7719B-086D-EE85-7F70-2BC1538DCD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931" r="12681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4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5BA-4C74-73CA-B328-2425D11D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s-ES" sz="3300"/>
              <a:t>Análisis Exploratorio de Datos (EDA)</a:t>
            </a:r>
            <a:endParaRPr lang="en-US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AEFEE-1868-9958-CCB6-88A9C5200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r>
              <a:rPr lang="es-ES" dirty="0"/>
              <a:t>Distribución de Volúmenes y Precios</a:t>
            </a:r>
          </a:p>
          <a:p>
            <a:r>
              <a:rPr lang="es-ES" dirty="0"/>
              <a:t>Análisis por Casos de Bolsa (</a:t>
            </a:r>
            <a:r>
              <a:rPr lang="es-ES" dirty="0" err="1"/>
              <a:t>Buyers</a:t>
            </a:r>
            <a:r>
              <a:rPr lang="es-ES" dirty="0"/>
              <a:t>/Sellers)</a:t>
            </a:r>
          </a:p>
          <a:p>
            <a:r>
              <a:rPr lang="es-ES" dirty="0"/>
              <a:t>Análisis de Tiempos</a:t>
            </a:r>
          </a:p>
          <a:p>
            <a:endParaRPr lang="es-ES" dirty="0"/>
          </a:p>
          <a:p>
            <a:endParaRPr lang="en-US" dirty="0"/>
          </a:p>
        </p:txBody>
      </p:sp>
      <p:pic>
        <p:nvPicPr>
          <p:cNvPr id="5" name="Picture 4" descr="Números y gráficos en naranja y azul">
            <a:extLst>
              <a:ext uri="{FF2B5EF4-FFF2-40B4-BE49-F238E27FC236}">
                <a16:creationId xmlns:a16="http://schemas.microsoft.com/office/drawing/2014/main" id="{7BE6535F-BFF5-DD95-91BE-6893DC9433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026" r="27480" b="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5BA-4C74-73CA-B328-2425D11D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(EDA)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73A36-039A-C3AF-44DE-ACAE04B7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707" y="1939101"/>
            <a:ext cx="9068586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7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5BA-4C74-73CA-B328-2425D11D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(EDA)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E9B97-6C6B-6346-B3CB-D4EBD8EF2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498" y="2119439"/>
            <a:ext cx="7895004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3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5BA-4C74-73CA-B328-2425D11D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Exploratorio de Datos (EDA)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76630-84D1-4B28-1F94-78E099EF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925" y="2057212"/>
            <a:ext cx="6104149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18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145</TotalTime>
  <Words>1279</Words>
  <Application>Microsoft Office PowerPoint</Application>
  <PresentationFormat>Widescreen</PresentationFormat>
  <Paragraphs>127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Arial</vt:lpstr>
      <vt:lpstr>Tw Cen MT</vt:lpstr>
      <vt:lpstr>Circuit</vt:lpstr>
      <vt:lpstr>UANL FCFM Maestría en ciencia de datos</vt:lpstr>
      <vt:lpstr>Contexto</vt:lpstr>
      <vt:lpstr>Contexto</vt:lpstr>
      <vt:lpstr>Contexto</vt:lpstr>
      <vt:lpstr>Propuesta de Análisis </vt:lpstr>
      <vt:lpstr>Análisis Exploratorio de Datos (EDA)</vt:lpstr>
      <vt:lpstr>Análisis Exploratorio de Datos (EDA)</vt:lpstr>
      <vt:lpstr>Análisis Exploratorio de Datos (EDA)</vt:lpstr>
      <vt:lpstr>Análisis Exploratorio de Datos (EDA)</vt:lpstr>
      <vt:lpstr>Análisis Exploratorio de Datos (EDA)</vt:lpstr>
      <vt:lpstr>Análisis Exploratorio de Datos (EDA)</vt:lpstr>
      <vt:lpstr>Análisis Exploratorio de Datos (EDA)</vt:lpstr>
      <vt:lpstr>Análisis Exploratorio de Datos (EDA)</vt:lpstr>
      <vt:lpstr>PowerPoint Presentation</vt:lpstr>
      <vt:lpstr>Medición de Rendimiento por Casas de Bolsa</vt:lpstr>
      <vt:lpstr>Medición de Rendimiento por Casas de Bolsa</vt:lpstr>
      <vt:lpstr>Medición de Rendimiento por Casas de Bolsa</vt:lpstr>
      <vt:lpstr>Medición de Rendimiento por Casas de Bolsa</vt:lpstr>
      <vt:lpstr>Medición de Rendimiento por Casas de Bolsa</vt:lpstr>
      <vt:lpstr>Medición de Rendimiento por Casas de Bolsa</vt:lpstr>
      <vt:lpstr>Medición de Rendimiento por Casas de Bolsa</vt:lpstr>
      <vt:lpstr>Medición de Rendimiento por Casas de Bolsa</vt:lpstr>
      <vt:lpstr>Medición de Rendimiento por Casas de Bolsa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DAVID TREVINO BAUTISTA</dc:creator>
  <cp:lastModifiedBy>FRANCISCO DAVID TREVINO BAUTISTA</cp:lastModifiedBy>
  <cp:revision>44</cp:revision>
  <dcterms:created xsi:type="dcterms:W3CDTF">2024-10-18T00:19:33Z</dcterms:created>
  <dcterms:modified xsi:type="dcterms:W3CDTF">2024-10-28T00:52:28Z</dcterms:modified>
</cp:coreProperties>
</file>