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20" r:id="rId2"/>
    <p:sldId id="321" r:id="rId3"/>
    <p:sldId id="335" r:id="rId4"/>
    <p:sldId id="336" r:id="rId5"/>
    <p:sldId id="337" r:id="rId6"/>
    <p:sldId id="351" r:id="rId7"/>
    <p:sldId id="352" r:id="rId8"/>
    <p:sldId id="343" r:id="rId9"/>
    <p:sldId id="344" r:id="rId10"/>
    <p:sldId id="345" r:id="rId11"/>
    <p:sldId id="346" r:id="rId12"/>
    <p:sldId id="347" r:id="rId13"/>
    <p:sldId id="348" r:id="rId14"/>
    <p:sldId id="353" r:id="rId15"/>
    <p:sldId id="349" r:id="rId16"/>
    <p:sldId id="350" r:id="rId17"/>
    <p:sldId id="34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368" autoAdjust="0"/>
    <p:restoredTop sz="81102" autoAdjust="0"/>
  </p:normalViewPr>
  <p:slideViewPr>
    <p:cSldViewPr snapToGrid="0">
      <p:cViewPr varScale="1">
        <p:scale>
          <a:sx n="69" d="100"/>
          <a:sy n="69" d="100"/>
        </p:scale>
        <p:origin x="1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4"/>
    </p:cViewPr>
  </p:sorterViewPr>
  <p:notesViewPr>
    <p:cSldViewPr snapToGrid="0">
      <p:cViewPr>
        <p:scale>
          <a:sx n="100" d="100"/>
          <a:sy n="100" d="100"/>
        </p:scale>
        <p:origin x="1890" y="-10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48B65-97DD-45F6-9B1C-6D7376C861C6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DD269-E4E0-47B8-A778-4A6E9E303D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9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 = short de praia</a:t>
            </a:r>
          </a:p>
          <a:p>
            <a:r>
              <a:rPr lang="pt-BR" dirty="0"/>
              <a:t>2 = regata </a:t>
            </a:r>
          </a:p>
          <a:p>
            <a:r>
              <a:rPr lang="pt-BR" dirty="0"/>
              <a:t>3 = tênis</a:t>
            </a:r>
          </a:p>
          <a:p>
            <a:r>
              <a:rPr lang="pt-BR" dirty="0"/>
              <a:t>4 = botina de couro</a:t>
            </a:r>
          </a:p>
          <a:p>
            <a:r>
              <a:rPr lang="pt-BR" dirty="0"/>
              <a:t>5 = terno</a:t>
            </a:r>
          </a:p>
          <a:p>
            <a:r>
              <a:rPr lang="pt-BR" dirty="0"/>
              <a:t>6 = botina preta de couro</a:t>
            </a:r>
          </a:p>
          <a:p>
            <a:r>
              <a:rPr lang="pt-BR" dirty="0"/>
              <a:t>7 = calça jeans</a:t>
            </a:r>
          </a:p>
          <a:p>
            <a:r>
              <a:rPr lang="pt-BR" dirty="0"/>
              <a:t>8 = camiseta azul intervel</a:t>
            </a:r>
          </a:p>
          <a:p>
            <a:r>
              <a:rPr lang="pt-BR" dirty="0"/>
              <a:t>9 = luva de vaqueta</a:t>
            </a:r>
          </a:p>
          <a:p>
            <a:r>
              <a:rPr lang="pt-BR" dirty="0"/>
              <a:t>10 = cinto de segurança alpinista</a:t>
            </a:r>
          </a:p>
          <a:p>
            <a:r>
              <a:rPr lang="pt-BR" dirty="0"/>
              <a:t>11 = capacete de segurança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DD269-E4E0-47B8-A778-4A6E9E303D5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597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 = short de praia</a:t>
            </a:r>
          </a:p>
          <a:p>
            <a:r>
              <a:rPr lang="pt-BR" dirty="0"/>
              <a:t>2 = regata </a:t>
            </a:r>
          </a:p>
          <a:p>
            <a:r>
              <a:rPr lang="pt-BR" dirty="0"/>
              <a:t>3 = tênis</a:t>
            </a:r>
          </a:p>
          <a:p>
            <a:r>
              <a:rPr lang="pt-BR" dirty="0"/>
              <a:t>4 = botina de couro</a:t>
            </a:r>
          </a:p>
          <a:p>
            <a:r>
              <a:rPr lang="pt-BR" dirty="0"/>
              <a:t>5 = terno</a:t>
            </a:r>
          </a:p>
          <a:p>
            <a:r>
              <a:rPr lang="pt-BR" dirty="0"/>
              <a:t>6 = botina preta de couro</a:t>
            </a:r>
          </a:p>
          <a:p>
            <a:r>
              <a:rPr lang="pt-BR" dirty="0"/>
              <a:t>7 = calça jeans</a:t>
            </a:r>
          </a:p>
          <a:p>
            <a:r>
              <a:rPr lang="pt-BR" dirty="0"/>
              <a:t>8 = camiseta azul intervel</a:t>
            </a:r>
          </a:p>
          <a:p>
            <a:r>
              <a:rPr lang="pt-BR" dirty="0"/>
              <a:t>9 = luva de vaqueta</a:t>
            </a:r>
          </a:p>
          <a:p>
            <a:r>
              <a:rPr lang="pt-BR" dirty="0"/>
              <a:t>10 = cinto de segurança alpinista</a:t>
            </a:r>
          </a:p>
          <a:p>
            <a:r>
              <a:rPr lang="pt-BR" dirty="0"/>
              <a:t>11 = capacete de segurança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5DD269-E4E0-47B8-A778-4A6E9E303D56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879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 = short de praia</a:t>
            </a:r>
          </a:p>
          <a:p>
            <a:r>
              <a:rPr lang="pt-BR" dirty="0"/>
              <a:t>2 = regata </a:t>
            </a:r>
          </a:p>
          <a:p>
            <a:r>
              <a:rPr lang="pt-BR" dirty="0"/>
              <a:t>3 = tênis</a:t>
            </a:r>
          </a:p>
          <a:p>
            <a:r>
              <a:rPr lang="pt-BR" dirty="0"/>
              <a:t>4 = botina de couro</a:t>
            </a:r>
          </a:p>
          <a:p>
            <a:r>
              <a:rPr lang="pt-BR" dirty="0"/>
              <a:t>5 = terno</a:t>
            </a:r>
          </a:p>
          <a:p>
            <a:r>
              <a:rPr lang="pt-BR" dirty="0"/>
              <a:t>6 = botina preta de couro</a:t>
            </a:r>
          </a:p>
          <a:p>
            <a:r>
              <a:rPr lang="pt-BR" dirty="0"/>
              <a:t>7 = calça jeans</a:t>
            </a:r>
          </a:p>
          <a:p>
            <a:r>
              <a:rPr lang="pt-BR" dirty="0"/>
              <a:t>8 = camiseta azul intervel</a:t>
            </a:r>
          </a:p>
          <a:p>
            <a:r>
              <a:rPr lang="pt-BR" dirty="0"/>
              <a:t>9 = luva de vaqueta</a:t>
            </a:r>
          </a:p>
          <a:p>
            <a:r>
              <a:rPr lang="pt-BR" dirty="0"/>
              <a:t>10 = cinto de segurança alpinista</a:t>
            </a:r>
          </a:p>
          <a:p>
            <a:r>
              <a:rPr lang="pt-BR" dirty="0"/>
              <a:t>11 = capacete de segurança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5DD269-E4E0-47B8-A778-4A6E9E303D56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79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08" indent="0" algn="ctr">
              <a:buNone/>
              <a:defRPr sz="2000"/>
            </a:lvl2pPr>
            <a:lvl3pPr marL="914214" indent="0" algn="ctr">
              <a:buNone/>
              <a:defRPr sz="1800"/>
            </a:lvl3pPr>
            <a:lvl4pPr marL="1371322" indent="0" algn="ctr">
              <a:buNone/>
              <a:defRPr sz="1600"/>
            </a:lvl4pPr>
            <a:lvl5pPr marL="1828429" indent="0" algn="ctr">
              <a:buNone/>
              <a:defRPr sz="1600"/>
            </a:lvl5pPr>
            <a:lvl6pPr marL="2285536" indent="0" algn="ctr">
              <a:buNone/>
              <a:defRPr sz="1600"/>
            </a:lvl6pPr>
            <a:lvl7pPr marL="2742643" indent="0" algn="ctr">
              <a:buNone/>
              <a:defRPr sz="1600"/>
            </a:lvl7pPr>
            <a:lvl8pPr marL="3199751" indent="0" algn="ctr">
              <a:buNone/>
              <a:defRPr sz="1600"/>
            </a:lvl8pPr>
            <a:lvl9pPr marL="3656858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13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19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33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99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0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5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6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34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92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8" indent="0">
              <a:buNone/>
              <a:defRPr sz="2000" b="1"/>
            </a:lvl2pPr>
            <a:lvl3pPr marL="914214" indent="0">
              <a:buNone/>
              <a:defRPr sz="1800" b="1"/>
            </a:lvl3pPr>
            <a:lvl4pPr marL="1371322" indent="0">
              <a:buNone/>
              <a:defRPr sz="1600" b="1"/>
            </a:lvl4pPr>
            <a:lvl5pPr marL="1828429" indent="0">
              <a:buNone/>
              <a:defRPr sz="1600" b="1"/>
            </a:lvl5pPr>
            <a:lvl6pPr marL="2285536" indent="0">
              <a:buNone/>
              <a:defRPr sz="1600" b="1"/>
            </a:lvl6pPr>
            <a:lvl7pPr marL="2742643" indent="0">
              <a:buNone/>
              <a:defRPr sz="1600" b="1"/>
            </a:lvl7pPr>
            <a:lvl8pPr marL="3199751" indent="0">
              <a:buNone/>
              <a:defRPr sz="1600" b="1"/>
            </a:lvl8pPr>
            <a:lvl9pPr marL="3656858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8" indent="0">
              <a:buNone/>
              <a:defRPr sz="2000" b="1"/>
            </a:lvl2pPr>
            <a:lvl3pPr marL="914214" indent="0">
              <a:buNone/>
              <a:defRPr sz="1800" b="1"/>
            </a:lvl3pPr>
            <a:lvl4pPr marL="1371322" indent="0">
              <a:buNone/>
              <a:defRPr sz="1600" b="1"/>
            </a:lvl4pPr>
            <a:lvl5pPr marL="1828429" indent="0">
              <a:buNone/>
              <a:defRPr sz="1600" b="1"/>
            </a:lvl5pPr>
            <a:lvl6pPr marL="2285536" indent="0">
              <a:buNone/>
              <a:defRPr sz="1600" b="1"/>
            </a:lvl6pPr>
            <a:lvl7pPr marL="2742643" indent="0">
              <a:buNone/>
              <a:defRPr sz="1600" b="1"/>
            </a:lvl7pPr>
            <a:lvl8pPr marL="3199751" indent="0">
              <a:buNone/>
              <a:defRPr sz="1600" b="1"/>
            </a:lvl8pPr>
            <a:lvl9pPr marL="3656858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75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43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68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08" indent="0">
              <a:buNone/>
              <a:defRPr sz="1400"/>
            </a:lvl2pPr>
            <a:lvl3pPr marL="914214" indent="0">
              <a:buNone/>
              <a:defRPr sz="1200"/>
            </a:lvl3pPr>
            <a:lvl4pPr marL="1371322" indent="0">
              <a:buNone/>
              <a:defRPr sz="1000"/>
            </a:lvl4pPr>
            <a:lvl5pPr marL="1828429" indent="0">
              <a:buNone/>
              <a:defRPr sz="1000"/>
            </a:lvl5pPr>
            <a:lvl6pPr marL="2285536" indent="0">
              <a:buNone/>
              <a:defRPr sz="1000"/>
            </a:lvl6pPr>
            <a:lvl7pPr marL="2742643" indent="0">
              <a:buNone/>
              <a:defRPr sz="1000"/>
            </a:lvl7pPr>
            <a:lvl8pPr marL="3199751" indent="0">
              <a:buNone/>
              <a:defRPr sz="1000"/>
            </a:lvl8pPr>
            <a:lvl9pPr marL="3656858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29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108" indent="0">
              <a:buNone/>
              <a:defRPr sz="2799"/>
            </a:lvl2pPr>
            <a:lvl3pPr marL="914214" indent="0">
              <a:buNone/>
              <a:defRPr sz="2400"/>
            </a:lvl3pPr>
            <a:lvl4pPr marL="1371322" indent="0">
              <a:buNone/>
              <a:defRPr sz="2000"/>
            </a:lvl4pPr>
            <a:lvl5pPr marL="1828429" indent="0">
              <a:buNone/>
              <a:defRPr sz="2000"/>
            </a:lvl5pPr>
            <a:lvl6pPr marL="2285536" indent="0">
              <a:buNone/>
              <a:defRPr sz="2000"/>
            </a:lvl6pPr>
            <a:lvl7pPr marL="2742643" indent="0">
              <a:buNone/>
              <a:defRPr sz="2000"/>
            </a:lvl7pPr>
            <a:lvl8pPr marL="3199751" indent="0">
              <a:buNone/>
              <a:defRPr sz="2000"/>
            </a:lvl8pPr>
            <a:lvl9pPr marL="3656858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08" indent="0">
              <a:buNone/>
              <a:defRPr sz="1400"/>
            </a:lvl2pPr>
            <a:lvl3pPr marL="914214" indent="0">
              <a:buNone/>
              <a:defRPr sz="1200"/>
            </a:lvl3pPr>
            <a:lvl4pPr marL="1371322" indent="0">
              <a:buNone/>
              <a:defRPr sz="1000"/>
            </a:lvl4pPr>
            <a:lvl5pPr marL="1828429" indent="0">
              <a:buNone/>
              <a:defRPr sz="1000"/>
            </a:lvl5pPr>
            <a:lvl6pPr marL="2285536" indent="0">
              <a:buNone/>
              <a:defRPr sz="1000"/>
            </a:lvl6pPr>
            <a:lvl7pPr marL="2742643" indent="0">
              <a:buNone/>
              <a:defRPr sz="1000"/>
            </a:lvl7pPr>
            <a:lvl8pPr marL="3199751" indent="0">
              <a:buNone/>
              <a:defRPr sz="1000"/>
            </a:lvl8pPr>
            <a:lvl9pPr marL="3656858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75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6509D-C1B4-4511-85E3-7ED687486848}" type="datetimeFigureOut">
              <a:rPr lang="pt-BR" smtClean="0"/>
              <a:t>16/03/2019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84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214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3" indent="-228553" algn="l" defTabSz="91421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1" indent="-228553" algn="l" defTabSz="91421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68" indent="-228553" algn="l" defTabSz="91421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75" indent="-228553" algn="l" defTabSz="91421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3" indent="-228553" algn="l" defTabSz="91421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0" indent="-228553" algn="l" defTabSz="91421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97" indent="-228553" algn="l" defTabSz="91421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04" indent="-228553" algn="l" defTabSz="91421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12" indent="-228553" algn="l" defTabSz="91421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8" algn="l" defTabSz="914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4" algn="l" defTabSz="914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2" algn="l" defTabSz="914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9" algn="l" defTabSz="914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36" algn="l" defTabSz="914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43" algn="l" defTabSz="914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51" algn="l" defTabSz="914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58" algn="l" defTabSz="9142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.pn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.pn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.pn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2.pn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Circle-Thumb.pn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jpeg"/><Relationship Id="rId18" Type="http://schemas.openxmlformats.org/officeDocument/2006/relationships/hyperlink" Target="https://pixabay.com/pt/pergunta-ponto-de-interroga%C3%A7%C3%A3o-145416/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commons.wikimedia.org/wiki/File:Circle-Thumb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3.jpeg"/><Relationship Id="rId5" Type="http://schemas.openxmlformats.org/officeDocument/2006/relationships/image" Target="../media/image6.jpeg"/><Relationship Id="rId15" Type="http://schemas.openxmlformats.org/officeDocument/2006/relationships/hyperlink" Target="http://commons.wikimedia.org/wiki/File:Circle-Thumb.png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vestiario  de empresa imagem">
            <a:extLst>
              <a:ext uri="{FF2B5EF4-FFF2-40B4-BE49-F238E27FC236}">
                <a16:creationId xmlns:a16="http://schemas.microsoft.com/office/drawing/2014/main" id="{D9DF7781-4310-4DA4-B673-7A2E6F849A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-252193" y="-141860"/>
            <a:ext cx="12444193" cy="699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F7BB35A5-DC45-4F6D-9BFF-95C8F1327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25" y="269541"/>
            <a:ext cx="1688417" cy="6144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396D46F-1949-4AE9-ACEE-8128AD9FBA0C}"/>
              </a:ext>
            </a:extLst>
          </p:cNvPr>
          <p:cNvSpPr txBox="1"/>
          <p:nvPr/>
        </p:nvSpPr>
        <p:spPr>
          <a:xfrm>
            <a:off x="8519330" y="3239813"/>
            <a:ext cx="2857422" cy="183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4000" b="1" dirty="0">
                <a:solidFill>
                  <a:srgbClr val="002060"/>
                </a:solidFill>
                <a:latin typeface="Gill Sans MT" panose="020B0502020104020203" pitchFamily="34" charset="0"/>
                <a:ea typeface="+mj-ea"/>
                <a:cs typeface="+mj-cs"/>
              </a:rPr>
              <a:t>Vestindo o Canelinha </a:t>
            </a:r>
          </a:p>
        </p:txBody>
      </p:sp>
    </p:spTree>
    <p:extLst>
      <p:ext uri="{BB962C8B-B14F-4D97-AF65-F5344CB8AC3E}">
        <p14:creationId xmlns:p14="http://schemas.microsoft.com/office/powerpoint/2010/main" val="3072355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estiario  de empresa imagem">
            <a:extLst>
              <a:ext uri="{FF2B5EF4-FFF2-40B4-BE49-F238E27FC236}">
                <a16:creationId xmlns:a16="http://schemas.microsoft.com/office/drawing/2014/main" id="{6A2013CF-9423-45E9-9085-5AE58981A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2594BA-41CD-4E40-B6EB-C676474E0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25" y="269541"/>
            <a:ext cx="1688417" cy="61444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986AB64-C92B-4D4C-89FA-F3E87C5B6839}"/>
              </a:ext>
            </a:extLst>
          </p:cNvPr>
          <p:cNvSpPr/>
          <p:nvPr/>
        </p:nvSpPr>
        <p:spPr>
          <a:xfrm>
            <a:off x="-2" y="0"/>
            <a:ext cx="12192001" cy="813816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7615F4-8CA0-4DC3-A2DA-E86CD2BD0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84" y="1680956"/>
            <a:ext cx="2266665" cy="517704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44646DAB-6FF0-4DFC-A9CB-82BAB4BEE6E9}"/>
              </a:ext>
            </a:extLst>
          </p:cNvPr>
          <p:cNvSpPr/>
          <p:nvPr/>
        </p:nvSpPr>
        <p:spPr>
          <a:xfrm>
            <a:off x="798943" y="441873"/>
            <a:ext cx="460728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3500" b="1" dirty="0">
                <a:solidFill>
                  <a:srgbClr val="002060"/>
                </a:solidFill>
                <a:latin typeface="Gill Sans MT" panose="020B0502020104020203" pitchFamily="34" charset="0"/>
              </a:rPr>
              <a:t>Vestindo o Canelinha</a:t>
            </a:r>
            <a:endParaRPr lang="pt-BR" sz="3500" dirty="0">
              <a:solidFill>
                <a:prstClr val="black"/>
              </a:solidFill>
            </a:endParaRPr>
          </a:p>
        </p:txBody>
      </p:sp>
      <p:pic>
        <p:nvPicPr>
          <p:cNvPr id="5122" name="Picture 2" descr="Resultado de imagem para armario de empresa aberto">
            <a:extLst>
              <a:ext uri="{FF2B5EF4-FFF2-40B4-BE49-F238E27FC236}">
                <a16:creationId xmlns:a16="http://schemas.microsoft.com/office/drawing/2014/main" id="{260DE450-4932-4C56-907D-62EEA06B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5999" y="1281486"/>
            <a:ext cx="5928213" cy="592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sapato">
            <a:extLst>
              <a:ext uri="{FF2B5EF4-FFF2-40B4-BE49-F238E27FC236}">
                <a16:creationId xmlns:a16="http://schemas.microsoft.com/office/drawing/2014/main" id="{21D36D2B-49A5-4F94-82BF-462FB872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081" y="1826679"/>
            <a:ext cx="559772" cy="55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patinho">
            <a:extLst>
              <a:ext uri="{FF2B5EF4-FFF2-40B4-BE49-F238E27FC236}">
                <a16:creationId xmlns:a16="http://schemas.microsoft.com/office/drawing/2014/main" id="{613D9483-61BD-48DF-9282-E31EE622F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108" y="3587450"/>
            <a:ext cx="481630" cy="48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m para protetor solar">
            <a:extLst>
              <a:ext uri="{FF2B5EF4-FFF2-40B4-BE49-F238E27FC236}">
                <a16:creationId xmlns:a16="http://schemas.microsoft.com/office/drawing/2014/main" id="{C550309B-CD28-4D88-9C70-978BCDB96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757" y="484637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esultado de imagem para bone">
            <a:extLst>
              <a:ext uri="{FF2B5EF4-FFF2-40B4-BE49-F238E27FC236}">
                <a16:creationId xmlns:a16="http://schemas.microsoft.com/office/drawing/2014/main" id="{70EBB4DC-A608-4886-999E-DA0D877F0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373" y="4782067"/>
            <a:ext cx="482955" cy="4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90A404C-5AFC-4025-ABD5-D69668B8D3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7965" y="5715113"/>
            <a:ext cx="559773" cy="58424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5AE50EE-80ED-4EAA-93E4-31D6C330C6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9504" y="4154160"/>
            <a:ext cx="374926" cy="594395"/>
          </a:xfrm>
          <a:prstGeom prst="rect">
            <a:avLst/>
          </a:prstGeom>
        </p:spPr>
      </p:pic>
      <p:pic>
        <p:nvPicPr>
          <p:cNvPr id="5132" name="Picture 12" descr="Resultado de imagem para oculos">
            <a:extLst>
              <a:ext uri="{FF2B5EF4-FFF2-40B4-BE49-F238E27FC236}">
                <a16:creationId xmlns:a16="http://schemas.microsoft.com/office/drawing/2014/main" id="{48E815A9-1647-4B27-909A-A8CDC4740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081" y="4444716"/>
            <a:ext cx="559773" cy="55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C8974DB8-3316-4E53-BB2A-E8A31D4B1125}"/>
              </a:ext>
            </a:extLst>
          </p:cNvPr>
          <p:cNvSpPr/>
          <p:nvPr/>
        </p:nvSpPr>
        <p:spPr>
          <a:xfrm>
            <a:off x="3597341" y="3898856"/>
            <a:ext cx="559772" cy="5458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A38D726-78B0-4F4B-AC6A-ECF099E36EA4}"/>
              </a:ext>
            </a:extLst>
          </p:cNvPr>
          <p:cNvSpPr/>
          <p:nvPr/>
        </p:nvSpPr>
        <p:spPr>
          <a:xfrm>
            <a:off x="8626373" y="4927833"/>
            <a:ext cx="559772" cy="5458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9352FEF-E775-4F46-8E7D-FE66D6BBACFB}"/>
              </a:ext>
            </a:extLst>
          </p:cNvPr>
          <p:cNvSpPr/>
          <p:nvPr/>
        </p:nvSpPr>
        <p:spPr>
          <a:xfrm>
            <a:off x="9916491" y="2208642"/>
            <a:ext cx="2809461" cy="5031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Ilustrador – desenhar vários objetos dentro do armário para dificultar o aluno a encontrar o crachá.</a:t>
            </a:r>
          </a:p>
          <a:p>
            <a:pPr algn="ctr"/>
            <a:r>
              <a:rPr lang="pt-BR" dirty="0"/>
              <a:t>Deixar o crachá aparecendo discretamente atrás do objeto (óculos).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5D82626-3776-4170-9B02-B17092128068}"/>
              </a:ext>
            </a:extLst>
          </p:cNvPr>
          <p:cNvSpPr/>
          <p:nvPr/>
        </p:nvSpPr>
        <p:spPr>
          <a:xfrm>
            <a:off x="-1313057" y="2934269"/>
            <a:ext cx="2266665" cy="439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AO TI:</a:t>
            </a:r>
          </a:p>
          <a:p>
            <a:pPr algn="ctr"/>
            <a:r>
              <a:rPr lang="pt-BR" dirty="0"/>
              <a:t>1 – clicar na imagem 1 para fixar no peito no personagem.</a:t>
            </a:r>
          </a:p>
          <a:p>
            <a:pPr algn="ctr"/>
            <a:r>
              <a:rPr lang="pt-BR" dirty="0"/>
              <a:t>Após o  aluno clicar na imagem, aparecer o feedback de atenção.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938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estiario  de empresa imagem">
            <a:extLst>
              <a:ext uri="{FF2B5EF4-FFF2-40B4-BE49-F238E27FC236}">
                <a16:creationId xmlns:a16="http://schemas.microsoft.com/office/drawing/2014/main" id="{6A2013CF-9423-45E9-9085-5AE58981A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2594BA-41CD-4E40-B6EB-C676474E0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25" y="269541"/>
            <a:ext cx="1688417" cy="61444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986AB64-C92B-4D4C-89FA-F3E87C5B6839}"/>
              </a:ext>
            </a:extLst>
          </p:cNvPr>
          <p:cNvSpPr/>
          <p:nvPr/>
        </p:nvSpPr>
        <p:spPr>
          <a:xfrm>
            <a:off x="-2" y="0"/>
            <a:ext cx="12192001" cy="813816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7615F4-8CA0-4DC3-A2DA-E86CD2BD0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9" y="1957357"/>
            <a:ext cx="2266665" cy="5177044"/>
          </a:xfrm>
          <a:prstGeom prst="rect">
            <a:avLst/>
          </a:prstGeom>
        </p:spPr>
      </p:pic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E057B736-750E-46C5-8F46-2230AD516F40}"/>
              </a:ext>
            </a:extLst>
          </p:cNvPr>
          <p:cNvSpPr/>
          <p:nvPr/>
        </p:nvSpPr>
        <p:spPr>
          <a:xfrm>
            <a:off x="3737113" y="1979897"/>
            <a:ext cx="3379304" cy="2764381"/>
          </a:xfrm>
          <a:prstGeom prst="wedgeRoundRectCallout">
            <a:avLst>
              <a:gd name="adj1" fmla="val -68700"/>
              <a:gd name="adj2" fmla="val 343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white"/>
                </a:solidFill>
                <a:latin typeface="Calibri" panose="020F0502020204030204"/>
              </a:rPr>
              <a:t>Obrigado, você encontrou meu boné, mas ainda preciso de achar meu crachá.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646DAB-6FF0-4DFC-A9CB-82BAB4BEE6E9}"/>
              </a:ext>
            </a:extLst>
          </p:cNvPr>
          <p:cNvSpPr/>
          <p:nvPr/>
        </p:nvSpPr>
        <p:spPr>
          <a:xfrm>
            <a:off x="798943" y="441873"/>
            <a:ext cx="460728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3500" b="1" dirty="0">
                <a:solidFill>
                  <a:srgbClr val="002060"/>
                </a:solidFill>
                <a:latin typeface="Gill Sans MT" panose="020B0502020104020203" pitchFamily="34" charset="0"/>
              </a:rPr>
              <a:t>Vestindo o Canelinha</a:t>
            </a:r>
            <a:endParaRPr lang="pt-BR" sz="3500" dirty="0">
              <a:solidFill>
                <a:prstClr val="black"/>
              </a:solidFill>
            </a:endParaRPr>
          </a:p>
        </p:txBody>
      </p:sp>
      <p:pic>
        <p:nvPicPr>
          <p:cNvPr id="9" name="Picture 10" descr="Resultado de imagem para bone">
            <a:extLst>
              <a:ext uri="{FF2B5EF4-FFF2-40B4-BE49-F238E27FC236}">
                <a16:creationId xmlns:a16="http://schemas.microsoft.com/office/drawing/2014/main" id="{A0919675-D225-4FF6-8BFF-CC39A99DF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924" y="2502871"/>
            <a:ext cx="1099682" cy="109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B4B39975-9B62-4D75-93F1-C221E1809D56}"/>
              </a:ext>
            </a:extLst>
          </p:cNvPr>
          <p:cNvSpPr/>
          <p:nvPr/>
        </p:nvSpPr>
        <p:spPr>
          <a:xfrm>
            <a:off x="141563" y="4352244"/>
            <a:ext cx="2992542" cy="2505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AO DG: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Feedback de atenção. Aparecer somente se o aluno não colocar o objeto correto no mascote.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164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estiario  de empresa imagem">
            <a:extLst>
              <a:ext uri="{FF2B5EF4-FFF2-40B4-BE49-F238E27FC236}">
                <a16:creationId xmlns:a16="http://schemas.microsoft.com/office/drawing/2014/main" id="{6A2013CF-9423-45E9-9085-5AE58981A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2594BA-41CD-4E40-B6EB-C676474E0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25" y="269541"/>
            <a:ext cx="1688417" cy="61444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986AB64-C92B-4D4C-89FA-F3E87C5B6839}"/>
              </a:ext>
            </a:extLst>
          </p:cNvPr>
          <p:cNvSpPr/>
          <p:nvPr/>
        </p:nvSpPr>
        <p:spPr>
          <a:xfrm>
            <a:off x="-2" y="0"/>
            <a:ext cx="12192001" cy="813816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7615F4-8CA0-4DC3-A2DA-E86CD2BD0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9" y="1957357"/>
            <a:ext cx="2266665" cy="517704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44646DAB-6FF0-4DFC-A9CB-82BAB4BEE6E9}"/>
              </a:ext>
            </a:extLst>
          </p:cNvPr>
          <p:cNvSpPr/>
          <p:nvPr/>
        </p:nvSpPr>
        <p:spPr>
          <a:xfrm>
            <a:off x="798943" y="441873"/>
            <a:ext cx="460728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3500" b="1" dirty="0">
                <a:solidFill>
                  <a:srgbClr val="002060"/>
                </a:solidFill>
                <a:latin typeface="Gill Sans MT" panose="020B0502020104020203" pitchFamily="34" charset="0"/>
              </a:rPr>
              <a:t>Vestindo o Canelinha</a:t>
            </a:r>
            <a:endParaRPr lang="pt-BR" sz="3500" dirty="0">
              <a:solidFill>
                <a:prstClr val="black"/>
              </a:solidFill>
            </a:endParaRPr>
          </a:p>
        </p:txBody>
      </p:sp>
      <p:pic>
        <p:nvPicPr>
          <p:cNvPr id="5122" name="Picture 2" descr="Resultado de imagem para armario de empresa aberto">
            <a:extLst>
              <a:ext uri="{FF2B5EF4-FFF2-40B4-BE49-F238E27FC236}">
                <a16:creationId xmlns:a16="http://schemas.microsoft.com/office/drawing/2014/main" id="{260DE450-4932-4C56-907D-62EEA06B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5999" y="1281486"/>
            <a:ext cx="5928213" cy="592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sapato">
            <a:extLst>
              <a:ext uri="{FF2B5EF4-FFF2-40B4-BE49-F238E27FC236}">
                <a16:creationId xmlns:a16="http://schemas.microsoft.com/office/drawing/2014/main" id="{21D36D2B-49A5-4F94-82BF-462FB872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081" y="1826679"/>
            <a:ext cx="559772" cy="55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patinho">
            <a:extLst>
              <a:ext uri="{FF2B5EF4-FFF2-40B4-BE49-F238E27FC236}">
                <a16:creationId xmlns:a16="http://schemas.microsoft.com/office/drawing/2014/main" id="{613D9483-61BD-48DF-9282-E31EE622F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108" y="3587450"/>
            <a:ext cx="481630" cy="48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m para protetor solar">
            <a:extLst>
              <a:ext uri="{FF2B5EF4-FFF2-40B4-BE49-F238E27FC236}">
                <a16:creationId xmlns:a16="http://schemas.microsoft.com/office/drawing/2014/main" id="{C550309B-CD28-4D88-9C70-978BCDB96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757" y="484637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esultado de imagem para bone">
            <a:extLst>
              <a:ext uri="{FF2B5EF4-FFF2-40B4-BE49-F238E27FC236}">
                <a16:creationId xmlns:a16="http://schemas.microsoft.com/office/drawing/2014/main" id="{70EBB4DC-A608-4886-999E-DA0D877F0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373" y="4782067"/>
            <a:ext cx="482955" cy="4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90A404C-5AFC-4025-ABD5-D69668B8D3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7965" y="5715113"/>
            <a:ext cx="559773" cy="58424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5AE50EE-80ED-4EAA-93E4-31D6C330C6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9504" y="4154160"/>
            <a:ext cx="374926" cy="594395"/>
          </a:xfrm>
          <a:prstGeom prst="rect">
            <a:avLst/>
          </a:prstGeom>
        </p:spPr>
      </p:pic>
      <p:pic>
        <p:nvPicPr>
          <p:cNvPr id="5132" name="Picture 12" descr="Resultado de imagem para oculos">
            <a:extLst>
              <a:ext uri="{FF2B5EF4-FFF2-40B4-BE49-F238E27FC236}">
                <a16:creationId xmlns:a16="http://schemas.microsoft.com/office/drawing/2014/main" id="{48E815A9-1647-4B27-909A-A8CDC4740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081" y="4444716"/>
            <a:ext cx="559773" cy="55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C8974DB8-3316-4E53-BB2A-E8A31D4B1125}"/>
              </a:ext>
            </a:extLst>
          </p:cNvPr>
          <p:cNvSpPr/>
          <p:nvPr/>
        </p:nvSpPr>
        <p:spPr>
          <a:xfrm>
            <a:off x="1848546" y="4178742"/>
            <a:ext cx="559772" cy="5458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A38D726-78B0-4F4B-AC6A-ECF099E36EA4}"/>
              </a:ext>
            </a:extLst>
          </p:cNvPr>
          <p:cNvSpPr/>
          <p:nvPr/>
        </p:nvSpPr>
        <p:spPr>
          <a:xfrm>
            <a:off x="8627037" y="3764525"/>
            <a:ext cx="559772" cy="5458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white"/>
                </a:solidFill>
                <a:latin typeface="Calibri" panose="020F0502020204030204"/>
              </a:rPr>
              <a:t>2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18FBB1C-3C97-4164-8C67-A328297E456D}"/>
              </a:ext>
            </a:extLst>
          </p:cNvPr>
          <p:cNvSpPr/>
          <p:nvPr/>
        </p:nvSpPr>
        <p:spPr>
          <a:xfrm>
            <a:off x="9916491" y="2208642"/>
            <a:ext cx="2809461" cy="5031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Ilustrador – desenhar vários objetos dentro do armário para dificultar o aluno a encontrar o crachá.</a:t>
            </a:r>
          </a:p>
          <a:p>
            <a:pPr algn="ctr"/>
            <a:r>
              <a:rPr lang="pt-BR" dirty="0"/>
              <a:t>Deixar o crachá aparecendo discretamente atrás do objeto (óculos).</a:t>
            </a:r>
          </a:p>
        </p:txBody>
      </p:sp>
    </p:spTree>
    <p:extLst>
      <p:ext uri="{BB962C8B-B14F-4D97-AF65-F5344CB8AC3E}">
        <p14:creationId xmlns:p14="http://schemas.microsoft.com/office/powerpoint/2010/main" val="2408182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estiario  de empresa imagem">
            <a:extLst>
              <a:ext uri="{FF2B5EF4-FFF2-40B4-BE49-F238E27FC236}">
                <a16:creationId xmlns:a16="http://schemas.microsoft.com/office/drawing/2014/main" id="{6A2013CF-9423-45E9-9085-5AE58981A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2594BA-41CD-4E40-B6EB-C676474E0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25" y="269541"/>
            <a:ext cx="1688417" cy="61444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986AB64-C92B-4D4C-89FA-F3E87C5B6839}"/>
              </a:ext>
            </a:extLst>
          </p:cNvPr>
          <p:cNvSpPr/>
          <p:nvPr/>
        </p:nvSpPr>
        <p:spPr>
          <a:xfrm>
            <a:off x="-2" y="0"/>
            <a:ext cx="12192001" cy="813816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7615F4-8CA0-4DC3-A2DA-E86CD2BD0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9" y="1957357"/>
            <a:ext cx="2266665" cy="5177044"/>
          </a:xfrm>
          <a:prstGeom prst="rect">
            <a:avLst/>
          </a:prstGeom>
        </p:spPr>
      </p:pic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E057B736-750E-46C5-8F46-2230AD516F40}"/>
              </a:ext>
            </a:extLst>
          </p:cNvPr>
          <p:cNvSpPr/>
          <p:nvPr/>
        </p:nvSpPr>
        <p:spPr>
          <a:xfrm>
            <a:off x="3737112" y="1979897"/>
            <a:ext cx="3405809" cy="3049303"/>
          </a:xfrm>
          <a:prstGeom prst="wedgeRoundRectCallout">
            <a:avLst>
              <a:gd name="adj1" fmla="val -68700"/>
              <a:gd name="adj2" fmla="val 343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Obrigado!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white"/>
                </a:solidFill>
                <a:latin typeface="Calibri" panose="020F0502020204030204"/>
              </a:rPr>
              <a:t>Você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encontrou o presente que comprei para meu filho, mas tenho uma visita técnica e preciso encontrar meu crachá.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646DAB-6FF0-4DFC-A9CB-82BAB4BEE6E9}"/>
              </a:ext>
            </a:extLst>
          </p:cNvPr>
          <p:cNvSpPr/>
          <p:nvPr/>
        </p:nvSpPr>
        <p:spPr>
          <a:xfrm>
            <a:off x="798943" y="441873"/>
            <a:ext cx="460728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3500" b="1" dirty="0">
                <a:solidFill>
                  <a:srgbClr val="002060"/>
                </a:solidFill>
                <a:latin typeface="Gill Sans MT" panose="020B0502020104020203" pitchFamily="34" charset="0"/>
              </a:rPr>
              <a:t>Vestindo o Canelinha</a:t>
            </a:r>
            <a:endParaRPr lang="pt-BR" sz="3500" dirty="0">
              <a:solidFill>
                <a:prstClr val="black"/>
              </a:solidFill>
            </a:endParaRPr>
          </a:p>
        </p:txBody>
      </p:sp>
      <p:pic>
        <p:nvPicPr>
          <p:cNvPr id="9" name="Picture 6" descr="Resultado de imagem para patinho">
            <a:extLst>
              <a:ext uri="{FF2B5EF4-FFF2-40B4-BE49-F238E27FC236}">
                <a16:creationId xmlns:a16="http://schemas.microsoft.com/office/drawing/2014/main" id="{0E61510D-B98B-4915-BAC1-363FC9FD6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07" y="2536303"/>
            <a:ext cx="1032818" cy="103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624394C-E21F-45C7-8F4F-4065281B4AC5}"/>
              </a:ext>
            </a:extLst>
          </p:cNvPr>
          <p:cNvSpPr/>
          <p:nvPr/>
        </p:nvSpPr>
        <p:spPr>
          <a:xfrm>
            <a:off x="-1191707" y="4352244"/>
            <a:ext cx="2992542" cy="2505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AO TI: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Feedback de atenção. Aparecer somente se o aluno não colocar os objetos correto no mascote.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67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estiario  de empresa imagem">
            <a:extLst>
              <a:ext uri="{FF2B5EF4-FFF2-40B4-BE49-F238E27FC236}">
                <a16:creationId xmlns:a16="http://schemas.microsoft.com/office/drawing/2014/main" id="{6A2013CF-9423-45E9-9085-5AE58981A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2594BA-41CD-4E40-B6EB-C676474E0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25" y="269541"/>
            <a:ext cx="1688417" cy="61444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986AB64-C92B-4D4C-89FA-F3E87C5B6839}"/>
              </a:ext>
            </a:extLst>
          </p:cNvPr>
          <p:cNvSpPr/>
          <p:nvPr/>
        </p:nvSpPr>
        <p:spPr>
          <a:xfrm>
            <a:off x="-2" y="0"/>
            <a:ext cx="12192001" cy="813816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7615F4-8CA0-4DC3-A2DA-E86CD2BD0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9" y="1957357"/>
            <a:ext cx="2266665" cy="517704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44646DAB-6FF0-4DFC-A9CB-82BAB4BEE6E9}"/>
              </a:ext>
            </a:extLst>
          </p:cNvPr>
          <p:cNvSpPr/>
          <p:nvPr/>
        </p:nvSpPr>
        <p:spPr>
          <a:xfrm>
            <a:off x="798943" y="441873"/>
            <a:ext cx="460728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3500" b="1" dirty="0">
                <a:solidFill>
                  <a:srgbClr val="002060"/>
                </a:solidFill>
                <a:latin typeface="Gill Sans MT" panose="020B0502020104020203" pitchFamily="34" charset="0"/>
              </a:rPr>
              <a:t>Vestindo o Canelinha</a:t>
            </a:r>
            <a:endParaRPr lang="pt-BR" sz="3500" dirty="0">
              <a:solidFill>
                <a:prstClr val="black"/>
              </a:solidFill>
            </a:endParaRPr>
          </a:p>
        </p:txBody>
      </p:sp>
      <p:pic>
        <p:nvPicPr>
          <p:cNvPr id="5122" name="Picture 2" descr="Resultado de imagem para armario de empresa aberto">
            <a:extLst>
              <a:ext uri="{FF2B5EF4-FFF2-40B4-BE49-F238E27FC236}">
                <a16:creationId xmlns:a16="http://schemas.microsoft.com/office/drawing/2014/main" id="{260DE450-4932-4C56-907D-62EEA06B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5999" y="1281486"/>
            <a:ext cx="5928213" cy="592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sapato">
            <a:extLst>
              <a:ext uri="{FF2B5EF4-FFF2-40B4-BE49-F238E27FC236}">
                <a16:creationId xmlns:a16="http://schemas.microsoft.com/office/drawing/2014/main" id="{21D36D2B-49A5-4F94-82BF-462FB872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081" y="1826679"/>
            <a:ext cx="559772" cy="55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patinho">
            <a:extLst>
              <a:ext uri="{FF2B5EF4-FFF2-40B4-BE49-F238E27FC236}">
                <a16:creationId xmlns:a16="http://schemas.microsoft.com/office/drawing/2014/main" id="{613D9483-61BD-48DF-9282-E31EE622F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108" y="3587450"/>
            <a:ext cx="481630" cy="48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m para protetor solar">
            <a:extLst>
              <a:ext uri="{FF2B5EF4-FFF2-40B4-BE49-F238E27FC236}">
                <a16:creationId xmlns:a16="http://schemas.microsoft.com/office/drawing/2014/main" id="{C550309B-CD28-4D88-9C70-978BCDB96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757" y="484637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esultado de imagem para bone">
            <a:extLst>
              <a:ext uri="{FF2B5EF4-FFF2-40B4-BE49-F238E27FC236}">
                <a16:creationId xmlns:a16="http://schemas.microsoft.com/office/drawing/2014/main" id="{70EBB4DC-A608-4886-999E-DA0D877F0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373" y="4782067"/>
            <a:ext cx="482955" cy="4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90A404C-5AFC-4025-ABD5-D69668B8D3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7965" y="5715113"/>
            <a:ext cx="559773" cy="58424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5AE50EE-80ED-4EAA-93E4-31D6C330C6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9504" y="4154160"/>
            <a:ext cx="374926" cy="594395"/>
          </a:xfrm>
          <a:prstGeom prst="rect">
            <a:avLst/>
          </a:prstGeom>
        </p:spPr>
      </p:pic>
      <p:pic>
        <p:nvPicPr>
          <p:cNvPr id="5132" name="Picture 12" descr="Resultado de imagem para oculos">
            <a:extLst>
              <a:ext uri="{FF2B5EF4-FFF2-40B4-BE49-F238E27FC236}">
                <a16:creationId xmlns:a16="http://schemas.microsoft.com/office/drawing/2014/main" id="{48E815A9-1647-4B27-909A-A8CDC4740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081" y="4444716"/>
            <a:ext cx="559773" cy="55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D18FBB1C-3C97-4164-8C67-A328297E456D}"/>
              </a:ext>
            </a:extLst>
          </p:cNvPr>
          <p:cNvSpPr/>
          <p:nvPr/>
        </p:nvSpPr>
        <p:spPr>
          <a:xfrm>
            <a:off x="9916491" y="2208642"/>
            <a:ext cx="2809461" cy="5031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TI 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Caso o aluno selecione qualquer outro item que não seja o boné, o patinho ou o crachá o feedback será este...</a:t>
            </a:r>
          </a:p>
        </p:txBody>
      </p:sp>
      <p:sp>
        <p:nvSpPr>
          <p:cNvPr id="20" name="Balão de Fala: Retângulo com Cantos Arredondados 19">
            <a:extLst>
              <a:ext uri="{FF2B5EF4-FFF2-40B4-BE49-F238E27FC236}">
                <a16:creationId xmlns:a16="http://schemas.microsoft.com/office/drawing/2014/main" id="{0D88FC4C-4361-4C6A-8234-11652D0D7C4E}"/>
              </a:ext>
            </a:extLst>
          </p:cNvPr>
          <p:cNvSpPr/>
          <p:nvPr/>
        </p:nvSpPr>
        <p:spPr>
          <a:xfrm>
            <a:off x="3737112" y="1979897"/>
            <a:ext cx="3405809" cy="2446329"/>
          </a:xfrm>
          <a:prstGeom prst="wedgeRoundRectCallout">
            <a:avLst>
              <a:gd name="adj1" fmla="val -68700"/>
              <a:gd name="adj2" fmla="val 343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preste atenção... Vamos tentar mais uma vez!</a:t>
            </a:r>
          </a:p>
        </p:txBody>
      </p:sp>
    </p:spTree>
    <p:extLst>
      <p:ext uri="{BB962C8B-B14F-4D97-AF65-F5344CB8AC3E}">
        <p14:creationId xmlns:p14="http://schemas.microsoft.com/office/powerpoint/2010/main" val="2406573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estiario  de empresa imagem">
            <a:extLst>
              <a:ext uri="{FF2B5EF4-FFF2-40B4-BE49-F238E27FC236}">
                <a16:creationId xmlns:a16="http://schemas.microsoft.com/office/drawing/2014/main" id="{6A2013CF-9423-45E9-9085-5AE58981A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2594BA-41CD-4E40-B6EB-C676474E0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25" y="269541"/>
            <a:ext cx="1688417" cy="61444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986AB64-C92B-4D4C-89FA-F3E87C5B6839}"/>
              </a:ext>
            </a:extLst>
          </p:cNvPr>
          <p:cNvSpPr/>
          <p:nvPr/>
        </p:nvSpPr>
        <p:spPr>
          <a:xfrm>
            <a:off x="-2" y="0"/>
            <a:ext cx="12192001" cy="813816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7615F4-8CA0-4DC3-A2DA-E86CD2BD0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9" y="1957357"/>
            <a:ext cx="2266665" cy="517704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44646DAB-6FF0-4DFC-A9CB-82BAB4BEE6E9}"/>
              </a:ext>
            </a:extLst>
          </p:cNvPr>
          <p:cNvSpPr/>
          <p:nvPr/>
        </p:nvSpPr>
        <p:spPr>
          <a:xfrm>
            <a:off x="798943" y="441873"/>
            <a:ext cx="460728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3500" b="1" dirty="0">
                <a:solidFill>
                  <a:srgbClr val="002060"/>
                </a:solidFill>
                <a:latin typeface="Gill Sans MT" panose="020B0502020104020203" pitchFamily="34" charset="0"/>
              </a:rPr>
              <a:t>Vestindo o Canelinha</a:t>
            </a:r>
            <a:endParaRPr lang="pt-BR" sz="3500" dirty="0">
              <a:solidFill>
                <a:prstClr val="black"/>
              </a:solidFill>
            </a:endParaRPr>
          </a:p>
        </p:txBody>
      </p:sp>
      <p:pic>
        <p:nvPicPr>
          <p:cNvPr id="5122" name="Picture 2" descr="Resultado de imagem para armario de empresa aberto">
            <a:extLst>
              <a:ext uri="{FF2B5EF4-FFF2-40B4-BE49-F238E27FC236}">
                <a16:creationId xmlns:a16="http://schemas.microsoft.com/office/drawing/2014/main" id="{260DE450-4932-4C56-907D-62EEA06B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5999" y="1281486"/>
            <a:ext cx="5928213" cy="592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sapato">
            <a:extLst>
              <a:ext uri="{FF2B5EF4-FFF2-40B4-BE49-F238E27FC236}">
                <a16:creationId xmlns:a16="http://schemas.microsoft.com/office/drawing/2014/main" id="{21D36D2B-49A5-4F94-82BF-462FB872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081" y="1826679"/>
            <a:ext cx="559772" cy="55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patinho">
            <a:extLst>
              <a:ext uri="{FF2B5EF4-FFF2-40B4-BE49-F238E27FC236}">
                <a16:creationId xmlns:a16="http://schemas.microsoft.com/office/drawing/2014/main" id="{613D9483-61BD-48DF-9282-E31EE622F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108" y="3587450"/>
            <a:ext cx="481630" cy="48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esultado de imagem para protetor solar">
            <a:extLst>
              <a:ext uri="{FF2B5EF4-FFF2-40B4-BE49-F238E27FC236}">
                <a16:creationId xmlns:a16="http://schemas.microsoft.com/office/drawing/2014/main" id="{C550309B-CD28-4D88-9C70-978BCDB96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757" y="484637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esultado de imagem para bone">
            <a:extLst>
              <a:ext uri="{FF2B5EF4-FFF2-40B4-BE49-F238E27FC236}">
                <a16:creationId xmlns:a16="http://schemas.microsoft.com/office/drawing/2014/main" id="{70EBB4DC-A608-4886-999E-DA0D877F0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373" y="4782067"/>
            <a:ext cx="482955" cy="4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90A404C-5AFC-4025-ABD5-D69668B8D3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7965" y="5715113"/>
            <a:ext cx="559773" cy="58424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5AE50EE-80ED-4EAA-93E4-31D6C330C6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99504" y="4154160"/>
            <a:ext cx="374926" cy="594395"/>
          </a:xfrm>
          <a:prstGeom prst="rect">
            <a:avLst/>
          </a:prstGeom>
        </p:spPr>
      </p:pic>
      <p:pic>
        <p:nvPicPr>
          <p:cNvPr id="5132" name="Picture 12" descr="Resultado de imagem para oculos">
            <a:extLst>
              <a:ext uri="{FF2B5EF4-FFF2-40B4-BE49-F238E27FC236}">
                <a16:creationId xmlns:a16="http://schemas.microsoft.com/office/drawing/2014/main" id="{48E815A9-1647-4B27-909A-A8CDC4740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081" y="4444716"/>
            <a:ext cx="559773" cy="55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C8974DB8-3316-4E53-BB2A-E8A31D4B1125}"/>
              </a:ext>
            </a:extLst>
          </p:cNvPr>
          <p:cNvSpPr/>
          <p:nvPr/>
        </p:nvSpPr>
        <p:spPr>
          <a:xfrm>
            <a:off x="1848546" y="4178742"/>
            <a:ext cx="559772" cy="5458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A38D726-78B0-4F4B-AC6A-ECF099E36EA4}"/>
              </a:ext>
            </a:extLst>
          </p:cNvPr>
          <p:cNvSpPr/>
          <p:nvPr/>
        </p:nvSpPr>
        <p:spPr>
          <a:xfrm>
            <a:off x="9134828" y="4059439"/>
            <a:ext cx="559772" cy="5458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A0698FB-8FEF-44C3-AAFE-EA6177775182}"/>
              </a:ext>
            </a:extLst>
          </p:cNvPr>
          <p:cNvSpPr/>
          <p:nvPr/>
        </p:nvSpPr>
        <p:spPr>
          <a:xfrm>
            <a:off x="2886668" y="1630626"/>
            <a:ext cx="2266665" cy="4395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AO TI:</a:t>
            </a:r>
          </a:p>
          <a:p>
            <a:pPr algn="ctr"/>
            <a:r>
              <a:rPr lang="pt-BR" dirty="0"/>
              <a:t>1 – clicar na imagem 3 para fixar no peito no personagem.</a:t>
            </a:r>
          </a:p>
          <a:p>
            <a:pPr algn="ctr"/>
            <a:r>
              <a:rPr lang="pt-BR" dirty="0"/>
              <a:t>Essa imagem do crachá irá permanecer no peito do personagem.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Após o  aluno clicar na imagem, aparecer o feedback.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EE9F4AF-A41F-4429-A44F-8340C3150679}"/>
              </a:ext>
            </a:extLst>
          </p:cNvPr>
          <p:cNvSpPr/>
          <p:nvPr/>
        </p:nvSpPr>
        <p:spPr>
          <a:xfrm>
            <a:off x="9916491" y="2208642"/>
            <a:ext cx="2809461" cy="5031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Ilustrador – desenhar vários objetos dentro do armário para dificultar o aluno a encontrar o crachá.</a:t>
            </a:r>
          </a:p>
          <a:p>
            <a:pPr algn="ctr"/>
            <a:r>
              <a:rPr lang="pt-BR" dirty="0"/>
              <a:t>Deixar o crachá aparecendo discretamente atrás do objeto (óculos).</a:t>
            </a:r>
          </a:p>
        </p:txBody>
      </p:sp>
    </p:spTree>
    <p:extLst>
      <p:ext uri="{BB962C8B-B14F-4D97-AF65-F5344CB8AC3E}">
        <p14:creationId xmlns:p14="http://schemas.microsoft.com/office/powerpoint/2010/main" val="970398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estiario  de empresa imagem">
            <a:extLst>
              <a:ext uri="{FF2B5EF4-FFF2-40B4-BE49-F238E27FC236}">
                <a16:creationId xmlns:a16="http://schemas.microsoft.com/office/drawing/2014/main" id="{6A2013CF-9423-45E9-9085-5AE58981A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2594BA-41CD-4E40-B6EB-C676474E0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25" y="269541"/>
            <a:ext cx="1688417" cy="61444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986AB64-C92B-4D4C-89FA-F3E87C5B6839}"/>
              </a:ext>
            </a:extLst>
          </p:cNvPr>
          <p:cNvSpPr/>
          <p:nvPr/>
        </p:nvSpPr>
        <p:spPr>
          <a:xfrm>
            <a:off x="-2" y="0"/>
            <a:ext cx="12192001" cy="813816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E057B736-750E-46C5-8F46-2230AD516F40}"/>
              </a:ext>
            </a:extLst>
          </p:cNvPr>
          <p:cNvSpPr/>
          <p:nvPr/>
        </p:nvSpPr>
        <p:spPr>
          <a:xfrm>
            <a:off x="3737113" y="1979897"/>
            <a:ext cx="3048000" cy="2922788"/>
          </a:xfrm>
          <a:prstGeom prst="wedgeRoundRectCallout">
            <a:avLst>
              <a:gd name="adj1" fmla="val -68700"/>
              <a:gd name="adj2" fmla="val 343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Parabéns!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white"/>
                </a:solidFill>
                <a:latin typeface="Calibri" panose="020F0502020204030204"/>
              </a:rPr>
              <a:t>Agora vou para minha visita técnica com a roupa correta, meus equipamentos de segurança e meu crachá que identifica que sou um profissional da Intervel.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646DAB-6FF0-4DFC-A9CB-82BAB4BEE6E9}"/>
              </a:ext>
            </a:extLst>
          </p:cNvPr>
          <p:cNvSpPr/>
          <p:nvPr/>
        </p:nvSpPr>
        <p:spPr>
          <a:xfrm>
            <a:off x="798943" y="441873"/>
            <a:ext cx="460728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3500" b="1" dirty="0">
                <a:solidFill>
                  <a:srgbClr val="002060"/>
                </a:solidFill>
                <a:latin typeface="Gill Sans MT" panose="020B0502020104020203" pitchFamily="34" charset="0"/>
              </a:rPr>
              <a:t>Vestindo o Canelinha</a:t>
            </a:r>
            <a:endParaRPr lang="pt-BR" sz="3500" dirty="0">
              <a:solidFill>
                <a:prstClr val="black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5E8F30-B90F-4918-BDA5-491BEADB8664}"/>
              </a:ext>
            </a:extLst>
          </p:cNvPr>
          <p:cNvSpPr/>
          <p:nvPr/>
        </p:nvSpPr>
        <p:spPr>
          <a:xfrm>
            <a:off x="8972100" y="1373043"/>
            <a:ext cx="2992542" cy="2505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AO TI: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Feedback positivo, aparecer quando o aluno colocar os objeto correto no Canelinha.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359ACCD-AAA5-43E4-881E-ED4E8FB2B49A}"/>
              </a:ext>
            </a:extLst>
          </p:cNvPr>
          <p:cNvSpPr/>
          <p:nvPr/>
        </p:nvSpPr>
        <p:spPr>
          <a:xfrm>
            <a:off x="2074143" y="4902685"/>
            <a:ext cx="3418171" cy="1991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Canelinha [EM DESTAQUE] com a vestimenta completa, devem aparecer  todos os itens, inclusive a luva de vaqueta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8A3A14-B6B9-412F-9625-01C730094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5" y="743344"/>
            <a:ext cx="3150648" cy="43918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B4F2475-5C68-411E-A852-57BC0CEA5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680" y="2856668"/>
            <a:ext cx="374926" cy="59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61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estiario  de empresa imagem">
            <a:extLst>
              <a:ext uri="{FF2B5EF4-FFF2-40B4-BE49-F238E27FC236}">
                <a16:creationId xmlns:a16="http://schemas.microsoft.com/office/drawing/2014/main" id="{6A2013CF-9423-45E9-9085-5AE58981A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710"/>
            <a:ext cx="12192000" cy="81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2594BA-41CD-4E40-B6EB-C676474E0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25" y="269541"/>
            <a:ext cx="1688417" cy="61444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986AB64-C92B-4D4C-89FA-F3E87C5B6839}"/>
              </a:ext>
            </a:extLst>
          </p:cNvPr>
          <p:cNvSpPr/>
          <p:nvPr/>
        </p:nvSpPr>
        <p:spPr>
          <a:xfrm>
            <a:off x="-2" y="0"/>
            <a:ext cx="12192001" cy="813816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E057B736-750E-46C5-8F46-2230AD516F40}"/>
              </a:ext>
            </a:extLst>
          </p:cNvPr>
          <p:cNvSpPr/>
          <p:nvPr/>
        </p:nvSpPr>
        <p:spPr>
          <a:xfrm>
            <a:off x="3737113" y="1429621"/>
            <a:ext cx="3418171" cy="2057711"/>
          </a:xfrm>
          <a:prstGeom prst="wedgeRoundRectCallout">
            <a:avLst>
              <a:gd name="adj1" fmla="val -68700"/>
              <a:gd name="adj2" fmla="val 343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Lembre-se o seu uniforme e os equipamentos são fundamentais para que você possa trabalhar seguro e confiante. Bom trabalho!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646DAB-6FF0-4DFC-A9CB-82BAB4BEE6E9}"/>
              </a:ext>
            </a:extLst>
          </p:cNvPr>
          <p:cNvSpPr/>
          <p:nvPr/>
        </p:nvSpPr>
        <p:spPr>
          <a:xfrm>
            <a:off x="798943" y="441873"/>
            <a:ext cx="460728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3500" b="1" dirty="0">
                <a:solidFill>
                  <a:srgbClr val="002060"/>
                </a:solidFill>
                <a:latin typeface="Gill Sans MT" panose="020B0502020104020203" pitchFamily="34" charset="0"/>
              </a:rPr>
              <a:t>Vestindo o Canelinha</a:t>
            </a:r>
            <a:endParaRPr lang="pt-BR" sz="3500" dirty="0">
              <a:solidFill>
                <a:prstClr val="black"/>
              </a:solidFill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AC67B6F-ED75-4576-BA96-D865D099F36B}"/>
              </a:ext>
            </a:extLst>
          </p:cNvPr>
          <p:cNvSpPr/>
          <p:nvPr/>
        </p:nvSpPr>
        <p:spPr>
          <a:xfrm>
            <a:off x="2074143" y="4902685"/>
            <a:ext cx="3418171" cy="199109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Canelinha [EM DESTAQUE] com a vestimenta completa, devem aparecer  todos os itens, inclusive a luva de vaqueta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A6DA63B-8E87-4889-9558-80CB8B861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3" y="1490070"/>
            <a:ext cx="3150648" cy="439189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C468B8D-31FB-4F21-A7B4-B43016288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698" y="3603394"/>
            <a:ext cx="374926" cy="59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1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0C04A91-5B34-4B89-A204-0A6FD1BEB9A5}"/>
              </a:ext>
            </a:extLst>
          </p:cNvPr>
          <p:cNvSpPr/>
          <p:nvPr/>
        </p:nvSpPr>
        <p:spPr>
          <a:xfrm>
            <a:off x="0" y="690"/>
            <a:ext cx="12192000" cy="6856621"/>
          </a:xfrm>
          <a:prstGeom prst="rect">
            <a:avLst/>
          </a:prstGeom>
          <a:blipFill dpi="0" rotWithShape="1">
            <a:blip r:embed="rId2">
              <a:alphaModFix amt="38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7480">
              <a:defRPr/>
            </a:pPr>
            <a:endParaRPr lang="pt-BR" sz="125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C6BA2D5-4B23-4856-871D-772FEAA9D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25" y="269541"/>
            <a:ext cx="1688417" cy="61444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6FCEE94-C941-4807-B021-708CCF25066D}"/>
              </a:ext>
            </a:extLst>
          </p:cNvPr>
          <p:cNvSpPr/>
          <p:nvPr/>
        </p:nvSpPr>
        <p:spPr>
          <a:xfrm>
            <a:off x="1689652" y="1333415"/>
            <a:ext cx="8812695" cy="509096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Olá! O Canelinha precisa se vestir corretamente para seu primeiro dia de trabalho.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Preste atenção às roupas e acessórios que irá escolher. Para vestir o Canelinha basta selecionar a roupa ou acessório e arrastar para o personagem.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O técnico de telecomunicações precisa prestar muita atenção pois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suas roupas e equipamentos de proteção individual [EPI´s] o protegem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contra quedas, choques elétricos e outros fatores de risco. 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Clique no botão abaixo e vamos lá !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DB9413E-C6F0-40DF-857B-2117A04F22B7}"/>
              </a:ext>
            </a:extLst>
          </p:cNvPr>
          <p:cNvSpPr/>
          <p:nvPr/>
        </p:nvSpPr>
        <p:spPr>
          <a:xfrm>
            <a:off x="392543" y="269541"/>
            <a:ext cx="460728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  <a:latin typeface="Gill Sans MT" panose="020B0502020104020203" pitchFamily="34" charset="0"/>
              </a:rPr>
              <a:t>Vestindo o Canelinha</a:t>
            </a:r>
            <a:endParaRPr lang="pt-BR" sz="3500" dirty="0">
              <a:solidFill>
                <a:schemeClr val="bg1"/>
              </a:solidFill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DF0AB2F-ED29-481C-9113-5DE89F14DBBC}"/>
              </a:ext>
            </a:extLst>
          </p:cNvPr>
          <p:cNvSpPr/>
          <p:nvPr/>
        </p:nvSpPr>
        <p:spPr>
          <a:xfrm>
            <a:off x="5919181" y="5452532"/>
            <a:ext cx="801512" cy="5870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Go!</a:t>
            </a:r>
          </a:p>
        </p:txBody>
      </p:sp>
    </p:spTree>
    <p:extLst>
      <p:ext uri="{BB962C8B-B14F-4D97-AF65-F5344CB8AC3E}">
        <p14:creationId xmlns:p14="http://schemas.microsoft.com/office/powerpoint/2010/main" val="10740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estiario  de empresa imagem">
            <a:extLst>
              <a:ext uri="{FF2B5EF4-FFF2-40B4-BE49-F238E27FC236}">
                <a16:creationId xmlns:a16="http://schemas.microsoft.com/office/drawing/2014/main" id="{6A2013CF-9423-45E9-9085-5AE58981A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2594BA-41CD-4E40-B6EB-C676474E0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25" y="269541"/>
            <a:ext cx="1688417" cy="61444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986AB64-C92B-4D4C-89FA-F3E87C5B6839}"/>
              </a:ext>
            </a:extLst>
          </p:cNvPr>
          <p:cNvSpPr/>
          <p:nvPr/>
        </p:nvSpPr>
        <p:spPr>
          <a:xfrm>
            <a:off x="-2" y="0"/>
            <a:ext cx="12192001" cy="813816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7615F4-8CA0-4DC3-A2DA-E86CD2BD0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9" y="1957357"/>
            <a:ext cx="2266665" cy="5177044"/>
          </a:xfrm>
          <a:prstGeom prst="rect">
            <a:avLst/>
          </a:prstGeom>
        </p:spPr>
      </p:pic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E057B736-750E-46C5-8F46-2230AD516F40}"/>
              </a:ext>
            </a:extLst>
          </p:cNvPr>
          <p:cNvSpPr/>
          <p:nvPr/>
        </p:nvSpPr>
        <p:spPr>
          <a:xfrm>
            <a:off x="3697357" y="1877844"/>
            <a:ext cx="2974376" cy="1982956"/>
          </a:xfrm>
          <a:prstGeom prst="wedgeRoundRectCallout">
            <a:avLst>
              <a:gd name="adj1" fmla="val -74393"/>
              <a:gd name="adj2" fmla="val 189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Olá! Eu sou o Canelinha e é meu primeiro dia de trabalho. Me ajuda a encontrar a roupa correta?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646DAB-6FF0-4DFC-A9CB-82BAB4BEE6E9}"/>
              </a:ext>
            </a:extLst>
          </p:cNvPr>
          <p:cNvSpPr/>
          <p:nvPr/>
        </p:nvSpPr>
        <p:spPr>
          <a:xfrm>
            <a:off x="798943" y="441873"/>
            <a:ext cx="460728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b="1" dirty="0">
                <a:solidFill>
                  <a:srgbClr val="002060"/>
                </a:solidFill>
                <a:latin typeface="Gill Sans MT" panose="020B0502020104020203" pitchFamily="34" charset="0"/>
              </a:rPr>
              <a:t>Vestindo o Canelinha</a:t>
            </a:r>
            <a:endParaRPr lang="pt-BR" sz="35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1645624-5196-4825-B6AD-CF012379CD35}"/>
              </a:ext>
            </a:extLst>
          </p:cNvPr>
          <p:cNvSpPr/>
          <p:nvPr/>
        </p:nvSpPr>
        <p:spPr>
          <a:xfrm>
            <a:off x="1592227" y="4522065"/>
            <a:ext cx="1896534" cy="120791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Canelinha sem vestes</a:t>
            </a:r>
          </a:p>
        </p:txBody>
      </p:sp>
    </p:spTree>
    <p:extLst>
      <p:ext uri="{BB962C8B-B14F-4D97-AF65-F5344CB8AC3E}">
        <p14:creationId xmlns:p14="http://schemas.microsoft.com/office/powerpoint/2010/main" val="176101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estiario  de empresa imagem">
            <a:extLst>
              <a:ext uri="{FF2B5EF4-FFF2-40B4-BE49-F238E27FC236}">
                <a16:creationId xmlns:a16="http://schemas.microsoft.com/office/drawing/2014/main" id="{6A2013CF-9423-45E9-9085-5AE58981A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986AB64-C92B-4D4C-89FA-F3E87C5B6839}"/>
              </a:ext>
            </a:extLst>
          </p:cNvPr>
          <p:cNvSpPr/>
          <p:nvPr/>
        </p:nvSpPr>
        <p:spPr>
          <a:xfrm>
            <a:off x="-1" y="0"/>
            <a:ext cx="12192001" cy="813816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CF1AD3-08D8-4F93-A926-F3C313CFCCF0}"/>
              </a:ext>
            </a:extLst>
          </p:cNvPr>
          <p:cNvSpPr/>
          <p:nvPr/>
        </p:nvSpPr>
        <p:spPr>
          <a:xfrm>
            <a:off x="2087571" y="4422075"/>
            <a:ext cx="1272209" cy="2093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221C0DF-24CB-4617-977F-377D2B641621}"/>
              </a:ext>
            </a:extLst>
          </p:cNvPr>
          <p:cNvCxnSpPr>
            <a:cxnSpLocks/>
          </p:cNvCxnSpPr>
          <p:nvPr/>
        </p:nvCxnSpPr>
        <p:spPr>
          <a:xfrm>
            <a:off x="5595730" y="2067339"/>
            <a:ext cx="5867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sultado de imagem para desenho de roupa de praia masculina">
            <a:extLst>
              <a:ext uri="{FF2B5EF4-FFF2-40B4-BE49-F238E27FC236}">
                <a16:creationId xmlns:a16="http://schemas.microsoft.com/office/drawing/2014/main" id="{159F7C7F-CD0F-459B-9834-5751ABFA2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644" y="2573096"/>
            <a:ext cx="1150453" cy="115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desenho de camiseta regata">
            <a:extLst>
              <a:ext uri="{FF2B5EF4-FFF2-40B4-BE49-F238E27FC236}">
                <a16:creationId xmlns:a16="http://schemas.microsoft.com/office/drawing/2014/main" id="{C6DBFD27-5367-43DF-A1EC-BC4244004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630" y="2560982"/>
            <a:ext cx="1045268" cy="10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m para sapato social">
            <a:extLst>
              <a:ext uri="{FF2B5EF4-FFF2-40B4-BE49-F238E27FC236}">
                <a16:creationId xmlns:a16="http://schemas.microsoft.com/office/drawing/2014/main" id="{27485B74-7623-448F-8867-B2F536754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097" y="4032845"/>
            <a:ext cx="896385" cy="111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m para desenho de terno">
            <a:extLst>
              <a:ext uri="{FF2B5EF4-FFF2-40B4-BE49-F238E27FC236}">
                <a16:creationId xmlns:a16="http://schemas.microsoft.com/office/drawing/2014/main" id="{CD6D53F0-BDB0-4B8F-9E6E-BE7549CEF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64" y="4217388"/>
            <a:ext cx="1289072" cy="121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2B5CEA0-D613-44B5-8388-2F4853ADC6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2583" y="5618051"/>
            <a:ext cx="1907218" cy="95812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D277717-D05A-41A3-B556-155623A007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9997" y="4250519"/>
            <a:ext cx="794806" cy="209384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A79A8A1-8615-4269-ADAF-2B5B9365E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46258" y="4476243"/>
            <a:ext cx="1320366" cy="142495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3F9D944D-0A4C-4857-BE5B-2062B02C405B}"/>
              </a:ext>
            </a:extLst>
          </p:cNvPr>
          <p:cNvSpPr/>
          <p:nvPr/>
        </p:nvSpPr>
        <p:spPr>
          <a:xfrm>
            <a:off x="5493432" y="434198"/>
            <a:ext cx="4983664" cy="838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002060"/>
                </a:solidFill>
                <a:latin typeface="Gill Sans MT" panose="020B0502020104020203" pitchFamily="34" charset="0"/>
              </a:rPr>
              <a:t>Clique e arraste as opções corretas que fazem parte da roupa de trabalho do Canelinha.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1357CB3-97A6-487C-867F-D051F37D0560}"/>
              </a:ext>
            </a:extLst>
          </p:cNvPr>
          <p:cNvSpPr/>
          <p:nvPr/>
        </p:nvSpPr>
        <p:spPr>
          <a:xfrm>
            <a:off x="798943" y="441873"/>
            <a:ext cx="460728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b="1" dirty="0">
                <a:solidFill>
                  <a:srgbClr val="002060"/>
                </a:solidFill>
                <a:latin typeface="Gill Sans MT" panose="020B0502020104020203" pitchFamily="34" charset="0"/>
              </a:rPr>
              <a:t>Vestindo o Canelinha</a:t>
            </a:r>
            <a:endParaRPr lang="pt-BR" sz="35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572958B-4073-4555-AC32-11A894AFA591}"/>
              </a:ext>
            </a:extLst>
          </p:cNvPr>
          <p:cNvSpPr/>
          <p:nvPr/>
        </p:nvSpPr>
        <p:spPr>
          <a:xfrm>
            <a:off x="4950928" y="2218038"/>
            <a:ext cx="644802" cy="630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58E4006A-BBE9-44F5-AFD2-F765098B6E10}"/>
              </a:ext>
            </a:extLst>
          </p:cNvPr>
          <p:cNvSpPr/>
          <p:nvPr/>
        </p:nvSpPr>
        <p:spPr>
          <a:xfrm>
            <a:off x="7214996" y="2257626"/>
            <a:ext cx="644802" cy="630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7A4F9E3-0C88-4488-BD43-1586785A2C53}"/>
              </a:ext>
            </a:extLst>
          </p:cNvPr>
          <p:cNvSpPr/>
          <p:nvPr/>
        </p:nvSpPr>
        <p:spPr>
          <a:xfrm>
            <a:off x="-1797989" y="335633"/>
            <a:ext cx="2635627" cy="3387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AO TI: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TI, estes serão todos as roupas e acessórios que poderão ser arrastados para compor a vestimenta do Canelinha.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Os objetos com nº em vermelho são incorretos e os </a:t>
            </a:r>
            <a:r>
              <a:rPr lang="pt-BR" dirty="0" err="1"/>
              <a:t>nºs</a:t>
            </a:r>
            <a:r>
              <a:rPr lang="pt-BR" dirty="0"/>
              <a:t> azuis são corretos.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BA0E2CA-FE7D-41A9-9F5D-CD85B961484B}"/>
              </a:ext>
            </a:extLst>
          </p:cNvPr>
          <p:cNvSpPr/>
          <p:nvPr/>
        </p:nvSpPr>
        <p:spPr>
          <a:xfrm>
            <a:off x="1207652" y="4973129"/>
            <a:ext cx="1305486" cy="91185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Canelinha sem vestes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0C4EE7B-22E6-4040-917F-3D705EA7D673}"/>
              </a:ext>
            </a:extLst>
          </p:cNvPr>
          <p:cNvSpPr/>
          <p:nvPr/>
        </p:nvSpPr>
        <p:spPr>
          <a:xfrm>
            <a:off x="6136458" y="4849564"/>
            <a:ext cx="644802" cy="630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5733FD0-75F8-41BE-A532-EBFEC9D221BC}"/>
              </a:ext>
            </a:extLst>
          </p:cNvPr>
          <p:cNvSpPr/>
          <p:nvPr/>
        </p:nvSpPr>
        <p:spPr>
          <a:xfrm>
            <a:off x="7676192" y="3899768"/>
            <a:ext cx="644802" cy="630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CF48CA69-E17B-4D01-A5C0-C1C482F5A520}"/>
              </a:ext>
            </a:extLst>
          </p:cNvPr>
          <p:cNvSpPr/>
          <p:nvPr/>
        </p:nvSpPr>
        <p:spPr>
          <a:xfrm>
            <a:off x="6362179" y="6278226"/>
            <a:ext cx="644802" cy="6309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D8092EED-7887-4C21-A76B-3B3A7EC47C44}"/>
              </a:ext>
            </a:extLst>
          </p:cNvPr>
          <p:cNvSpPr/>
          <p:nvPr/>
        </p:nvSpPr>
        <p:spPr>
          <a:xfrm>
            <a:off x="4658828" y="3941631"/>
            <a:ext cx="644802" cy="6309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BF5728C8-1EFE-40EC-9528-A41987EC166C}"/>
              </a:ext>
            </a:extLst>
          </p:cNvPr>
          <p:cNvSpPr/>
          <p:nvPr/>
        </p:nvSpPr>
        <p:spPr>
          <a:xfrm>
            <a:off x="9661639" y="5466175"/>
            <a:ext cx="644802" cy="6309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1026" name="Picture 2" descr="Resultado de imagem para luva de vaqueta png">
            <a:extLst>
              <a:ext uri="{FF2B5EF4-FFF2-40B4-BE49-F238E27FC236}">
                <a16:creationId xmlns:a16="http://schemas.microsoft.com/office/drawing/2014/main" id="{70CEA32F-D650-47B1-86A2-F9C0F12FD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025" y="1238477"/>
            <a:ext cx="1427736" cy="12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ipse 39">
            <a:extLst>
              <a:ext uri="{FF2B5EF4-FFF2-40B4-BE49-F238E27FC236}">
                <a16:creationId xmlns:a16="http://schemas.microsoft.com/office/drawing/2014/main" id="{B7EC118A-5C75-4870-87DF-044CF4B84137}"/>
              </a:ext>
            </a:extLst>
          </p:cNvPr>
          <p:cNvSpPr/>
          <p:nvPr/>
        </p:nvSpPr>
        <p:spPr>
          <a:xfrm>
            <a:off x="4281363" y="1753191"/>
            <a:ext cx="644802" cy="6309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pic>
        <p:nvPicPr>
          <p:cNvPr id="1028" name="Picture 4" descr="Resultado de imagem para cinto de segurança alpinista png">
            <a:extLst>
              <a:ext uri="{FF2B5EF4-FFF2-40B4-BE49-F238E27FC236}">
                <a16:creationId xmlns:a16="http://schemas.microsoft.com/office/drawing/2014/main" id="{C1CAAEDF-4B4E-4939-ADAC-BF3395F06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298" y="1564320"/>
            <a:ext cx="836968" cy="161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Elipse 40">
            <a:extLst>
              <a:ext uri="{FF2B5EF4-FFF2-40B4-BE49-F238E27FC236}">
                <a16:creationId xmlns:a16="http://schemas.microsoft.com/office/drawing/2014/main" id="{823F10BA-27EB-48E5-929C-C075879EA818}"/>
              </a:ext>
            </a:extLst>
          </p:cNvPr>
          <p:cNvSpPr/>
          <p:nvPr/>
        </p:nvSpPr>
        <p:spPr>
          <a:xfrm>
            <a:off x="10709560" y="2058094"/>
            <a:ext cx="644802" cy="6309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pic>
        <p:nvPicPr>
          <p:cNvPr id="1030" name="Picture 6" descr="Resultado de imagem para capacete de segurança png">
            <a:extLst>
              <a:ext uri="{FF2B5EF4-FFF2-40B4-BE49-F238E27FC236}">
                <a16:creationId xmlns:a16="http://schemas.microsoft.com/office/drawing/2014/main" id="{DDC500D4-F229-46C5-B73C-F12A80A3E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065" y="1519826"/>
            <a:ext cx="909565" cy="90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Elipse 41">
            <a:extLst>
              <a:ext uri="{FF2B5EF4-FFF2-40B4-BE49-F238E27FC236}">
                <a16:creationId xmlns:a16="http://schemas.microsoft.com/office/drawing/2014/main" id="{676A6679-2DBF-4E6A-8CDD-755E6DF3D1D2}"/>
              </a:ext>
            </a:extLst>
          </p:cNvPr>
          <p:cNvSpPr/>
          <p:nvPr/>
        </p:nvSpPr>
        <p:spPr>
          <a:xfrm>
            <a:off x="8906240" y="1421077"/>
            <a:ext cx="644802" cy="6309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FEE9419-7F2E-4931-AAAA-E42C6945922E}"/>
              </a:ext>
            </a:extLst>
          </p:cNvPr>
          <p:cNvSpPr/>
          <p:nvPr/>
        </p:nvSpPr>
        <p:spPr>
          <a:xfrm>
            <a:off x="1815297" y="2573947"/>
            <a:ext cx="1868557" cy="1736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Picture 2" descr="Resultado de imagem para tenis png">
            <a:extLst>
              <a:ext uri="{FF2B5EF4-FFF2-40B4-BE49-F238E27FC236}">
                <a16:creationId xmlns:a16="http://schemas.microsoft.com/office/drawing/2014/main" id="{4BD6489F-3C75-43C8-80E9-5D53DC55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729" y="2988477"/>
            <a:ext cx="1150453" cy="115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Elipse 31">
            <a:extLst>
              <a:ext uri="{FF2B5EF4-FFF2-40B4-BE49-F238E27FC236}">
                <a16:creationId xmlns:a16="http://schemas.microsoft.com/office/drawing/2014/main" id="{2AF33FDF-0394-4A45-8CFE-96D2DE19B9B8}"/>
              </a:ext>
            </a:extLst>
          </p:cNvPr>
          <p:cNvSpPr/>
          <p:nvPr/>
        </p:nvSpPr>
        <p:spPr>
          <a:xfrm>
            <a:off x="9433476" y="2662472"/>
            <a:ext cx="644802" cy="630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F284DAD2-B20D-4E84-9C58-71EC6C3C1A0A}"/>
              </a:ext>
            </a:extLst>
          </p:cNvPr>
          <p:cNvSpPr/>
          <p:nvPr/>
        </p:nvSpPr>
        <p:spPr>
          <a:xfrm>
            <a:off x="-1360366" y="3882160"/>
            <a:ext cx="2635627" cy="3387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AO TI: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O Objetivo deste jogo é que o aluno escolha 100% das peças corretas para compor a vestimenta do Canelinha.</a:t>
            </a:r>
          </a:p>
        </p:txBody>
      </p:sp>
    </p:spTree>
    <p:extLst>
      <p:ext uri="{BB962C8B-B14F-4D97-AF65-F5344CB8AC3E}">
        <p14:creationId xmlns:p14="http://schemas.microsoft.com/office/powerpoint/2010/main" val="147430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estiario  de empresa imagem">
            <a:extLst>
              <a:ext uri="{FF2B5EF4-FFF2-40B4-BE49-F238E27FC236}">
                <a16:creationId xmlns:a16="http://schemas.microsoft.com/office/drawing/2014/main" id="{6A2013CF-9423-45E9-9085-5AE58981A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2594BA-41CD-4E40-B6EB-C676474E0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25" y="269541"/>
            <a:ext cx="1688417" cy="61444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44646DAB-6FF0-4DFC-A9CB-82BAB4BEE6E9}"/>
              </a:ext>
            </a:extLst>
          </p:cNvPr>
          <p:cNvSpPr/>
          <p:nvPr/>
        </p:nvSpPr>
        <p:spPr>
          <a:xfrm>
            <a:off x="3737809" y="372658"/>
            <a:ext cx="460728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500" b="1" dirty="0">
                <a:solidFill>
                  <a:srgbClr val="002060"/>
                </a:solidFill>
                <a:latin typeface="Gill Sans MT" panose="020B0502020104020203" pitchFamily="34" charset="0"/>
              </a:rPr>
              <a:t>Vestindo o Canelinha</a:t>
            </a:r>
            <a:endParaRPr lang="pt-BR" sz="35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0456D1E-681C-4618-83BB-3BF7F90759AF}"/>
              </a:ext>
            </a:extLst>
          </p:cNvPr>
          <p:cNvSpPr/>
          <p:nvPr/>
        </p:nvSpPr>
        <p:spPr>
          <a:xfrm>
            <a:off x="1815547" y="1692965"/>
            <a:ext cx="1868557" cy="1736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87AE75F-2712-41EA-B6FE-1412B4939479}"/>
              </a:ext>
            </a:extLst>
          </p:cNvPr>
          <p:cNvSpPr/>
          <p:nvPr/>
        </p:nvSpPr>
        <p:spPr>
          <a:xfrm>
            <a:off x="2113722" y="3535017"/>
            <a:ext cx="1272209" cy="2093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2" descr="Resultado de imagem para desenho de roupa de praia masculina">
            <a:extLst>
              <a:ext uri="{FF2B5EF4-FFF2-40B4-BE49-F238E27FC236}">
                <a16:creationId xmlns:a16="http://schemas.microsoft.com/office/drawing/2014/main" id="{06398966-11DB-4FD2-85D1-1850AB1ED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974" y="4478408"/>
            <a:ext cx="1150453" cy="115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sultado de imagem para desenho de camiseta regata">
            <a:extLst>
              <a:ext uri="{FF2B5EF4-FFF2-40B4-BE49-F238E27FC236}">
                <a16:creationId xmlns:a16="http://schemas.microsoft.com/office/drawing/2014/main" id="{8A6DFEBC-9C36-486B-966A-FEB1F37E0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66" y="3429000"/>
            <a:ext cx="1045268" cy="10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9FC7390-CE0E-4BA6-B5A0-B5D9405C9117}"/>
              </a:ext>
            </a:extLst>
          </p:cNvPr>
          <p:cNvSpPr/>
          <p:nvPr/>
        </p:nvSpPr>
        <p:spPr>
          <a:xfrm>
            <a:off x="6135548" y="2724553"/>
            <a:ext cx="3982278" cy="205693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i="1" dirty="0" err="1">
                <a:solidFill>
                  <a:schemeClr val="tx1"/>
                </a:solidFill>
              </a:rPr>
              <a:t>Ops</a:t>
            </a:r>
            <a:r>
              <a:rPr lang="pt-BR" sz="2200" i="1" dirty="0">
                <a:solidFill>
                  <a:schemeClr val="tx1"/>
                </a:solidFill>
              </a:rPr>
              <a:t>! Esta escolha não é adequada para o trabalho do técnico... Clique no botão abaixo e tente outra vez!</a:t>
            </a:r>
            <a:endParaRPr lang="pt-BR" sz="2200" i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0CD050A-04B6-4DD7-9A7F-288A8A58A47F}"/>
              </a:ext>
            </a:extLst>
          </p:cNvPr>
          <p:cNvSpPr/>
          <p:nvPr/>
        </p:nvSpPr>
        <p:spPr>
          <a:xfrm>
            <a:off x="-1687706" y="4019272"/>
            <a:ext cx="3275896" cy="2505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b="1" dirty="0"/>
              <a:t>TI:</a:t>
            </a:r>
          </a:p>
          <a:p>
            <a:pPr algn="ctr"/>
            <a:r>
              <a:rPr lang="pt-BR" dirty="0"/>
              <a:t>INSERIR feedback de atenção. Eles irão aparecer toda vez que o aluno colocar qualquer das peças incorretas no Canelinha, mesmo que conjugada com peças corretas.</a:t>
            </a:r>
          </a:p>
          <a:p>
            <a:pPr algn="ctr"/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923838D-506D-4821-A9A7-68117C64E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0591" y="5734878"/>
            <a:ext cx="1907218" cy="958128"/>
          </a:xfrm>
          <a:prstGeom prst="rect">
            <a:avLst/>
          </a:prstGeom>
        </p:spPr>
      </p:pic>
      <p:sp>
        <p:nvSpPr>
          <p:cNvPr id="6" name="Sinal de Multiplicação 5">
            <a:extLst>
              <a:ext uri="{FF2B5EF4-FFF2-40B4-BE49-F238E27FC236}">
                <a16:creationId xmlns:a16="http://schemas.microsoft.com/office/drawing/2014/main" id="{1271D811-B7F3-4752-80A6-967C377E0FD3}"/>
              </a:ext>
            </a:extLst>
          </p:cNvPr>
          <p:cNvSpPr/>
          <p:nvPr/>
        </p:nvSpPr>
        <p:spPr>
          <a:xfrm>
            <a:off x="2951682" y="3703801"/>
            <a:ext cx="786127" cy="6309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Sinal de Multiplicação 20">
            <a:extLst>
              <a:ext uri="{FF2B5EF4-FFF2-40B4-BE49-F238E27FC236}">
                <a16:creationId xmlns:a16="http://schemas.microsoft.com/office/drawing/2014/main" id="{2B301D03-799C-4C67-8C6A-CE603D9086A8}"/>
              </a:ext>
            </a:extLst>
          </p:cNvPr>
          <p:cNvSpPr/>
          <p:nvPr/>
        </p:nvSpPr>
        <p:spPr>
          <a:xfrm>
            <a:off x="3024443" y="4781491"/>
            <a:ext cx="786127" cy="6309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32FC210-FEB7-4699-8A69-42AE7BE9FA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441121" y="5891820"/>
            <a:ext cx="801186" cy="801186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3F857770-9A9B-441A-BAC6-568204BC5389}"/>
              </a:ext>
            </a:extLst>
          </p:cNvPr>
          <p:cNvSpPr/>
          <p:nvPr/>
        </p:nvSpPr>
        <p:spPr>
          <a:xfrm>
            <a:off x="-1666197" y="1433791"/>
            <a:ext cx="3275896" cy="2505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b="1" dirty="0"/>
              <a:t>TI:</a:t>
            </a:r>
          </a:p>
          <a:p>
            <a:pPr algn="ctr"/>
            <a:r>
              <a:rPr lang="pt-BR" dirty="0"/>
              <a:t>Neste slide estão os FEEDBACK NEGATIVO para </a:t>
            </a:r>
            <a:r>
              <a:rPr lang="pt-BR" u="sng" dirty="0"/>
              <a:t>quando o aluno optar por objetos que não fazem parte </a:t>
            </a:r>
            <a:r>
              <a:rPr lang="pt-BR" dirty="0"/>
              <a:t>da vestimenta do técnico Canelinha.</a:t>
            </a:r>
          </a:p>
          <a:p>
            <a:pPr algn="ctr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6641BF5A-283E-41E5-9264-751C505D2A6C}"/>
              </a:ext>
            </a:extLst>
          </p:cNvPr>
          <p:cNvSpPr/>
          <p:nvPr/>
        </p:nvSpPr>
        <p:spPr>
          <a:xfrm>
            <a:off x="10117826" y="5734878"/>
            <a:ext cx="1030422" cy="587023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repetir!</a:t>
            </a:r>
          </a:p>
        </p:txBody>
      </p:sp>
    </p:spTree>
    <p:extLst>
      <p:ext uri="{BB962C8B-B14F-4D97-AF65-F5344CB8AC3E}">
        <p14:creationId xmlns:p14="http://schemas.microsoft.com/office/powerpoint/2010/main" val="332478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estiario  de empresa imagem">
            <a:extLst>
              <a:ext uri="{FF2B5EF4-FFF2-40B4-BE49-F238E27FC236}">
                <a16:creationId xmlns:a16="http://schemas.microsoft.com/office/drawing/2014/main" id="{6A2013CF-9423-45E9-9085-5AE58981A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986AB64-C92B-4D4C-89FA-F3E87C5B6839}"/>
              </a:ext>
            </a:extLst>
          </p:cNvPr>
          <p:cNvSpPr/>
          <p:nvPr/>
        </p:nvSpPr>
        <p:spPr>
          <a:xfrm>
            <a:off x="-1" y="0"/>
            <a:ext cx="12192001" cy="813816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CF1AD3-08D8-4F93-A926-F3C313CFCCF0}"/>
              </a:ext>
            </a:extLst>
          </p:cNvPr>
          <p:cNvSpPr/>
          <p:nvPr/>
        </p:nvSpPr>
        <p:spPr>
          <a:xfrm>
            <a:off x="2696008" y="2602660"/>
            <a:ext cx="1272209" cy="2093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221C0DF-24CB-4617-977F-377D2B641621}"/>
              </a:ext>
            </a:extLst>
          </p:cNvPr>
          <p:cNvCxnSpPr>
            <a:cxnSpLocks/>
          </p:cNvCxnSpPr>
          <p:nvPr/>
        </p:nvCxnSpPr>
        <p:spPr>
          <a:xfrm>
            <a:off x="5595730" y="2067339"/>
            <a:ext cx="5867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sultado de imagem para desenho de roupa de praia masculina">
            <a:extLst>
              <a:ext uri="{FF2B5EF4-FFF2-40B4-BE49-F238E27FC236}">
                <a16:creationId xmlns:a16="http://schemas.microsoft.com/office/drawing/2014/main" id="{159F7C7F-CD0F-459B-9834-5751ABFA2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644" y="2573096"/>
            <a:ext cx="1150453" cy="115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desenho de camiseta regata">
            <a:extLst>
              <a:ext uri="{FF2B5EF4-FFF2-40B4-BE49-F238E27FC236}">
                <a16:creationId xmlns:a16="http://schemas.microsoft.com/office/drawing/2014/main" id="{C6DBFD27-5367-43DF-A1EC-BC4244004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630" y="2560982"/>
            <a:ext cx="1045268" cy="10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m para sapato social">
            <a:extLst>
              <a:ext uri="{FF2B5EF4-FFF2-40B4-BE49-F238E27FC236}">
                <a16:creationId xmlns:a16="http://schemas.microsoft.com/office/drawing/2014/main" id="{27485B74-7623-448F-8867-B2F536754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097" y="4032845"/>
            <a:ext cx="896385" cy="111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m para desenho de terno">
            <a:extLst>
              <a:ext uri="{FF2B5EF4-FFF2-40B4-BE49-F238E27FC236}">
                <a16:creationId xmlns:a16="http://schemas.microsoft.com/office/drawing/2014/main" id="{CD6D53F0-BDB0-4B8F-9E6E-BE7549CEF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64" y="4217388"/>
            <a:ext cx="1289072" cy="121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2B5CEA0-D613-44B5-8388-2F4853ADC6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9691" y="5574377"/>
            <a:ext cx="1907218" cy="95812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D277717-D05A-41A3-B556-155623A007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0217" y="3626805"/>
            <a:ext cx="794806" cy="209384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A79A8A1-8615-4269-ADAF-2B5B9365E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87325" y="2951414"/>
            <a:ext cx="871542" cy="94057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3F9D944D-0A4C-4857-BE5B-2062B02C405B}"/>
              </a:ext>
            </a:extLst>
          </p:cNvPr>
          <p:cNvSpPr/>
          <p:nvPr/>
        </p:nvSpPr>
        <p:spPr>
          <a:xfrm>
            <a:off x="5493432" y="434198"/>
            <a:ext cx="4983664" cy="838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Clique e arraste as opções corretas que fazem parte da roupa de trabalho do Canelinha.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1357CB3-97A6-487C-867F-D051F37D0560}"/>
              </a:ext>
            </a:extLst>
          </p:cNvPr>
          <p:cNvSpPr/>
          <p:nvPr/>
        </p:nvSpPr>
        <p:spPr>
          <a:xfrm>
            <a:off x="318878" y="0"/>
            <a:ext cx="460728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Vestindo o Canelinha</a:t>
            </a:r>
            <a:endParaRPr kumimoji="0" lang="pt-BR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572958B-4073-4555-AC32-11A894AFA591}"/>
              </a:ext>
            </a:extLst>
          </p:cNvPr>
          <p:cNvSpPr/>
          <p:nvPr/>
        </p:nvSpPr>
        <p:spPr>
          <a:xfrm>
            <a:off x="4950928" y="2218038"/>
            <a:ext cx="644802" cy="630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58E4006A-BBE9-44F5-AFD2-F765098B6E10}"/>
              </a:ext>
            </a:extLst>
          </p:cNvPr>
          <p:cNvSpPr/>
          <p:nvPr/>
        </p:nvSpPr>
        <p:spPr>
          <a:xfrm>
            <a:off x="7214996" y="2257626"/>
            <a:ext cx="644802" cy="630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7A4F9E3-0C88-4488-BD43-1586785A2C53}"/>
              </a:ext>
            </a:extLst>
          </p:cNvPr>
          <p:cNvSpPr/>
          <p:nvPr/>
        </p:nvSpPr>
        <p:spPr>
          <a:xfrm>
            <a:off x="-1153683" y="1000106"/>
            <a:ext cx="2635627" cy="3387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 TI: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white"/>
                </a:solidFill>
                <a:latin typeface="Calibri" panose="020F0502020204030204"/>
              </a:rPr>
              <a:t>TI, este slide mostra o feedback para quando o aluno não selecionou objetos errados mas esqueceu um ou mais itens na vestimenta.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BA0E2CA-FE7D-41A9-9F5D-CD85B961484B}"/>
              </a:ext>
            </a:extLst>
          </p:cNvPr>
          <p:cNvSpPr/>
          <p:nvPr/>
        </p:nvSpPr>
        <p:spPr>
          <a:xfrm>
            <a:off x="1294632" y="1592727"/>
            <a:ext cx="1305486" cy="91185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Canelinha sem vestes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0C4EE7B-22E6-4040-917F-3D705EA7D673}"/>
              </a:ext>
            </a:extLst>
          </p:cNvPr>
          <p:cNvSpPr/>
          <p:nvPr/>
        </p:nvSpPr>
        <p:spPr>
          <a:xfrm>
            <a:off x="6136458" y="4849564"/>
            <a:ext cx="644802" cy="630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5733FD0-75F8-41BE-A532-EBFEC9D221BC}"/>
              </a:ext>
            </a:extLst>
          </p:cNvPr>
          <p:cNvSpPr/>
          <p:nvPr/>
        </p:nvSpPr>
        <p:spPr>
          <a:xfrm>
            <a:off x="7676192" y="3899768"/>
            <a:ext cx="644802" cy="630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pic>
        <p:nvPicPr>
          <p:cNvPr id="1026" name="Picture 2" descr="Resultado de imagem para luva de vaqueta png">
            <a:extLst>
              <a:ext uri="{FF2B5EF4-FFF2-40B4-BE49-F238E27FC236}">
                <a16:creationId xmlns:a16="http://schemas.microsoft.com/office/drawing/2014/main" id="{70CEA32F-D650-47B1-86A2-F9C0F12FD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1869" y="5129299"/>
            <a:ext cx="1150453" cy="99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cinto de segurança alpinista png">
            <a:extLst>
              <a:ext uri="{FF2B5EF4-FFF2-40B4-BE49-F238E27FC236}">
                <a16:creationId xmlns:a16="http://schemas.microsoft.com/office/drawing/2014/main" id="{C1CAAEDF-4B4E-4939-ADAC-BF3395F06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530" y="3253101"/>
            <a:ext cx="836968" cy="161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6FEE9419-7F2E-4931-AAAA-E42C6945922E}"/>
              </a:ext>
            </a:extLst>
          </p:cNvPr>
          <p:cNvSpPr/>
          <p:nvPr/>
        </p:nvSpPr>
        <p:spPr>
          <a:xfrm>
            <a:off x="2412805" y="699890"/>
            <a:ext cx="1868557" cy="1736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2" descr="Resultado de imagem para tenis png">
            <a:extLst>
              <a:ext uri="{FF2B5EF4-FFF2-40B4-BE49-F238E27FC236}">
                <a16:creationId xmlns:a16="http://schemas.microsoft.com/office/drawing/2014/main" id="{4BD6489F-3C75-43C8-80E9-5D53DC55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729" y="2988477"/>
            <a:ext cx="1150453" cy="115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Elipse 31">
            <a:extLst>
              <a:ext uri="{FF2B5EF4-FFF2-40B4-BE49-F238E27FC236}">
                <a16:creationId xmlns:a16="http://schemas.microsoft.com/office/drawing/2014/main" id="{2AF33FDF-0394-4A45-8CFE-96D2DE19B9B8}"/>
              </a:ext>
            </a:extLst>
          </p:cNvPr>
          <p:cNvSpPr/>
          <p:nvPr/>
        </p:nvSpPr>
        <p:spPr>
          <a:xfrm>
            <a:off x="9433476" y="2662472"/>
            <a:ext cx="644802" cy="630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F284DAD2-B20D-4E84-9C58-71EC6C3C1A0A}"/>
              </a:ext>
            </a:extLst>
          </p:cNvPr>
          <p:cNvSpPr/>
          <p:nvPr/>
        </p:nvSpPr>
        <p:spPr>
          <a:xfrm>
            <a:off x="-690918" y="4698855"/>
            <a:ext cx="2635627" cy="1851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TI, </a:t>
            </a:r>
            <a:r>
              <a:rPr kumimoji="0" lang="pt-BR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quando faltar um ou mais itens o feedback será o da janela amarela...</a:t>
            </a:r>
          </a:p>
        </p:txBody>
      </p:sp>
      <p:pic>
        <p:nvPicPr>
          <p:cNvPr id="1030" name="Picture 6" descr="Resultado de imagem para capacete de segurança png">
            <a:extLst>
              <a:ext uri="{FF2B5EF4-FFF2-40B4-BE49-F238E27FC236}">
                <a16:creationId xmlns:a16="http://schemas.microsoft.com/office/drawing/2014/main" id="{DDC500D4-F229-46C5-B73C-F12A80A3E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28" y="590916"/>
            <a:ext cx="909565" cy="90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BB8BEA4D-FDEC-40E8-87B7-8291C8F275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3706828" y="5262424"/>
            <a:ext cx="601119" cy="601119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5D69E7BB-FCF9-4F54-A058-88F6A71EE6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2323151" y="4040662"/>
            <a:ext cx="514510" cy="51451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737223A0-2911-452B-B954-5D4D45D069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2323151" y="2878218"/>
            <a:ext cx="514510" cy="51451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030EE394-D9F2-449C-94DD-43A0F19556E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3897337" y="3870041"/>
            <a:ext cx="514510" cy="51451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95CDE404-0109-45A1-83C7-599530E26C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2814911" y="1106069"/>
            <a:ext cx="601119" cy="6011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07EE97-C399-4FDB-9EF1-01E77742419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3561257" y="1425897"/>
            <a:ext cx="863543" cy="1727086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DA785FBA-ED4E-427F-8C2F-4D82285395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0631827" y="4401951"/>
            <a:ext cx="588256" cy="1176512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33425776-06E9-4E49-8879-7C4A539C26F2}"/>
              </a:ext>
            </a:extLst>
          </p:cNvPr>
          <p:cNvSpPr/>
          <p:nvPr/>
        </p:nvSpPr>
        <p:spPr>
          <a:xfrm>
            <a:off x="5939910" y="5905812"/>
            <a:ext cx="3472563" cy="1150453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i="1" dirty="0" err="1">
                <a:solidFill>
                  <a:schemeClr val="tx1"/>
                </a:solidFill>
              </a:rPr>
              <a:t>Eita</a:t>
            </a:r>
            <a:r>
              <a:rPr lang="pt-BR" sz="2200" i="1" dirty="0">
                <a:solidFill>
                  <a:schemeClr val="tx1"/>
                </a:solidFill>
              </a:rPr>
              <a:t>! Será que não esta faltando nada?</a:t>
            </a:r>
            <a:endParaRPr lang="pt-BR" sz="2200" i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39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estiario  de empresa imagem">
            <a:extLst>
              <a:ext uri="{FF2B5EF4-FFF2-40B4-BE49-F238E27FC236}">
                <a16:creationId xmlns:a16="http://schemas.microsoft.com/office/drawing/2014/main" id="{6A2013CF-9423-45E9-9085-5AE58981A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986AB64-C92B-4D4C-89FA-F3E87C5B6839}"/>
              </a:ext>
            </a:extLst>
          </p:cNvPr>
          <p:cNvSpPr/>
          <p:nvPr/>
        </p:nvSpPr>
        <p:spPr>
          <a:xfrm>
            <a:off x="-1" y="0"/>
            <a:ext cx="12192001" cy="813816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CF1AD3-08D8-4F93-A926-F3C313CFCCF0}"/>
              </a:ext>
            </a:extLst>
          </p:cNvPr>
          <p:cNvSpPr/>
          <p:nvPr/>
        </p:nvSpPr>
        <p:spPr>
          <a:xfrm>
            <a:off x="2696008" y="2602660"/>
            <a:ext cx="1272209" cy="2093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221C0DF-24CB-4617-977F-377D2B641621}"/>
              </a:ext>
            </a:extLst>
          </p:cNvPr>
          <p:cNvCxnSpPr>
            <a:cxnSpLocks/>
          </p:cNvCxnSpPr>
          <p:nvPr/>
        </p:nvCxnSpPr>
        <p:spPr>
          <a:xfrm>
            <a:off x="5595730" y="2067339"/>
            <a:ext cx="5867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sultado de imagem para desenho de roupa de praia masculina">
            <a:extLst>
              <a:ext uri="{FF2B5EF4-FFF2-40B4-BE49-F238E27FC236}">
                <a16:creationId xmlns:a16="http://schemas.microsoft.com/office/drawing/2014/main" id="{159F7C7F-CD0F-459B-9834-5751ABFA2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644" y="2573096"/>
            <a:ext cx="1150453" cy="115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m para desenho de camiseta regata">
            <a:extLst>
              <a:ext uri="{FF2B5EF4-FFF2-40B4-BE49-F238E27FC236}">
                <a16:creationId xmlns:a16="http://schemas.microsoft.com/office/drawing/2014/main" id="{C6DBFD27-5367-43DF-A1EC-BC4244004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630" y="2560982"/>
            <a:ext cx="1045268" cy="10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m para sapato social">
            <a:extLst>
              <a:ext uri="{FF2B5EF4-FFF2-40B4-BE49-F238E27FC236}">
                <a16:creationId xmlns:a16="http://schemas.microsoft.com/office/drawing/2014/main" id="{27485B74-7623-448F-8867-B2F536754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097" y="4032845"/>
            <a:ext cx="896385" cy="111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m para desenho de terno">
            <a:extLst>
              <a:ext uri="{FF2B5EF4-FFF2-40B4-BE49-F238E27FC236}">
                <a16:creationId xmlns:a16="http://schemas.microsoft.com/office/drawing/2014/main" id="{CD6D53F0-BDB0-4B8F-9E6E-BE7549CEF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264" y="4217388"/>
            <a:ext cx="1289072" cy="121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2B5CEA0-D613-44B5-8388-2F4853ADC6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9691" y="5574377"/>
            <a:ext cx="1907218" cy="95812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D277717-D05A-41A3-B556-155623A007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0217" y="3626805"/>
            <a:ext cx="794806" cy="209384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A79A8A1-8615-4269-ADAF-2B5B9365E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87325" y="2951414"/>
            <a:ext cx="871542" cy="94057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3F9D944D-0A4C-4857-BE5B-2062B02C405B}"/>
              </a:ext>
            </a:extLst>
          </p:cNvPr>
          <p:cNvSpPr/>
          <p:nvPr/>
        </p:nvSpPr>
        <p:spPr>
          <a:xfrm>
            <a:off x="5493432" y="434198"/>
            <a:ext cx="4983664" cy="838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Clique e arraste as opções corretas que fazem parte da roupa de trabalho do Canelinha.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1357CB3-97A6-487C-867F-D051F37D0560}"/>
              </a:ext>
            </a:extLst>
          </p:cNvPr>
          <p:cNvSpPr/>
          <p:nvPr/>
        </p:nvSpPr>
        <p:spPr>
          <a:xfrm>
            <a:off x="318878" y="0"/>
            <a:ext cx="460728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Vestindo o Canelinha</a:t>
            </a:r>
            <a:endParaRPr kumimoji="0" lang="pt-BR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572958B-4073-4555-AC32-11A894AFA591}"/>
              </a:ext>
            </a:extLst>
          </p:cNvPr>
          <p:cNvSpPr/>
          <p:nvPr/>
        </p:nvSpPr>
        <p:spPr>
          <a:xfrm>
            <a:off x="4950928" y="2218038"/>
            <a:ext cx="644802" cy="630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58E4006A-BBE9-44F5-AFD2-F765098B6E10}"/>
              </a:ext>
            </a:extLst>
          </p:cNvPr>
          <p:cNvSpPr/>
          <p:nvPr/>
        </p:nvSpPr>
        <p:spPr>
          <a:xfrm>
            <a:off x="7214996" y="2257626"/>
            <a:ext cx="644802" cy="630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7A4F9E3-0C88-4488-BD43-1586785A2C53}"/>
              </a:ext>
            </a:extLst>
          </p:cNvPr>
          <p:cNvSpPr/>
          <p:nvPr/>
        </p:nvSpPr>
        <p:spPr>
          <a:xfrm>
            <a:off x="-999411" y="1690616"/>
            <a:ext cx="2635627" cy="2252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 TI: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TI, este slide mostra o feedback para quando o aluno selecionou todos os itens corretos.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BA0E2CA-FE7D-41A9-9F5D-CD85B961484B}"/>
              </a:ext>
            </a:extLst>
          </p:cNvPr>
          <p:cNvSpPr/>
          <p:nvPr/>
        </p:nvSpPr>
        <p:spPr>
          <a:xfrm>
            <a:off x="1294632" y="1592727"/>
            <a:ext cx="1305486" cy="91185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Canelinha sem vestes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0C4EE7B-22E6-4040-917F-3D705EA7D673}"/>
              </a:ext>
            </a:extLst>
          </p:cNvPr>
          <p:cNvSpPr/>
          <p:nvPr/>
        </p:nvSpPr>
        <p:spPr>
          <a:xfrm>
            <a:off x="6136458" y="4849564"/>
            <a:ext cx="644802" cy="630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E5733FD0-75F8-41BE-A532-EBFEC9D221BC}"/>
              </a:ext>
            </a:extLst>
          </p:cNvPr>
          <p:cNvSpPr/>
          <p:nvPr/>
        </p:nvSpPr>
        <p:spPr>
          <a:xfrm>
            <a:off x="7676192" y="3899768"/>
            <a:ext cx="644802" cy="630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pic>
        <p:nvPicPr>
          <p:cNvPr id="1028" name="Picture 4" descr="Resultado de imagem para cinto de segurança alpinista png">
            <a:extLst>
              <a:ext uri="{FF2B5EF4-FFF2-40B4-BE49-F238E27FC236}">
                <a16:creationId xmlns:a16="http://schemas.microsoft.com/office/drawing/2014/main" id="{C1CAAEDF-4B4E-4939-ADAC-BF3395F06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530" y="3253101"/>
            <a:ext cx="836968" cy="161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6FEE9419-7F2E-4931-AAAA-E42C6945922E}"/>
              </a:ext>
            </a:extLst>
          </p:cNvPr>
          <p:cNvSpPr/>
          <p:nvPr/>
        </p:nvSpPr>
        <p:spPr>
          <a:xfrm>
            <a:off x="2412805" y="699890"/>
            <a:ext cx="1868557" cy="1736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2" descr="Resultado de imagem para tenis png">
            <a:extLst>
              <a:ext uri="{FF2B5EF4-FFF2-40B4-BE49-F238E27FC236}">
                <a16:creationId xmlns:a16="http://schemas.microsoft.com/office/drawing/2014/main" id="{4BD6489F-3C75-43C8-80E9-5D53DC55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729" y="2988477"/>
            <a:ext cx="1150453" cy="115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Elipse 31">
            <a:extLst>
              <a:ext uri="{FF2B5EF4-FFF2-40B4-BE49-F238E27FC236}">
                <a16:creationId xmlns:a16="http://schemas.microsoft.com/office/drawing/2014/main" id="{2AF33FDF-0394-4A45-8CFE-96D2DE19B9B8}"/>
              </a:ext>
            </a:extLst>
          </p:cNvPr>
          <p:cNvSpPr/>
          <p:nvPr/>
        </p:nvSpPr>
        <p:spPr>
          <a:xfrm>
            <a:off x="9433476" y="2662472"/>
            <a:ext cx="644802" cy="6309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F284DAD2-B20D-4E84-9C58-71EC6C3C1A0A}"/>
              </a:ext>
            </a:extLst>
          </p:cNvPr>
          <p:cNvSpPr/>
          <p:nvPr/>
        </p:nvSpPr>
        <p:spPr>
          <a:xfrm>
            <a:off x="-690918" y="4698855"/>
            <a:ext cx="2635627" cy="1851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TI,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quando todos os itens corretos foram escolhidos o feedback será o da janela verde...</a:t>
            </a:r>
          </a:p>
        </p:txBody>
      </p:sp>
      <p:pic>
        <p:nvPicPr>
          <p:cNvPr id="1030" name="Picture 6" descr="Resultado de imagem para capacete de segurança png">
            <a:extLst>
              <a:ext uri="{FF2B5EF4-FFF2-40B4-BE49-F238E27FC236}">
                <a16:creationId xmlns:a16="http://schemas.microsoft.com/office/drawing/2014/main" id="{DDC500D4-F229-46C5-B73C-F12A80A3E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28" y="590916"/>
            <a:ext cx="909565" cy="90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BB8BEA4D-FDEC-40E8-87B7-8291C8F275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706828" y="5262424"/>
            <a:ext cx="601119" cy="601119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5D69E7BB-FCF9-4F54-A058-88F6A71EE6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2323151" y="4040662"/>
            <a:ext cx="514510" cy="51451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737223A0-2911-452B-B954-5D4D45D069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2323151" y="2878218"/>
            <a:ext cx="514510" cy="51451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030EE394-D9F2-449C-94DD-43A0F19556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897337" y="3870041"/>
            <a:ext cx="514510" cy="51451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95CDE404-0109-45A1-83C7-599530E26C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2814911" y="1106069"/>
            <a:ext cx="601119" cy="601119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33425776-06E9-4E49-8879-7C4A539C26F2}"/>
              </a:ext>
            </a:extLst>
          </p:cNvPr>
          <p:cNvSpPr/>
          <p:nvPr/>
        </p:nvSpPr>
        <p:spPr>
          <a:xfrm>
            <a:off x="5939910" y="5905812"/>
            <a:ext cx="4354017" cy="115045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Muito bom! Agora o Canelinha esta pronto para o trabalho!</a:t>
            </a:r>
            <a:endParaRPr kumimoji="0" lang="pt-BR" sz="22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pic>
        <p:nvPicPr>
          <p:cNvPr id="1026" name="Picture 2" descr="Resultado de imagem para luva de vaqueta png">
            <a:extLst>
              <a:ext uri="{FF2B5EF4-FFF2-40B4-BE49-F238E27FC236}">
                <a16:creationId xmlns:a16="http://schemas.microsoft.com/office/drawing/2014/main" id="{70CEA32F-D650-47B1-86A2-F9C0F12FD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782" y="2028811"/>
            <a:ext cx="1150453" cy="99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C616200F-2353-40BF-BDCD-7B87C8332B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509598" y="1990067"/>
            <a:ext cx="514510" cy="51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estiario  de empresa imagem">
            <a:extLst>
              <a:ext uri="{FF2B5EF4-FFF2-40B4-BE49-F238E27FC236}">
                <a16:creationId xmlns:a16="http://schemas.microsoft.com/office/drawing/2014/main" id="{6A2013CF-9423-45E9-9085-5AE58981A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2594BA-41CD-4E40-B6EB-C676474E0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25" y="269541"/>
            <a:ext cx="1688417" cy="61444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986AB64-C92B-4D4C-89FA-F3E87C5B6839}"/>
              </a:ext>
            </a:extLst>
          </p:cNvPr>
          <p:cNvSpPr/>
          <p:nvPr/>
        </p:nvSpPr>
        <p:spPr>
          <a:xfrm>
            <a:off x="-2" y="0"/>
            <a:ext cx="12192001" cy="813816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7615F4-8CA0-4DC3-A2DA-E86CD2BD0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17" y="1072815"/>
            <a:ext cx="2266665" cy="5177044"/>
          </a:xfrm>
          <a:prstGeom prst="rect">
            <a:avLst/>
          </a:prstGeom>
        </p:spPr>
      </p:pic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E057B736-750E-46C5-8F46-2230AD516F40}"/>
              </a:ext>
            </a:extLst>
          </p:cNvPr>
          <p:cNvSpPr/>
          <p:nvPr/>
        </p:nvSpPr>
        <p:spPr>
          <a:xfrm>
            <a:off x="8237170" y="1651129"/>
            <a:ext cx="2796209" cy="2373460"/>
          </a:xfrm>
          <a:prstGeom prst="wedgeRoundRectCallout">
            <a:avLst>
              <a:gd name="adj1" fmla="val -68700"/>
              <a:gd name="adj2" fmla="val 343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white"/>
                </a:solidFill>
                <a:latin typeface="Calibri" panose="020F0502020204030204"/>
              </a:rPr>
              <a:t>Agora sim! Estou pronto para o trabalho. Vamos fazer mais um exercício?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prstClr val="white"/>
                </a:solidFill>
                <a:latin typeface="Calibri" panose="020F0502020204030204"/>
              </a:rPr>
              <a:t>Clique no botão abaixo e vamos lá!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646DAB-6FF0-4DFC-A9CB-82BAB4BEE6E9}"/>
              </a:ext>
            </a:extLst>
          </p:cNvPr>
          <p:cNvSpPr/>
          <p:nvPr/>
        </p:nvSpPr>
        <p:spPr>
          <a:xfrm>
            <a:off x="798943" y="441873"/>
            <a:ext cx="460728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3500" b="1" dirty="0">
                <a:solidFill>
                  <a:srgbClr val="002060"/>
                </a:solidFill>
                <a:latin typeface="Gill Sans MT" panose="020B0502020104020203" pitchFamily="34" charset="0"/>
              </a:rPr>
              <a:t>Vestindo o Canelinha</a:t>
            </a:r>
            <a:endParaRPr lang="pt-BR" sz="3500" dirty="0">
              <a:solidFill>
                <a:prstClr val="black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88ED737-FBD9-47CD-AC2E-7F4F02B49CB2}"/>
              </a:ext>
            </a:extLst>
          </p:cNvPr>
          <p:cNvSpPr/>
          <p:nvPr/>
        </p:nvSpPr>
        <p:spPr>
          <a:xfrm>
            <a:off x="185715" y="4024589"/>
            <a:ext cx="2992542" cy="2505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AO TI: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Habilitar o clique na seta para avançar para a próxima lição.</a:t>
            </a:r>
          </a:p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69A8897-1EA7-4A2B-922B-9271BD811EC2}"/>
              </a:ext>
            </a:extLst>
          </p:cNvPr>
          <p:cNvSpPr/>
          <p:nvPr/>
        </p:nvSpPr>
        <p:spPr>
          <a:xfrm>
            <a:off x="3580632" y="2548691"/>
            <a:ext cx="2266664" cy="128901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Canelinha vestido com todos os itens corretos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A42C130-F03A-4CCD-9D5C-551026023D9E}"/>
              </a:ext>
            </a:extLst>
          </p:cNvPr>
          <p:cNvSpPr/>
          <p:nvPr/>
        </p:nvSpPr>
        <p:spPr>
          <a:xfrm>
            <a:off x="10117826" y="5734878"/>
            <a:ext cx="1030422" cy="587023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Jogar!</a:t>
            </a:r>
          </a:p>
        </p:txBody>
      </p:sp>
    </p:spTree>
    <p:extLst>
      <p:ext uri="{BB962C8B-B14F-4D97-AF65-F5344CB8AC3E}">
        <p14:creationId xmlns:p14="http://schemas.microsoft.com/office/powerpoint/2010/main" val="141767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vestiario  de empresa imagem">
            <a:extLst>
              <a:ext uri="{FF2B5EF4-FFF2-40B4-BE49-F238E27FC236}">
                <a16:creationId xmlns:a16="http://schemas.microsoft.com/office/drawing/2014/main" id="{6A2013CF-9423-45E9-9085-5AE58981A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02594BA-41CD-4E40-B6EB-C676474E0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25" y="269541"/>
            <a:ext cx="1688417" cy="61444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986AB64-C92B-4D4C-89FA-F3E87C5B6839}"/>
              </a:ext>
            </a:extLst>
          </p:cNvPr>
          <p:cNvSpPr/>
          <p:nvPr/>
        </p:nvSpPr>
        <p:spPr>
          <a:xfrm>
            <a:off x="-2" y="0"/>
            <a:ext cx="12192001" cy="813816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646DAB-6FF0-4DFC-A9CB-82BAB4BEE6E9}"/>
              </a:ext>
            </a:extLst>
          </p:cNvPr>
          <p:cNvSpPr/>
          <p:nvPr/>
        </p:nvSpPr>
        <p:spPr>
          <a:xfrm>
            <a:off x="798943" y="441873"/>
            <a:ext cx="460728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3500" b="1" dirty="0">
                <a:solidFill>
                  <a:srgbClr val="002060"/>
                </a:solidFill>
                <a:latin typeface="Gill Sans MT" panose="020B0502020104020203" pitchFamily="34" charset="0"/>
              </a:rPr>
              <a:t>Vestindo o Canelinha</a:t>
            </a:r>
            <a:endParaRPr lang="pt-BR" sz="3500" dirty="0">
              <a:solidFill>
                <a:prstClr val="black"/>
              </a:solidFill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A1AE17E-4D4F-4548-A187-83ADF478B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0" y="2186609"/>
            <a:ext cx="2166292" cy="4947792"/>
          </a:xfrm>
          <a:prstGeom prst="rect">
            <a:avLst/>
          </a:prstGeom>
        </p:spPr>
      </p:pic>
      <p:sp>
        <p:nvSpPr>
          <p:cNvPr id="20" name="Balão de Fala: Retângulo com Cantos Arredondados 19">
            <a:extLst>
              <a:ext uri="{FF2B5EF4-FFF2-40B4-BE49-F238E27FC236}">
                <a16:creationId xmlns:a16="http://schemas.microsoft.com/office/drawing/2014/main" id="{2B8712A2-21D3-404B-A1DC-BDBF68F610E4}"/>
              </a:ext>
            </a:extLst>
          </p:cNvPr>
          <p:cNvSpPr/>
          <p:nvPr/>
        </p:nvSpPr>
        <p:spPr>
          <a:xfrm>
            <a:off x="3697357" y="1877844"/>
            <a:ext cx="2796209" cy="1507435"/>
          </a:xfrm>
          <a:prstGeom prst="wedgeRoundRectCallout">
            <a:avLst>
              <a:gd name="adj1" fmla="val -68700"/>
              <a:gd name="adj2" fmla="val 343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Guardei meu crachá no armário e não consigo encontrar, que tal me ajudar?</a:t>
            </a:r>
          </a:p>
        </p:txBody>
      </p:sp>
    </p:spTree>
    <p:extLst>
      <p:ext uri="{BB962C8B-B14F-4D97-AF65-F5344CB8AC3E}">
        <p14:creationId xmlns:p14="http://schemas.microsoft.com/office/powerpoint/2010/main" val="429366737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1077</Words>
  <Application>Microsoft Office PowerPoint</Application>
  <PresentationFormat>Widescreen</PresentationFormat>
  <Paragraphs>177</Paragraphs>
  <Slides>17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Gill Sans MT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Ricardo Assumção do Amaral</dc:creator>
  <cp:lastModifiedBy>luciana martins</cp:lastModifiedBy>
  <cp:revision>57</cp:revision>
  <dcterms:created xsi:type="dcterms:W3CDTF">2019-03-04T13:31:58Z</dcterms:created>
  <dcterms:modified xsi:type="dcterms:W3CDTF">2019-03-16T06:33:13Z</dcterms:modified>
</cp:coreProperties>
</file>