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0" r:id="rId6"/>
    <p:sldId id="263" r:id="rId7"/>
    <p:sldId id="261" r:id="rId8"/>
    <p:sldId id="262" r:id="rId9"/>
    <p:sldId id="25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2A023-FAD4-49CC-ACA1-FD7D7BB4F7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1B3813-575E-4955-9711-F33AB6EF94E0}">
      <dgm:prSet phldrT="[Texto]"/>
      <dgm:spPr/>
      <dgm:t>
        <a:bodyPr/>
        <a:lstStyle/>
        <a:p>
          <a:r>
            <a:rPr lang="pt-BR" dirty="0" smtClean="0"/>
            <a:t>Patrimonialista</a:t>
          </a:r>
          <a:endParaRPr lang="pt-BR" dirty="0"/>
        </a:p>
      </dgm:t>
    </dgm:pt>
    <dgm:pt modelId="{14D9203C-C19C-4596-939F-837DD94FA1B4}" type="parTrans" cxnId="{4396C161-52C0-4E63-A8AF-1B5E0B0F496F}">
      <dgm:prSet/>
      <dgm:spPr/>
      <dgm:t>
        <a:bodyPr/>
        <a:lstStyle/>
        <a:p>
          <a:endParaRPr lang="pt-BR"/>
        </a:p>
      </dgm:t>
    </dgm:pt>
    <dgm:pt modelId="{7FFFD973-5AF1-408C-89D4-29D6E2C378F5}" type="sibTrans" cxnId="{4396C161-52C0-4E63-A8AF-1B5E0B0F496F}">
      <dgm:prSet/>
      <dgm:spPr/>
      <dgm:t>
        <a:bodyPr/>
        <a:lstStyle/>
        <a:p>
          <a:endParaRPr lang="pt-BR"/>
        </a:p>
      </dgm:t>
    </dgm:pt>
    <dgm:pt modelId="{B0F07139-9541-4409-A2BE-4D1D04F11757}">
      <dgm:prSet phldrT="[Texto]"/>
      <dgm:spPr/>
      <dgm:t>
        <a:bodyPr/>
        <a:lstStyle/>
        <a:p>
          <a:r>
            <a:rPr lang="pt-BR" dirty="0" smtClean="0"/>
            <a:t>Burocrática</a:t>
          </a:r>
          <a:endParaRPr lang="pt-BR" dirty="0"/>
        </a:p>
      </dgm:t>
    </dgm:pt>
    <dgm:pt modelId="{B2D206AE-9037-4F36-B60B-2268F46E6BED}" type="parTrans" cxnId="{EB1E1A7B-9917-4324-847C-1AF5BD1A7E44}">
      <dgm:prSet/>
      <dgm:spPr/>
      <dgm:t>
        <a:bodyPr/>
        <a:lstStyle/>
        <a:p>
          <a:endParaRPr lang="pt-BR"/>
        </a:p>
      </dgm:t>
    </dgm:pt>
    <dgm:pt modelId="{F3A71F31-50C4-4136-B397-67AA2A90189C}" type="sibTrans" cxnId="{EB1E1A7B-9917-4324-847C-1AF5BD1A7E44}">
      <dgm:prSet/>
      <dgm:spPr/>
      <dgm:t>
        <a:bodyPr/>
        <a:lstStyle/>
        <a:p>
          <a:endParaRPr lang="pt-BR"/>
        </a:p>
      </dgm:t>
    </dgm:pt>
    <dgm:pt modelId="{3E530E66-B9EE-472E-AE12-BCFAA34E9C20}">
      <dgm:prSet phldrT="[Texto]"/>
      <dgm:spPr/>
      <dgm:t>
        <a:bodyPr/>
        <a:lstStyle/>
        <a:p>
          <a:r>
            <a:rPr lang="pt-BR" dirty="0" smtClean="0"/>
            <a:t>Gerencial</a:t>
          </a:r>
          <a:endParaRPr lang="pt-BR" dirty="0"/>
        </a:p>
      </dgm:t>
    </dgm:pt>
    <dgm:pt modelId="{3C49AB55-36B2-45F1-BF0F-B6FD015FE869}" type="parTrans" cxnId="{0977523E-355A-448D-8211-05FAEB9503D5}">
      <dgm:prSet/>
      <dgm:spPr/>
      <dgm:t>
        <a:bodyPr/>
        <a:lstStyle/>
        <a:p>
          <a:endParaRPr lang="pt-BR"/>
        </a:p>
      </dgm:t>
    </dgm:pt>
    <dgm:pt modelId="{5541C25A-34EE-433C-94C2-9C2541D464E0}" type="sibTrans" cxnId="{0977523E-355A-448D-8211-05FAEB9503D5}">
      <dgm:prSet/>
      <dgm:spPr/>
      <dgm:t>
        <a:bodyPr/>
        <a:lstStyle/>
        <a:p>
          <a:endParaRPr lang="pt-BR"/>
        </a:p>
      </dgm:t>
    </dgm:pt>
    <dgm:pt modelId="{3A919382-4B1D-4D89-8335-90A123B7AF95}">
      <dgm:prSet/>
      <dgm:spPr/>
      <dgm:t>
        <a:bodyPr/>
        <a:lstStyle/>
        <a:p>
          <a:r>
            <a:rPr lang="pt-BR" dirty="0" smtClean="0"/>
            <a:t>Confusão entre o patrimônio público e o privado, típico de regimes absolutistas. Conivente com práticas como clientelismo e nepotismo.</a:t>
          </a:r>
          <a:endParaRPr lang="pt-BR" dirty="0"/>
        </a:p>
      </dgm:t>
    </dgm:pt>
    <dgm:pt modelId="{2DEE58F3-1BCB-421B-A9BF-514E0E1CC0C1}" type="parTrans" cxnId="{D3542431-D8F4-41C2-A822-C4A48C4A5EEC}">
      <dgm:prSet/>
      <dgm:spPr/>
    </dgm:pt>
    <dgm:pt modelId="{7EFF3900-F1A0-45E7-A4D2-B387B8079873}" type="sibTrans" cxnId="{D3542431-D8F4-41C2-A822-C4A48C4A5EEC}">
      <dgm:prSet/>
      <dgm:spPr/>
    </dgm:pt>
    <dgm:pt modelId="{280517A8-4B95-46F3-85D6-D636951AD563}">
      <dgm:prSet/>
      <dgm:spPr/>
      <dgm:t>
        <a:bodyPr/>
        <a:lstStyle/>
        <a:p>
          <a:r>
            <a:rPr lang="pt-BR" dirty="0" smtClean="0"/>
            <a:t>Baseada em conceitos atuais de administração e eficiência, voltada para o controle dos resultados e descentralizada para poder chegar ao cidadão</a:t>
          </a:r>
          <a:endParaRPr lang="pt-BR" dirty="0"/>
        </a:p>
      </dgm:t>
    </dgm:pt>
    <dgm:pt modelId="{BAEC41D8-BA19-489A-BC57-6107DCE521F6}" type="parTrans" cxnId="{63A6DDB7-13C5-4194-9644-31BE09106D72}">
      <dgm:prSet/>
      <dgm:spPr/>
    </dgm:pt>
    <dgm:pt modelId="{68316CF0-E0E9-4204-9025-2C415A6D39CD}" type="sibTrans" cxnId="{63A6DDB7-13C5-4194-9644-31BE09106D72}">
      <dgm:prSet/>
      <dgm:spPr/>
    </dgm:pt>
    <dgm:pt modelId="{860FEF3B-B825-4494-B53F-5D6CE7F5F5D6}">
      <dgm:prSet/>
      <dgm:spPr/>
      <dgm:t>
        <a:bodyPr/>
        <a:lstStyle/>
        <a:p>
          <a:r>
            <a:rPr lang="pt-BR" dirty="0" smtClean="0"/>
            <a:t>Estabelecimento da burocracia como mecanismo de conter os excessos da </a:t>
          </a:r>
          <a:r>
            <a:rPr lang="pt-BR" dirty="0" err="1" smtClean="0"/>
            <a:t>Adm</a:t>
          </a:r>
          <a:r>
            <a:rPr lang="pt-BR" dirty="0" smtClean="0"/>
            <a:t>. P. Patrimonialista, estabelecendo padrões hierárquicos, controle de processos. Além do DASP que realizava concursos públicos  e treinamentos, além de manter documentos do governo.</a:t>
          </a:r>
          <a:endParaRPr lang="pt-BR" dirty="0"/>
        </a:p>
      </dgm:t>
    </dgm:pt>
    <dgm:pt modelId="{3283716A-8BA1-46B1-8FAF-586FE5BA759B}" type="parTrans" cxnId="{35031FD9-A05E-4AD1-B085-49FD0DE1F864}">
      <dgm:prSet/>
      <dgm:spPr/>
    </dgm:pt>
    <dgm:pt modelId="{3D56E1F8-1D44-40BF-9FE7-123BB6A9067C}" type="sibTrans" cxnId="{35031FD9-A05E-4AD1-B085-49FD0DE1F864}">
      <dgm:prSet/>
      <dgm:spPr/>
    </dgm:pt>
    <dgm:pt modelId="{0A4AD9AE-F52C-483E-AB59-3643C2572318}" type="pres">
      <dgm:prSet presAssocID="{E812A023-FAD4-49CC-ACA1-FD7D7BB4F76D}" presName="linearFlow" presStyleCnt="0">
        <dgm:presLayoutVars>
          <dgm:dir/>
          <dgm:animLvl val="lvl"/>
          <dgm:resizeHandles val="exact"/>
        </dgm:presLayoutVars>
      </dgm:prSet>
      <dgm:spPr/>
    </dgm:pt>
    <dgm:pt modelId="{F94A454D-A46E-4A94-AA35-333CAE624AF5}" type="pres">
      <dgm:prSet presAssocID="{F81B3813-575E-4955-9711-F33AB6EF94E0}" presName="composite" presStyleCnt="0"/>
      <dgm:spPr/>
    </dgm:pt>
    <dgm:pt modelId="{900DEA68-28BE-41DC-9F99-1333487654DF}" type="pres">
      <dgm:prSet presAssocID="{F81B3813-575E-4955-9711-F33AB6EF94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AA788B-15F4-49F2-910D-BB28AA9BA110}" type="pres">
      <dgm:prSet presAssocID="{F81B3813-575E-4955-9711-F33AB6EF94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F3BC75-80BB-4561-A310-0FF9D3C1F788}" type="pres">
      <dgm:prSet presAssocID="{7FFFD973-5AF1-408C-89D4-29D6E2C378F5}" presName="sp" presStyleCnt="0"/>
      <dgm:spPr/>
    </dgm:pt>
    <dgm:pt modelId="{945F5D74-8BF3-418A-A9AA-77C0C7E3582D}" type="pres">
      <dgm:prSet presAssocID="{B0F07139-9541-4409-A2BE-4D1D04F11757}" presName="composite" presStyleCnt="0"/>
      <dgm:spPr/>
    </dgm:pt>
    <dgm:pt modelId="{A6087B11-BFDA-49A1-94D9-BAF54E2AB3FB}" type="pres">
      <dgm:prSet presAssocID="{B0F07139-9541-4409-A2BE-4D1D04F1175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D6D1CE7-E492-4BC6-95CA-496A0AD81230}" type="pres">
      <dgm:prSet presAssocID="{B0F07139-9541-4409-A2BE-4D1D04F1175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8E13E0-8107-4FA8-A7A5-9233C9F47320}" type="pres">
      <dgm:prSet presAssocID="{F3A71F31-50C4-4136-B397-67AA2A90189C}" presName="sp" presStyleCnt="0"/>
      <dgm:spPr/>
    </dgm:pt>
    <dgm:pt modelId="{7139E25C-D43E-42E1-8877-54DD86D5A0A5}" type="pres">
      <dgm:prSet presAssocID="{3E530E66-B9EE-472E-AE12-BCFAA34E9C20}" presName="composite" presStyleCnt="0"/>
      <dgm:spPr/>
    </dgm:pt>
    <dgm:pt modelId="{9710D2A0-6AC8-4FDC-81A9-459562322D0B}" type="pres">
      <dgm:prSet presAssocID="{3E530E66-B9EE-472E-AE12-BCFAA34E9C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5FE086-063A-4DEA-ACAC-64F8309072F8}" type="pres">
      <dgm:prSet presAssocID="{3E530E66-B9EE-472E-AE12-BCFAA34E9C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A12EAA-1C5D-496F-8323-F063B7D3C1E0}" type="presOf" srcId="{3E530E66-B9EE-472E-AE12-BCFAA34E9C20}" destId="{9710D2A0-6AC8-4FDC-81A9-459562322D0B}" srcOrd="0" destOrd="0" presId="urn:microsoft.com/office/officeart/2005/8/layout/chevron2"/>
    <dgm:cxn modelId="{F9C92D8E-55B3-45A1-9F4F-1FA693112156}" type="presOf" srcId="{E812A023-FAD4-49CC-ACA1-FD7D7BB4F76D}" destId="{0A4AD9AE-F52C-483E-AB59-3643C2572318}" srcOrd="0" destOrd="0" presId="urn:microsoft.com/office/officeart/2005/8/layout/chevron2"/>
    <dgm:cxn modelId="{23E81B8A-7E49-46E6-95F0-EA849B893F5D}" type="presOf" srcId="{F81B3813-575E-4955-9711-F33AB6EF94E0}" destId="{900DEA68-28BE-41DC-9F99-1333487654DF}" srcOrd="0" destOrd="0" presId="urn:microsoft.com/office/officeart/2005/8/layout/chevron2"/>
    <dgm:cxn modelId="{35031FD9-A05E-4AD1-B085-49FD0DE1F864}" srcId="{B0F07139-9541-4409-A2BE-4D1D04F11757}" destId="{860FEF3B-B825-4494-B53F-5D6CE7F5F5D6}" srcOrd="0" destOrd="0" parTransId="{3283716A-8BA1-46B1-8FAF-586FE5BA759B}" sibTransId="{3D56E1F8-1D44-40BF-9FE7-123BB6A9067C}"/>
    <dgm:cxn modelId="{D3542431-D8F4-41C2-A822-C4A48C4A5EEC}" srcId="{F81B3813-575E-4955-9711-F33AB6EF94E0}" destId="{3A919382-4B1D-4D89-8335-90A123B7AF95}" srcOrd="0" destOrd="0" parTransId="{2DEE58F3-1BCB-421B-A9BF-514E0E1CC0C1}" sibTransId="{7EFF3900-F1A0-45E7-A4D2-B387B8079873}"/>
    <dgm:cxn modelId="{63A6DDB7-13C5-4194-9644-31BE09106D72}" srcId="{3E530E66-B9EE-472E-AE12-BCFAA34E9C20}" destId="{280517A8-4B95-46F3-85D6-D636951AD563}" srcOrd="0" destOrd="0" parTransId="{BAEC41D8-BA19-489A-BC57-6107DCE521F6}" sibTransId="{68316CF0-E0E9-4204-9025-2C415A6D39CD}"/>
    <dgm:cxn modelId="{36B2ECDC-CC8A-4040-A277-5C028F1B8541}" type="presOf" srcId="{B0F07139-9541-4409-A2BE-4D1D04F11757}" destId="{A6087B11-BFDA-49A1-94D9-BAF54E2AB3FB}" srcOrd="0" destOrd="0" presId="urn:microsoft.com/office/officeart/2005/8/layout/chevron2"/>
    <dgm:cxn modelId="{4396C161-52C0-4E63-A8AF-1B5E0B0F496F}" srcId="{E812A023-FAD4-49CC-ACA1-FD7D7BB4F76D}" destId="{F81B3813-575E-4955-9711-F33AB6EF94E0}" srcOrd="0" destOrd="0" parTransId="{14D9203C-C19C-4596-939F-837DD94FA1B4}" sibTransId="{7FFFD973-5AF1-408C-89D4-29D6E2C378F5}"/>
    <dgm:cxn modelId="{AB19218C-CE1F-48CD-B3BE-EAA1C57EA3C3}" type="presOf" srcId="{3A919382-4B1D-4D89-8335-90A123B7AF95}" destId="{3AAA788B-15F4-49F2-910D-BB28AA9BA110}" srcOrd="0" destOrd="0" presId="urn:microsoft.com/office/officeart/2005/8/layout/chevron2"/>
    <dgm:cxn modelId="{EB1E1A7B-9917-4324-847C-1AF5BD1A7E44}" srcId="{E812A023-FAD4-49CC-ACA1-FD7D7BB4F76D}" destId="{B0F07139-9541-4409-A2BE-4D1D04F11757}" srcOrd="1" destOrd="0" parTransId="{B2D206AE-9037-4F36-B60B-2268F46E6BED}" sibTransId="{F3A71F31-50C4-4136-B397-67AA2A90189C}"/>
    <dgm:cxn modelId="{B695F931-2F48-45C9-A79E-C1468FBCBE2D}" type="presOf" srcId="{860FEF3B-B825-4494-B53F-5D6CE7F5F5D6}" destId="{8D6D1CE7-E492-4BC6-95CA-496A0AD81230}" srcOrd="0" destOrd="0" presId="urn:microsoft.com/office/officeart/2005/8/layout/chevron2"/>
    <dgm:cxn modelId="{0977523E-355A-448D-8211-05FAEB9503D5}" srcId="{E812A023-FAD4-49CC-ACA1-FD7D7BB4F76D}" destId="{3E530E66-B9EE-472E-AE12-BCFAA34E9C20}" srcOrd="2" destOrd="0" parTransId="{3C49AB55-36B2-45F1-BF0F-B6FD015FE869}" sibTransId="{5541C25A-34EE-433C-94C2-9C2541D464E0}"/>
    <dgm:cxn modelId="{D344C7EC-D691-4476-912B-A6F95104F0C5}" type="presOf" srcId="{280517A8-4B95-46F3-85D6-D636951AD563}" destId="{655FE086-063A-4DEA-ACAC-64F8309072F8}" srcOrd="0" destOrd="0" presId="urn:microsoft.com/office/officeart/2005/8/layout/chevron2"/>
    <dgm:cxn modelId="{388FE823-F307-48DB-87B6-A0210CD07967}" type="presParOf" srcId="{0A4AD9AE-F52C-483E-AB59-3643C2572318}" destId="{F94A454D-A46E-4A94-AA35-333CAE624AF5}" srcOrd="0" destOrd="0" presId="urn:microsoft.com/office/officeart/2005/8/layout/chevron2"/>
    <dgm:cxn modelId="{337A06B9-AAD8-45FC-BB0D-A548E4FAB656}" type="presParOf" srcId="{F94A454D-A46E-4A94-AA35-333CAE624AF5}" destId="{900DEA68-28BE-41DC-9F99-1333487654DF}" srcOrd="0" destOrd="0" presId="urn:microsoft.com/office/officeart/2005/8/layout/chevron2"/>
    <dgm:cxn modelId="{3036BAC7-0379-4492-9CA7-CF40DC527F62}" type="presParOf" srcId="{F94A454D-A46E-4A94-AA35-333CAE624AF5}" destId="{3AAA788B-15F4-49F2-910D-BB28AA9BA110}" srcOrd="1" destOrd="0" presId="urn:microsoft.com/office/officeart/2005/8/layout/chevron2"/>
    <dgm:cxn modelId="{65CF31AA-B79E-4BF0-8A33-0CDB2CC4F3BA}" type="presParOf" srcId="{0A4AD9AE-F52C-483E-AB59-3643C2572318}" destId="{3AF3BC75-80BB-4561-A310-0FF9D3C1F788}" srcOrd="1" destOrd="0" presId="urn:microsoft.com/office/officeart/2005/8/layout/chevron2"/>
    <dgm:cxn modelId="{30C8D766-9F3E-4C15-9D66-506E9B513662}" type="presParOf" srcId="{0A4AD9AE-F52C-483E-AB59-3643C2572318}" destId="{945F5D74-8BF3-418A-A9AA-77C0C7E3582D}" srcOrd="2" destOrd="0" presId="urn:microsoft.com/office/officeart/2005/8/layout/chevron2"/>
    <dgm:cxn modelId="{1C64C4D9-6688-4161-9B87-051D2AE0BD27}" type="presParOf" srcId="{945F5D74-8BF3-418A-A9AA-77C0C7E3582D}" destId="{A6087B11-BFDA-49A1-94D9-BAF54E2AB3FB}" srcOrd="0" destOrd="0" presId="urn:microsoft.com/office/officeart/2005/8/layout/chevron2"/>
    <dgm:cxn modelId="{C03D9E03-619A-4643-B0D4-EC18B72AAF3A}" type="presParOf" srcId="{945F5D74-8BF3-418A-A9AA-77C0C7E3582D}" destId="{8D6D1CE7-E492-4BC6-95CA-496A0AD81230}" srcOrd="1" destOrd="0" presId="urn:microsoft.com/office/officeart/2005/8/layout/chevron2"/>
    <dgm:cxn modelId="{1148A627-FDE5-4B45-8BCF-A4036DC16C8E}" type="presParOf" srcId="{0A4AD9AE-F52C-483E-AB59-3643C2572318}" destId="{728E13E0-8107-4FA8-A7A5-9233C9F47320}" srcOrd="3" destOrd="0" presId="urn:microsoft.com/office/officeart/2005/8/layout/chevron2"/>
    <dgm:cxn modelId="{19B4AF77-A1E8-40A2-8A3B-92E477608A7B}" type="presParOf" srcId="{0A4AD9AE-F52C-483E-AB59-3643C2572318}" destId="{7139E25C-D43E-42E1-8877-54DD86D5A0A5}" srcOrd="4" destOrd="0" presId="urn:microsoft.com/office/officeart/2005/8/layout/chevron2"/>
    <dgm:cxn modelId="{2C213320-CD7E-4063-B694-AC279C9CD816}" type="presParOf" srcId="{7139E25C-D43E-42E1-8877-54DD86D5A0A5}" destId="{9710D2A0-6AC8-4FDC-81A9-459562322D0B}" srcOrd="0" destOrd="0" presId="urn:microsoft.com/office/officeart/2005/8/layout/chevron2"/>
    <dgm:cxn modelId="{9E3142BE-5BF5-4945-8E4F-68CFBACCA9C9}" type="presParOf" srcId="{7139E25C-D43E-42E1-8877-54DD86D5A0A5}" destId="{655FE086-063A-4DEA-ACAC-64F8309072F8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E2CD8-A844-4CA2-8F03-23FFF657DCA0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88B775-AD11-46EC-B447-0B03D0AD6F19}">
      <dgm:prSet phldrT="[Texto]"/>
      <dgm:spPr/>
      <dgm:t>
        <a:bodyPr/>
        <a:lstStyle/>
        <a:p>
          <a:r>
            <a:rPr lang="pt-BR" dirty="0" smtClean="0"/>
            <a:t>ESTADO</a:t>
          </a:r>
          <a:endParaRPr lang="pt-BR" dirty="0"/>
        </a:p>
      </dgm:t>
    </dgm:pt>
    <dgm:pt modelId="{885976B7-4202-42FB-ADC9-233D7A971F0D}" type="parTrans" cxnId="{1D37AE47-A4F6-4AFC-BE1C-A1CF7AD54A5A}">
      <dgm:prSet/>
      <dgm:spPr/>
      <dgm:t>
        <a:bodyPr/>
        <a:lstStyle/>
        <a:p>
          <a:endParaRPr lang="pt-BR"/>
        </a:p>
      </dgm:t>
    </dgm:pt>
    <dgm:pt modelId="{6CCDBC9D-1487-4A8A-9D77-B1762BB1BF0C}" type="sibTrans" cxnId="{1D37AE47-A4F6-4AFC-BE1C-A1CF7AD54A5A}">
      <dgm:prSet/>
      <dgm:spPr/>
      <dgm:t>
        <a:bodyPr/>
        <a:lstStyle/>
        <a:p>
          <a:endParaRPr lang="pt-BR"/>
        </a:p>
      </dgm:t>
    </dgm:pt>
    <dgm:pt modelId="{807943E4-DE39-4338-9B0D-4736BC935794}">
      <dgm:prSet phldrT="[Texto]"/>
      <dgm:spPr/>
      <dgm:t>
        <a:bodyPr/>
        <a:lstStyle/>
        <a:p>
          <a:r>
            <a:rPr lang="pt-BR" dirty="0" smtClean="0"/>
            <a:t>NÚCLEO ESTRATÉGICO</a:t>
          </a:r>
          <a:endParaRPr lang="pt-BR" dirty="0"/>
        </a:p>
      </dgm:t>
    </dgm:pt>
    <dgm:pt modelId="{7EE1242E-37D5-4561-960F-B7BA60B4A951}" type="parTrans" cxnId="{9650F5FF-88C5-450A-8893-8F5BFF5126FC}">
      <dgm:prSet/>
      <dgm:spPr/>
      <dgm:t>
        <a:bodyPr/>
        <a:lstStyle/>
        <a:p>
          <a:endParaRPr lang="pt-BR"/>
        </a:p>
      </dgm:t>
    </dgm:pt>
    <dgm:pt modelId="{F62C1B41-92FB-419E-A7EF-13E1607249C4}" type="sibTrans" cxnId="{9650F5FF-88C5-450A-8893-8F5BFF5126FC}">
      <dgm:prSet/>
      <dgm:spPr/>
      <dgm:t>
        <a:bodyPr/>
        <a:lstStyle/>
        <a:p>
          <a:endParaRPr lang="pt-BR"/>
        </a:p>
      </dgm:t>
    </dgm:pt>
    <dgm:pt modelId="{BE67962E-168F-4CA3-8AA7-0E93D7628616}">
      <dgm:prSet phldrT="[Texto]"/>
      <dgm:spPr/>
      <dgm:t>
        <a:bodyPr/>
        <a:lstStyle/>
        <a:p>
          <a:r>
            <a:rPr lang="pt-BR" dirty="0" smtClean="0"/>
            <a:t>SERVIÇOS NÃO-EXCLUSIVOS</a:t>
          </a:r>
          <a:endParaRPr lang="pt-BR" dirty="0"/>
        </a:p>
      </dgm:t>
    </dgm:pt>
    <dgm:pt modelId="{C6F45657-0181-4D21-9794-EB095AA1C61A}" type="parTrans" cxnId="{C9E58EEB-BCE0-45AA-A22C-44A4109758BA}">
      <dgm:prSet/>
      <dgm:spPr/>
      <dgm:t>
        <a:bodyPr/>
        <a:lstStyle/>
        <a:p>
          <a:endParaRPr lang="pt-BR"/>
        </a:p>
      </dgm:t>
    </dgm:pt>
    <dgm:pt modelId="{1C62E700-959F-4E2F-8133-FEB6B6A36484}" type="sibTrans" cxnId="{C9E58EEB-BCE0-45AA-A22C-44A4109758BA}">
      <dgm:prSet/>
      <dgm:spPr/>
      <dgm:t>
        <a:bodyPr/>
        <a:lstStyle/>
        <a:p>
          <a:endParaRPr lang="pt-BR"/>
        </a:p>
      </dgm:t>
    </dgm:pt>
    <dgm:pt modelId="{672D4BB9-FB56-4C57-898F-91533A9F9117}">
      <dgm:prSet phldrT="[Texto]"/>
      <dgm:spPr/>
      <dgm:t>
        <a:bodyPr/>
        <a:lstStyle/>
        <a:p>
          <a:r>
            <a:rPr lang="pt-BR" dirty="0" smtClean="0"/>
            <a:t>PRODUÇÃO PARA O MERCADO</a:t>
          </a:r>
          <a:endParaRPr lang="pt-BR" dirty="0"/>
        </a:p>
      </dgm:t>
    </dgm:pt>
    <dgm:pt modelId="{2A028D7F-64DC-4044-810D-058A5D801E43}" type="parTrans" cxnId="{FC8D1618-C99B-408F-B0C3-AE71656CF8A8}">
      <dgm:prSet/>
      <dgm:spPr/>
      <dgm:t>
        <a:bodyPr/>
        <a:lstStyle/>
        <a:p>
          <a:endParaRPr lang="pt-BR"/>
        </a:p>
      </dgm:t>
    </dgm:pt>
    <dgm:pt modelId="{E19657BE-0873-4C2E-9586-15BEB039A539}" type="sibTrans" cxnId="{FC8D1618-C99B-408F-B0C3-AE71656CF8A8}">
      <dgm:prSet/>
      <dgm:spPr/>
      <dgm:t>
        <a:bodyPr/>
        <a:lstStyle/>
        <a:p>
          <a:endParaRPr lang="pt-BR"/>
        </a:p>
      </dgm:t>
    </dgm:pt>
    <dgm:pt modelId="{B5357375-AC34-4937-8A5A-876E61EB3460}">
      <dgm:prSet phldrT="[Texto]"/>
      <dgm:spPr/>
      <dgm:t>
        <a:bodyPr/>
        <a:lstStyle/>
        <a:p>
          <a:r>
            <a:rPr lang="pt-BR" dirty="0" smtClean="0"/>
            <a:t>ATIVIDADES EXCLUSIVAS</a:t>
          </a:r>
          <a:endParaRPr lang="pt-BR" dirty="0"/>
        </a:p>
      </dgm:t>
    </dgm:pt>
    <dgm:pt modelId="{5091DF9C-F832-475B-B99D-06F90DB12459}" type="parTrans" cxnId="{558C0150-DFE7-4A2E-BB76-67C349341C00}">
      <dgm:prSet/>
      <dgm:spPr/>
      <dgm:t>
        <a:bodyPr/>
        <a:lstStyle/>
        <a:p>
          <a:endParaRPr lang="pt-BR"/>
        </a:p>
      </dgm:t>
    </dgm:pt>
    <dgm:pt modelId="{FE478C62-8710-4331-AD11-F8D45575BFB8}" type="sibTrans" cxnId="{558C0150-DFE7-4A2E-BB76-67C349341C00}">
      <dgm:prSet/>
      <dgm:spPr/>
      <dgm:t>
        <a:bodyPr/>
        <a:lstStyle/>
        <a:p>
          <a:endParaRPr lang="pt-BR"/>
        </a:p>
      </dgm:t>
    </dgm:pt>
    <dgm:pt modelId="{A4858AA4-1567-43BB-AAA9-13005A53F038}" type="pres">
      <dgm:prSet presAssocID="{FEFE2CD8-A844-4CA2-8F03-23FFF657DCA0}" presName="composite" presStyleCnt="0">
        <dgm:presLayoutVars>
          <dgm:chMax val="1"/>
          <dgm:dir/>
          <dgm:resizeHandles val="exact"/>
        </dgm:presLayoutVars>
      </dgm:prSet>
      <dgm:spPr/>
    </dgm:pt>
    <dgm:pt modelId="{90334E34-F6F8-47E9-AFD8-63389DE4CADA}" type="pres">
      <dgm:prSet presAssocID="{FEFE2CD8-A844-4CA2-8F03-23FFF657DCA0}" presName="radial" presStyleCnt="0">
        <dgm:presLayoutVars>
          <dgm:animLvl val="ctr"/>
        </dgm:presLayoutVars>
      </dgm:prSet>
      <dgm:spPr/>
    </dgm:pt>
    <dgm:pt modelId="{0A43E0F4-E73B-49D3-BD66-105311ED17FD}" type="pres">
      <dgm:prSet presAssocID="{9088B775-AD11-46EC-B447-0B03D0AD6F19}" presName="centerShape" presStyleLbl="vennNode1" presStyleIdx="0" presStyleCnt="5"/>
      <dgm:spPr/>
    </dgm:pt>
    <dgm:pt modelId="{8788FD54-AC1A-45AE-950F-CEDC493B2A99}" type="pres">
      <dgm:prSet presAssocID="{807943E4-DE39-4338-9B0D-4736BC93579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1483A6-B5AD-42B5-9872-1DA93301CBD9}" type="pres">
      <dgm:prSet presAssocID="{BE67962E-168F-4CA3-8AA7-0E93D7628616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A67824-AA79-49EE-B262-19843FC04DCB}" type="pres">
      <dgm:prSet presAssocID="{672D4BB9-FB56-4C57-898F-91533A9F9117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AB85DB-E5C7-40E6-881E-1CBA8929A911}" type="pres">
      <dgm:prSet presAssocID="{B5357375-AC34-4937-8A5A-876E61EB3460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276A60-1ACE-4057-9C78-DA4C182BDBE4}" type="presOf" srcId="{807943E4-DE39-4338-9B0D-4736BC935794}" destId="{8788FD54-AC1A-45AE-950F-CEDC493B2A99}" srcOrd="0" destOrd="0" presId="urn:microsoft.com/office/officeart/2005/8/layout/radial3"/>
    <dgm:cxn modelId="{558C0150-DFE7-4A2E-BB76-67C349341C00}" srcId="{9088B775-AD11-46EC-B447-0B03D0AD6F19}" destId="{B5357375-AC34-4937-8A5A-876E61EB3460}" srcOrd="3" destOrd="0" parTransId="{5091DF9C-F832-475B-B99D-06F90DB12459}" sibTransId="{FE478C62-8710-4331-AD11-F8D45575BFB8}"/>
    <dgm:cxn modelId="{C9E58EEB-BCE0-45AA-A22C-44A4109758BA}" srcId="{9088B775-AD11-46EC-B447-0B03D0AD6F19}" destId="{BE67962E-168F-4CA3-8AA7-0E93D7628616}" srcOrd="1" destOrd="0" parTransId="{C6F45657-0181-4D21-9794-EB095AA1C61A}" sibTransId="{1C62E700-959F-4E2F-8133-FEB6B6A36484}"/>
    <dgm:cxn modelId="{1D37AE47-A4F6-4AFC-BE1C-A1CF7AD54A5A}" srcId="{FEFE2CD8-A844-4CA2-8F03-23FFF657DCA0}" destId="{9088B775-AD11-46EC-B447-0B03D0AD6F19}" srcOrd="0" destOrd="0" parTransId="{885976B7-4202-42FB-ADC9-233D7A971F0D}" sibTransId="{6CCDBC9D-1487-4A8A-9D77-B1762BB1BF0C}"/>
    <dgm:cxn modelId="{9650F5FF-88C5-450A-8893-8F5BFF5126FC}" srcId="{9088B775-AD11-46EC-B447-0B03D0AD6F19}" destId="{807943E4-DE39-4338-9B0D-4736BC935794}" srcOrd="0" destOrd="0" parTransId="{7EE1242E-37D5-4561-960F-B7BA60B4A951}" sibTransId="{F62C1B41-92FB-419E-A7EF-13E1607249C4}"/>
    <dgm:cxn modelId="{877C328B-28EF-4C6C-8B4A-1D2D47522D94}" type="presOf" srcId="{672D4BB9-FB56-4C57-898F-91533A9F9117}" destId="{52A67824-AA79-49EE-B262-19843FC04DCB}" srcOrd="0" destOrd="0" presId="urn:microsoft.com/office/officeart/2005/8/layout/radial3"/>
    <dgm:cxn modelId="{8917224E-C6C0-4031-BC13-144503B273BC}" type="presOf" srcId="{9088B775-AD11-46EC-B447-0B03D0AD6F19}" destId="{0A43E0F4-E73B-49D3-BD66-105311ED17FD}" srcOrd="0" destOrd="0" presId="urn:microsoft.com/office/officeart/2005/8/layout/radial3"/>
    <dgm:cxn modelId="{25004985-415F-4389-9F57-C49305F0EAAC}" type="presOf" srcId="{FEFE2CD8-A844-4CA2-8F03-23FFF657DCA0}" destId="{A4858AA4-1567-43BB-AAA9-13005A53F038}" srcOrd="0" destOrd="0" presId="urn:microsoft.com/office/officeart/2005/8/layout/radial3"/>
    <dgm:cxn modelId="{C3AFBE26-5C30-4490-8344-A80C9AA84C54}" type="presOf" srcId="{BE67962E-168F-4CA3-8AA7-0E93D7628616}" destId="{4A1483A6-B5AD-42B5-9872-1DA93301CBD9}" srcOrd="0" destOrd="0" presId="urn:microsoft.com/office/officeart/2005/8/layout/radial3"/>
    <dgm:cxn modelId="{FC8D1618-C99B-408F-B0C3-AE71656CF8A8}" srcId="{9088B775-AD11-46EC-B447-0B03D0AD6F19}" destId="{672D4BB9-FB56-4C57-898F-91533A9F9117}" srcOrd="2" destOrd="0" parTransId="{2A028D7F-64DC-4044-810D-058A5D801E43}" sibTransId="{E19657BE-0873-4C2E-9586-15BEB039A539}"/>
    <dgm:cxn modelId="{47DDC046-CF6C-4451-AAC1-91D2DFFE0223}" type="presOf" srcId="{B5357375-AC34-4937-8A5A-876E61EB3460}" destId="{87AB85DB-E5C7-40E6-881E-1CBA8929A911}" srcOrd="0" destOrd="0" presId="urn:microsoft.com/office/officeart/2005/8/layout/radial3"/>
    <dgm:cxn modelId="{4ABDE38C-B0B2-408F-883D-BF962223E996}" type="presParOf" srcId="{A4858AA4-1567-43BB-AAA9-13005A53F038}" destId="{90334E34-F6F8-47E9-AFD8-63389DE4CADA}" srcOrd="0" destOrd="0" presId="urn:microsoft.com/office/officeart/2005/8/layout/radial3"/>
    <dgm:cxn modelId="{793ABB26-BBAD-4037-AD60-144A437D03E2}" type="presParOf" srcId="{90334E34-F6F8-47E9-AFD8-63389DE4CADA}" destId="{0A43E0F4-E73B-49D3-BD66-105311ED17FD}" srcOrd="0" destOrd="0" presId="urn:microsoft.com/office/officeart/2005/8/layout/radial3"/>
    <dgm:cxn modelId="{0E3D796F-D989-49A5-95D1-DF16F7F89719}" type="presParOf" srcId="{90334E34-F6F8-47E9-AFD8-63389DE4CADA}" destId="{8788FD54-AC1A-45AE-950F-CEDC493B2A99}" srcOrd="1" destOrd="0" presId="urn:microsoft.com/office/officeart/2005/8/layout/radial3"/>
    <dgm:cxn modelId="{7643E266-2CAC-42BA-A0B2-10DF53B476F4}" type="presParOf" srcId="{90334E34-F6F8-47E9-AFD8-63389DE4CADA}" destId="{4A1483A6-B5AD-42B5-9872-1DA93301CBD9}" srcOrd="2" destOrd="0" presId="urn:microsoft.com/office/officeart/2005/8/layout/radial3"/>
    <dgm:cxn modelId="{F8115BBA-9758-4BF2-93BB-8A150D028001}" type="presParOf" srcId="{90334E34-F6F8-47E9-AFD8-63389DE4CADA}" destId="{52A67824-AA79-49EE-B262-19843FC04DCB}" srcOrd="3" destOrd="0" presId="urn:microsoft.com/office/officeart/2005/8/layout/radial3"/>
    <dgm:cxn modelId="{0A587F7F-9D6C-443C-B3A9-BD004950D3C5}" type="presParOf" srcId="{90334E34-F6F8-47E9-AFD8-63389DE4CADA}" destId="{87AB85DB-E5C7-40E6-881E-1CBA8929A911}" srcOrd="4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2D12-4763-4F79-A7ED-EC318CCA21A7}" type="datetimeFigureOut">
              <a:rPr lang="en-US" smtClean="0"/>
              <a:pPr/>
              <a:t>7/1/2008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91B05-E250-48F8-98E9-C715B3DFE7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468-0462-4807-9D45-B6548C62F72B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A0B2-7B8D-47AA-B6FB-25AA484C8930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50F-F83D-4196-9865-51BD2DA23304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E79-E430-4940-855A-5BAAF0C25E20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EC4A-2EA2-4653-A97C-BF5E7195E0DC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CCF-4AB9-4BEA-8DC8-CF46023B036C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94-D422-44AD-A808-978EC7797586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2E0-00F4-4AD3-817E-1729064D86E3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F92C-84CE-4697-B378-D7F45B15A40C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6F85-E20B-4844-A581-5CCC35B07851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117707-7CCC-4FFE-8ACB-A5B66FB79F86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25D32C-D3D9-4EDA-80EF-5B59500B03FB}" type="datetime1">
              <a:rPr lang="en-US" smtClean="0"/>
              <a:pPr/>
              <a:t>7/1/2008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E4B0E0-F35E-47B8-B101-0F5FB58F5A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 de Reestruturação e Qualidade dos Ministérios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Francisco Matelli Matulovic</a:t>
            </a:r>
          </a:p>
          <a:p>
            <a:r>
              <a:rPr lang="pt-BR" dirty="0" smtClean="0"/>
              <a:t>Josie </a:t>
            </a:r>
            <a:r>
              <a:rPr lang="pt-BR" dirty="0" err="1" smtClean="0"/>
              <a:t>Hesed</a:t>
            </a:r>
            <a:r>
              <a:rPr lang="pt-BR" dirty="0" smtClean="0"/>
              <a:t> de Souza Menezes</a:t>
            </a:r>
          </a:p>
          <a:p>
            <a:r>
              <a:rPr lang="pt-BR" dirty="0" smtClean="0"/>
              <a:t>Daniela </a:t>
            </a:r>
            <a:r>
              <a:rPr lang="pt-BR" dirty="0" err="1" smtClean="0"/>
              <a:t>Ruana</a:t>
            </a:r>
            <a:r>
              <a:rPr lang="pt-BR" dirty="0" smtClean="0"/>
              <a:t> </a:t>
            </a:r>
            <a:r>
              <a:rPr lang="pt-BR" dirty="0" err="1" smtClean="0"/>
              <a:t>Barricoso</a:t>
            </a:r>
            <a:endParaRPr lang="pt-BR" dirty="0" smtClean="0"/>
          </a:p>
          <a:p>
            <a:r>
              <a:rPr lang="pt-BR" dirty="0" smtClean="0"/>
              <a:t>Natália Cotrim </a:t>
            </a:r>
            <a:r>
              <a:rPr lang="pt-BR" dirty="0" err="1" smtClean="0"/>
              <a:t>Latti</a:t>
            </a:r>
            <a:endParaRPr lang="pt-BR" dirty="0" smtClean="0"/>
          </a:p>
          <a:p>
            <a:r>
              <a:rPr lang="pt-BR" dirty="0" smtClean="0"/>
              <a:t>Vanessa Ribeiro Messias</a:t>
            </a:r>
            <a:endParaRPr lang="pt-BR" dirty="0"/>
          </a:p>
        </p:txBody>
      </p:sp>
    </p:spTree>
  </p:cSld>
  <p:clrMapOvr>
    <a:masterClrMapping/>
  </p:clrMapOvr>
  <p:transition advTm="530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Conclusão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ço Reservado para Conteúdo 4" descr="bress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95700"/>
            <a:ext cx="2628900" cy="3162300"/>
          </a:xfrm>
        </p:spPr>
      </p:pic>
      <p:sp>
        <p:nvSpPr>
          <p:cNvPr id="11" name="Texto explicativo retangular com cantos arredondados 10"/>
          <p:cNvSpPr/>
          <p:nvPr/>
        </p:nvSpPr>
        <p:spPr>
          <a:xfrm>
            <a:off x="762000" y="2514600"/>
            <a:ext cx="7924800" cy="1066800"/>
          </a:xfrm>
          <a:prstGeom prst="wedgeRoundRectCallout">
            <a:avLst>
              <a:gd name="adj1" fmla="val -37179"/>
              <a:gd name="adj2" fmla="val 114449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Eu vou vender até a sua mãe!</a:t>
            </a:r>
            <a:endParaRPr lang="pt-BR" sz="4400" dirty="0"/>
          </a:p>
        </p:txBody>
      </p:sp>
    </p:spTree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Um dos princípios fundamentais da </a:t>
            </a:r>
            <a:r>
              <a:rPr lang="pt-BR" b="1" dirty="0" smtClean="0"/>
              <a:t>Reforma de 1995</a:t>
            </a:r>
            <a:r>
              <a:rPr lang="pt-BR" dirty="0" smtClean="0"/>
              <a:t> é o de que o Estado, embora conservando e se possível ampliando sua ação na área social, só deve executar diretamente as tarefas que são exclusivas de Estado, que envolvem o emprego do poder de Estado, ou que apliquem os recursos do Estado. Entre as tarefas exclusivas de Estado devem-se distinguir as tarefas centralizadas de formulação e controle das políticas públicas e da lei, a serem executadas por secretarias ou departamentos do Estado, das tarefas de execução, que devem ser descentralizadas para agências executivas e agências reguladoras autônomas. Todos os demais serviços que a sociedade decide prover com os recursos dos impostos não devem ser realizados no âmbito da organização do Estado, por servidores públicos, mas devem ser contratados com terceiros. Os serviços sociais e científicos, para os quais os respectivos mercados são particularmente imperfeitos, já que neles impera a assimetria de informações, devem ser contratados com organizações públicas não-estatais de serviço, as ‘organizações sociais’, enquanto que os demais podem ser contratados com empresas privadas. As três formas gerenciais de controle – controle social, controle de resultados e competição administrada – devem ser aplicadas tanto às agências, quanto às organizações sociais.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pt-BR" dirty="0" smtClean="0"/>
              <a:t>Luiz Carlos Bresser Gonçalves Pereira</a:t>
            </a:r>
          </a:p>
          <a:p>
            <a:r>
              <a:rPr lang="pt-BR" dirty="0" smtClean="0"/>
              <a:t>http://www.reformadagestaopublica.org.br/</a:t>
            </a:r>
            <a:endParaRPr lang="en-US" dirty="0"/>
          </a:p>
        </p:txBody>
      </p:sp>
    </p:spTree>
  </p:cSld>
  <p:clrMapOvr>
    <a:masterClrMapping/>
  </p:clrMapOvr>
  <p:transition advTm="273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</a:t>
            </a:r>
            <a:r>
              <a:rPr lang="pt-BR" dirty="0" smtClean="0"/>
              <a:t>ases da Administração Pública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Luiz Carlos Bresser Gonçalves Pereira</a:t>
            </a:r>
          </a:p>
          <a:p>
            <a:r>
              <a:rPr lang="pt-BR" dirty="0" smtClean="0"/>
              <a:t>Plano Diretor da Reforma do Aparelho do Estado</a:t>
            </a:r>
            <a:endParaRPr lang="en-US" dirty="0"/>
          </a:p>
        </p:txBody>
      </p:sp>
    </p:spTree>
  </p:cSld>
  <p:clrMapOvr>
    <a:masterClrMapping/>
  </p:clrMapOvr>
  <p:transition advTm="273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Luiz Carlos Bresser Gonçalves Pereira</a:t>
            </a:r>
          </a:p>
          <a:p>
            <a:r>
              <a:rPr lang="pt-BR" dirty="0" smtClean="0"/>
              <a:t>Plano Diretor da Reforma do Aparelho do Estado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Críticas: Legislativo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Problema:</a:t>
            </a:r>
            <a:r>
              <a:rPr lang="pt-BR" dirty="0" smtClean="0"/>
              <a:t> Baixa legitimidade da representação política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Soluções: </a:t>
            </a:r>
            <a:r>
              <a:rPr lang="pt-BR" dirty="0" smtClean="0"/>
              <a:t>Voto distrital-misto e cláusula de barreira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Implementação: </a:t>
            </a:r>
            <a:r>
              <a:rPr lang="pt-BR" dirty="0" smtClean="0"/>
              <a:t>Não foi implementado o voto distrital-misto a cláusula de barreira foi declarada inconstitucional pelo STF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Conseqüência: </a:t>
            </a:r>
            <a:r>
              <a:rPr lang="pt-BR" dirty="0" smtClean="0"/>
              <a:t>Falta de representatividade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Queiroz, H. C. A Lei de Responsabilidade Fiscal no Contexto da Reforma do Estado, 2001</a:t>
            </a:r>
            <a:endParaRPr lang="en-US" dirty="0"/>
          </a:p>
        </p:txBody>
      </p:sp>
    </p:spTree>
  </p:cSld>
  <p:clrMapOvr>
    <a:masterClrMapping/>
  </p:clrMapOvr>
  <p:transition advTm="51824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Críticas: Legislativo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Problema:</a:t>
            </a:r>
            <a:r>
              <a:rPr lang="pt-BR" dirty="0" smtClean="0"/>
              <a:t> Baixa legitimidade da representação política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Soluções: </a:t>
            </a:r>
            <a:r>
              <a:rPr lang="pt-BR" dirty="0" smtClean="0"/>
              <a:t>Voto distrital-misto e cláusula de barreira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Implementação: </a:t>
            </a:r>
            <a:r>
              <a:rPr lang="pt-BR" dirty="0" smtClean="0"/>
              <a:t>Não foi implementado o voto distrital-misto a cláusula de barreira foi declarada inconstitucional pelo STF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Conseqüência: </a:t>
            </a:r>
            <a:r>
              <a:rPr lang="pt-BR" dirty="0" smtClean="0"/>
              <a:t>Falta de representatividade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Queiroz, H. C. A Lei de Responsabilidade Fiscal no Contexto da Reforma do Estado, 2001</a:t>
            </a:r>
            <a:endParaRPr lang="en-US" dirty="0"/>
          </a:p>
        </p:txBody>
      </p:sp>
    </p:spTree>
  </p:cSld>
  <p:clrMapOvr>
    <a:masterClrMapping/>
  </p:clrMapOvr>
  <p:transition advTm="51824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Críticas: Judiciário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Problema:</a:t>
            </a:r>
            <a:r>
              <a:rPr lang="pt-BR" dirty="0" smtClean="0"/>
              <a:t> Instabilidade jurídica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Solução: </a:t>
            </a:r>
            <a:r>
              <a:rPr lang="pt-BR" dirty="0" smtClean="0"/>
              <a:t>Diminuir número de feitos judiciais e práticas excessivamente formais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Implementação: </a:t>
            </a:r>
            <a:r>
              <a:rPr lang="pt-BR" dirty="0" smtClean="0"/>
              <a:t>Nenhuma grande reforma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Conseqüência: </a:t>
            </a:r>
            <a:r>
              <a:rPr lang="pt-BR" dirty="0" smtClean="0"/>
              <a:t>Entraves e gargalos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</p:spTree>
  </p:cSld>
  <p:clrMapOvr>
    <a:masterClrMapping/>
  </p:clrMapOvr>
  <p:transition advTm="10296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Críticas: Executivo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Problema:</a:t>
            </a:r>
            <a:r>
              <a:rPr lang="pt-BR" dirty="0" smtClean="0"/>
              <a:t> Falta de governabilidade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Solução: </a:t>
            </a:r>
            <a:r>
              <a:rPr lang="pt-BR" dirty="0" smtClean="0"/>
              <a:t>Descentralização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Implementação: </a:t>
            </a:r>
            <a:r>
              <a:rPr lang="pt-BR" dirty="0" smtClean="0"/>
              <a:t>Quebra de monopólios, privatizações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Conseqüência: </a:t>
            </a:r>
            <a:r>
              <a:rPr lang="pt-BR" dirty="0" smtClean="0"/>
              <a:t>Festival de agências, aumentando a estrutura Federal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Queiroz, H. C. A Lei de Responsabilidade Fiscal no Contexto da Reforma do Estado, 2001</a:t>
            </a:r>
            <a:endParaRPr lang="en-US"/>
          </a:p>
        </p:txBody>
      </p:sp>
    </p:spTree>
  </p:cSld>
  <p:clrMapOvr>
    <a:masterClrMapping/>
  </p:clrMapOvr>
  <p:transition advTm="38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Críticas: Programa de  Reestruturação e Qualidade dos Ministérios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Processo um tanto burocrático</a:t>
            </a:r>
          </a:p>
          <a:p>
            <a:r>
              <a:rPr lang="pt-BR" dirty="0" smtClean="0"/>
              <a:t>Planejamento baseado na iniciativa privada</a:t>
            </a:r>
          </a:p>
          <a:p>
            <a:r>
              <a:rPr lang="pt-BR" dirty="0" smtClean="0"/>
              <a:t>Adesão voluntária de ministérios</a:t>
            </a:r>
          </a:p>
          <a:p>
            <a:r>
              <a:rPr lang="pt-BR" dirty="0" smtClean="0"/>
              <a:t>Sugestões vagas de como conduzir a reforma</a:t>
            </a:r>
          </a:p>
          <a:p>
            <a:r>
              <a:rPr lang="pt-BR" dirty="0" smtClean="0"/>
              <a:t>Falta de apoio técnico no que concerne ao bruto da reforma</a:t>
            </a:r>
          </a:p>
          <a:p>
            <a:r>
              <a:rPr lang="pt-BR" dirty="0" smtClean="0"/>
              <a:t>Baseado em estudos de organismos internacionais, como BID, FMI, BIRD, OCDE e a CEPAL</a:t>
            </a:r>
          </a:p>
        </p:txBody>
      </p:sp>
    </p:spTree>
  </p:cSld>
  <p:clrMapOvr>
    <a:masterClrMapping/>
  </p:clrMapOvr>
  <p:transition advTm="391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401</TotalTime>
  <Words>663</Words>
  <Application>Microsoft Office PowerPoint</Application>
  <PresentationFormat>Apresentação na tela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Programa de Reestruturação e Qualidade dos Ministérios</vt:lpstr>
      <vt:lpstr>Introdução</vt:lpstr>
      <vt:lpstr>Fases da Administração Pública</vt:lpstr>
      <vt:lpstr>Slide 4</vt:lpstr>
      <vt:lpstr>Críticas: Legislativo</vt:lpstr>
      <vt:lpstr>Críticas: Legislativo</vt:lpstr>
      <vt:lpstr>Críticas: Judiciário</vt:lpstr>
      <vt:lpstr>Críticas: Executivo</vt:lpstr>
      <vt:lpstr>Críticas: Programa de  Reestruturação e Qualidade dos Ministérios</vt:lpstr>
      <vt:lpstr>Conclusão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Reestruturação e Qualidade dos Ministérios</dc:title>
  <dc:creator>hp</dc:creator>
  <cp:lastModifiedBy>hp</cp:lastModifiedBy>
  <cp:revision>65</cp:revision>
  <dcterms:created xsi:type="dcterms:W3CDTF">2008-06-18T22:20:30Z</dcterms:created>
  <dcterms:modified xsi:type="dcterms:W3CDTF">2008-07-01T23:03:20Z</dcterms:modified>
</cp:coreProperties>
</file>