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8" r:id="rId3"/>
    <p:sldId id="257" r:id="rId4"/>
    <p:sldId id="283" r:id="rId5"/>
    <p:sldId id="277" r:id="rId6"/>
    <p:sldId id="278" r:id="rId7"/>
    <p:sldId id="279" r:id="rId8"/>
    <p:sldId id="281" r:id="rId9"/>
    <p:sldId id="282" r:id="rId10"/>
    <p:sldId id="284" r:id="rId11"/>
    <p:sldId id="266" r:id="rId12"/>
    <p:sldId id="259" r:id="rId13"/>
    <p:sldId id="260" r:id="rId14"/>
    <p:sldId id="261" r:id="rId15"/>
    <p:sldId id="262" r:id="rId16"/>
    <p:sldId id="263" r:id="rId17"/>
    <p:sldId id="265" r:id="rId18"/>
    <p:sldId id="264" r:id="rId19"/>
    <p:sldId id="269" r:id="rId20"/>
    <p:sldId id="270" r:id="rId21"/>
    <p:sldId id="272" r:id="rId22"/>
    <p:sldId id="273" r:id="rId23"/>
    <p:sldId id="274" r:id="rId24"/>
    <p:sldId id="286" r:id="rId25"/>
    <p:sldId id="287" r:id="rId26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552" y="-10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4279320" y="0"/>
            <a:ext cx="3280320" cy="5342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10157399"/>
            <a:ext cx="3280320" cy="5342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4279320" y="10157399"/>
            <a:ext cx="3280320" cy="5342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81B564E-63F8-4062-A139-FF724F2C3C2C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‹nº›</a:t>
            </a:fld>
            <a:endParaRPr lang="en-US" sz="14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>
          <a:xfrm>
            <a:off x="1106999" y="812520"/>
            <a:ext cx="5345279" cy="400859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19"/>
            <a:ext cx="6047639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Espaço Reservado para Cabeçalh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idx="1"/>
          </p:nvPr>
        </p:nvSpPr>
        <p:spPr>
          <a:xfrm>
            <a:off x="4279320" y="0"/>
            <a:ext cx="3280320" cy="534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4"/>
          </p:nvPr>
        </p:nvSpPr>
        <p:spPr>
          <a:xfrm>
            <a:off x="0" y="10157399"/>
            <a:ext cx="3280320" cy="534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xfrm>
            <a:off x="4279320" y="10157399"/>
            <a:ext cx="3280320" cy="534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8371CD1-1137-47D2-8F9C-5FAE4E02A3E5}" type="slidenum">
              <a:rPr/>
              <a:pPr lvl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en-US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BR" smtClean="0"/>
              <a:t>2014-05-14</a:t>
            </a: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CXXIV Fórum de Discussões Metodológicas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414630-81ED-44B4-BF34-8BA5EACA5524}" type="slidenum">
              <a:rPr/>
              <a:pPr lvl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BR" smtClean="0"/>
              <a:t>2014-05-14</a:t>
            </a: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CXXIV Fórum de Discussões Metodológicas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6287EC-13C7-49EE-AF9B-0836AC28C601}" type="slidenum">
              <a:rPr/>
              <a:pPr lvl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BR" smtClean="0"/>
              <a:t>2014-05-14</a:t>
            </a: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CXXIV Fórum de Discussões Metodológicas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55DCAD-8201-4250-BF09-E6E7298BBBE4}" type="slidenum">
              <a:rPr/>
              <a:pPr lvl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BR" smtClean="0"/>
              <a:t>2014-05-14</a:t>
            </a: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CXXIV Fórum de Discussões Metodológicas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6AE2E5B-9191-40AA-8762-DD347123DDAB}" type="slidenum">
              <a:rPr/>
              <a:pPr lvl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BR" smtClean="0"/>
              <a:t>2014-05-14</a:t>
            </a: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CXXIV Fórum de Discussões Metodológicas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8413C4-C063-46CB-A55A-0F4FAECBBCFB}" type="slidenum">
              <a:rPr/>
              <a:pPr lvl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BR" smtClean="0"/>
              <a:t>2014-05-14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CXXIV Fórum de Discussões Metodológicas</a:t>
            </a: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BD09B1-8BDA-456D-98B3-7A302F174017}" type="slidenum">
              <a:rPr/>
              <a:pPr lvl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BR" smtClean="0"/>
              <a:t>2014-05-14</a:t>
            </a:r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CXXIV Fórum de Discussões Metodológicas</a:t>
            </a:r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7C7150-67AF-4CBA-A29E-71412CCA6038}" type="slidenum">
              <a:rPr/>
              <a:pPr lvl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BR" smtClean="0"/>
              <a:t>2014-05-14</a:t>
            </a:r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CXXIV Fórum de Discussões Metodológicas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A385A8-ABB9-40FC-A2FF-8ED662083E2A}" type="slidenum">
              <a:rPr/>
              <a:pPr lvl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BR" smtClean="0"/>
              <a:t>2014-05-14</a:t>
            </a:r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CXXIV Fórum de Discussões Metodológicas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52AD1D-2DF9-40ED-B7C2-427C720E18CF}" type="slidenum">
              <a:rPr/>
              <a:pPr lvl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BR" smtClean="0"/>
              <a:t>2014-05-14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CXXIV Fórum de Discussões Metodológicas</a:t>
            </a: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F5A4FCD-6B67-4C0F-9AD4-97F35765B167}" type="slidenum">
              <a:rPr/>
              <a:pPr lvl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BR" smtClean="0"/>
              <a:t>2014-05-14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CXXIV Fórum de Discussões Metodológicas</a:t>
            </a: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1CD6A2-859A-456B-94DC-ADEA517B3A99}" type="slidenum">
              <a:rPr/>
              <a:pPr lvl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1"/>
          </p:nvPr>
        </p:nvSpPr>
        <p:spPr>
          <a:xfrm>
            <a:off x="503999" y="1769039"/>
            <a:ext cx="9071640" cy="43840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79" cy="521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r>
              <a:rPr lang="pt-BR" smtClean="0"/>
              <a:t>2014-05-14</a:t>
            </a:r>
            <a:endParaRPr lang="en-US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3"/>
          </p:nvPr>
        </p:nvSpPr>
        <p:spPr>
          <a:xfrm>
            <a:off x="3200400" y="6887160"/>
            <a:ext cx="3749039" cy="521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r>
              <a:rPr lang="pt-BR" smtClean="0"/>
              <a:t>CXXIV Fórum de Discussões Metodológicas</a:t>
            </a:r>
            <a:endParaRPr lang="en-US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4"/>
          </p:nvPr>
        </p:nvSpPr>
        <p:spPr>
          <a:xfrm>
            <a:off x="7226999" y="6887160"/>
            <a:ext cx="2348279" cy="521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9E673EF8-D337-435C-8E92-974F5D6049AF}" type="slidenum">
              <a:rPr/>
              <a:pPr lvl="0"/>
              <a:t>‹nº›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13" cstate="print">
            <a:alphaModFix/>
            <a:lum/>
          </a:blip>
          <a:srcRect/>
          <a:stretch>
            <a:fillRect/>
          </a:stretch>
        </p:blipFill>
        <p:spPr>
          <a:xfrm>
            <a:off x="8331840" y="182880"/>
            <a:ext cx="1360800" cy="4824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/>
  <p:txStyles>
    <p:titleStyle>
      <a:lvl1pPr algn="ctr" rtl="0" hangingPunct="0">
        <a:tabLst/>
        <a:defRPr lang="en-US" sz="4400" b="0" i="0" u="none" strike="noStrike" kern="1200">
          <a:ln>
            <a:noFill/>
          </a:ln>
          <a:solidFill>
            <a:srgbClr val="000000"/>
          </a:solidFill>
          <a:latin typeface="Liberation Sans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>
          <a:ln>
            <a:noFill/>
          </a:ln>
          <a:solidFill>
            <a:srgbClr val="111111"/>
          </a:solidFill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BR" smtClean="0"/>
              <a:t>2014-05-14</a:t>
            </a:r>
            <a:endParaRPr lang="en-US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dirty="0" smtClean="0"/>
              <a:t>CXXIV </a:t>
            </a:r>
            <a:r>
              <a:rPr lang="en-US" dirty="0" err="1" smtClean="0"/>
              <a:t>Fórum</a:t>
            </a:r>
            <a:r>
              <a:rPr lang="en-US" dirty="0" smtClean="0"/>
              <a:t> de </a:t>
            </a:r>
            <a:r>
              <a:rPr lang="en-US" dirty="0" err="1" smtClean="0"/>
              <a:t>Discussões</a:t>
            </a:r>
            <a:r>
              <a:rPr lang="en-US" dirty="0" smtClean="0"/>
              <a:t> </a:t>
            </a:r>
            <a:r>
              <a:rPr lang="en-US" dirty="0" err="1" smtClean="0"/>
              <a:t>Metodológicas</a:t>
            </a:r>
            <a:endParaRPr lang="en-US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1018E8-172D-46A3-A372-5139CFB20CD2}" type="slidenum">
              <a:rPr/>
              <a:pPr lvl="0"/>
              <a:t>1</a:t>
            </a:fld>
            <a:endParaRPr lang="en-US"/>
          </a:p>
        </p:txBody>
      </p:sp>
      <p:sp>
        <p:nvSpPr>
          <p:cNvPr id="2" name="Subtítulo 1"/>
          <p:cNvSpPr txBox="1">
            <a:spLocks noGrp="1"/>
          </p:cNvSpPr>
          <p:nvPr>
            <p:ph type="subTitle" idx="4294967295"/>
          </p:nvPr>
        </p:nvSpPr>
        <p:spPr>
          <a:xfrm>
            <a:off x="503999" y="2420585"/>
            <a:ext cx="9071640" cy="3303468"/>
          </a:xfrm>
        </p:spPr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US" dirty="0" err="1"/>
              <a:t>Fatores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o </a:t>
            </a:r>
            <a:r>
              <a:rPr lang="en-US" dirty="0" err="1"/>
              <a:t>sucesso</a:t>
            </a:r>
            <a:r>
              <a:rPr lang="en-US" dirty="0"/>
              <a:t> de </a:t>
            </a:r>
            <a:r>
              <a:rPr lang="en-US" dirty="0" err="1"/>
              <a:t>novos</a:t>
            </a:r>
            <a:r>
              <a:rPr lang="en-US" dirty="0"/>
              <a:t> </a:t>
            </a:r>
            <a:r>
              <a:rPr lang="en-US" dirty="0" err="1"/>
              <a:t>produtos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serviços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indústria</a:t>
            </a:r>
            <a:r>
              <a:rPr lang="en-US" dirty="0"/>
              <a:t> de </a:t>
            </a:r>
            <a:r>
              <a:rPr lang="en-US" dirty="0" err="1"/>
              <a:t>Tecnologia</a:t>
            </a:r>
            <a:r>
              <a:rPr lang="en-US" dirty="0"/>
              <a:t> </a:t>
            </a:r>
            <a:r>
              <a:rPr lang="en-US" dirty="0" err="1"/>
              <a:t>da</a:t>
            </a:r>
            <a:r>
              <a:rPr lang="en-US" dirty="0"/>
              <a:t> </a:t>
            </a:r>
            <a:r>
              <a:rPr lang="en-US" dirty="0" err="1"/>
              <a:t>Informação</a:t>
            </a:r>
            <a:endParaRPr lang="en-US" dirty="0"/>
          </a:p>
          <a:p>
            <a:pPr marL="0" lv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400" dirty="0">
                <a:solidFill>
                  <a:srgbClr val="808080"/>
                </a:solidFill>
              </a:rPr>
              <a:t>Francisco </a:t>
            </a:r>
            <a:r>
              <a:rPr lang="en-US" sz="2400" dirty="0" err="1">
                <a:solidFill>
                  <a:srgbClr val="808080"/>
                </a:solidFill>
              </a:rPr>
              <a:t>Matelli</a:t>
            </a:r>
            <a:r>
              <a:rPr lang="en-US" sz="2400" dirty="0">
                <a:solidFill>
                  <a:srgbClr val="808080"/>
                </a:solidFill>
              </a:rPr>
              <a:t> </a:t>
            </a:r>
            <a:r>
              <a:rPr lang="en-US" sz="2400" dirty="0" err="1" smtClean="0">
                <a:solidFill>
                  <a:srgbClr val="808080"/>
                </a:solidFill>
              </a:rPr>
              <a:t>Matulovic</a:t>
            </a:r>
            <a:r>
              <a:rPr lang="en-US" sz="2400" dirty="0" smtClean="0">
                <a:solidFill>
                  <a:srgbClr val="808080"/>
                </a:solidFill>
              </a:rPr>
              <a:t> | fmm@usp.br</a:t>
            </a:r>
            <a:endParaRPr lang="en-US" sz="2400" dirty="0">
              <a:solidFill>
                <a:srgbClr val="808080"/>
              </a:solidFill>
            </a:endParaRPr>
          </a:p>
          <a:p>
            <a:pPr marL="0" lvl="0" indent="0" algn="ctr">
              <a:buNone/>
            </a:pPr>
            <a:r>
              <a:rPr lang="en-US" sz="2400" dirty="0" err="1">
                <a:solidFill>
                  <a:srgbClr val="808080"/>
                </a:solidFill>
              </a:rPr>
              <a:t>Mestrando</a:t>
            </a:r>
            <a:r>
              <a:rPr lang="en-US" sz="2400" dirty="0">
                <a:solidFill>
                  <a:srgbClr val="808080"/>
                </a:solidFill>
              </a:rPr>
              <a:t> </a:t>
            </a:r>
            <a:r>
              <a:rPr lang="en-US" sz="2400" dirty="0" err="1">
                <a:solidFill>
                  <a:srgbClr val="808080"/>
                </a:solidFill>
              </a:rPr>
              <a:t>Administração</a:t>
            </a:r>
            <a:r>
              <a:rPr lang="en-US" sz="2400" dirty="0">
                <a:solidFill>
                  <a:srgbClr val="808080"/>
                </a:solidFill>
              </a:rPr>
              <a:t> – FEA </a:t>
            </a:r>
            <a:r>
              <a:rPr lang="en-US" sz="2400" dirty="0" smtClean="0">
                <a:solidFill>
                  <a:srgbClr val="808080"/>
                </a:solidFill>
              </a:rPr>
              <a:t>USP</a:t>
            </a:r>
          </a:p>
          <a:p>
            <a:pPr marL="0" lvl="0" indent="0" algn="ctr">
              <a:buNone/>
            </a:pPr>
            <a:endParaRPr lang="en-US" sz="2400" dirty="0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888184" y="395461"/>
            <a:ext cx="1790875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1300" dirty="0" smtClean="0"/>
              <a:t>)</a:t>
            </a:r>
            <a:endParaRPr lang="pt-BR" sz="4130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BR" smtClean="0"/>
              <a:t>2014-05-14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52AD1D-2DF9-40ED-B7C2-427C720E18CF}" type="slidenum">
              <a:rPr lang="pt-BR" smtClean="0"/>
              <a:pPr lvl="0"/>
              <a:t>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CXXIV Fórum de Discussões Metodológicas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9" y="593845"/>
            <a:ext cx="9071640" cy="67710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err="1" smtClean="0"/>
              <a:t>Estratégia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r>
              <a:rPr lang="en-US" dirty="0" smtClean="0"/>
              <a:t> de </a:t>
            </a:r>
            <a:r>
              <a:rPr lang="en-US" dirty="0" err="1" smtClean="0"/>
              <a:t>pesquisa</a:t>
            </a:r>
            <a:endParaRPr lang="en-US" dirty="0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dirty="0" err="1"/>
              <a:t>Pesquisa</a:t>
            </a:r>
            <a:r>
              <a:rPr lang="en-US" dirty="0"/>
              <a:t> </a:t>
            </a:r>
            <a:r>
              <a:rPr lang="en-US" dirty="0" err="1"/>
              <a:t>exploratória</a:t>
            </a:r>
            <a:endParaRPr lang="en-US" dirty="0"/>
          </a:p>
          <a:p>
            <a:pPr lvl="1"/>
            <a:r>
              <a:rPr lang="en-US" dirty="0" err="1"/>
              <a:t>Levantamento</a:t>
            </a:r>
            <a:r>
              <a:rPr lang="en-US" dirty="0"/>
              <a:t> </a:t>
            </a:r>
            <a:r>
              <a:rPr lang="en-US" dirty="0" err="1" smtClean="0"/>
              <a:t>bibliográfico</a:t>
            </a:r>
            <a:endParaRPr lang="en-US" dirty="0" smtClean="0"/>
          </a:p>
          <a:p>
            <a:pPr lvl="1"/>
            <a:r>
              <a:rPr lang="en-US" dirty="0" err="1" smtClean="0"/>
              <a:t>Análise</a:t>
            </a:r>
            <a:r>
              <a:rPr lang="en-US" dirty="0" smtClean="0"/>
              <a:t> de dados </a:t>
            </a:r>
            <a:r>
              <a:rPr lang="en-US" dirty="0" err="1" smtClean="0"/>
              <a:t>secundários</a:t>
            </a:r>
            <a:endParaRPr lang="en-US" dirty="0" smtClean="0"/>
          </a:p>
          <a:p>
            <a:pPr lvl="0"/>
            <a:r>
              <a:rPr lang="en-US" dirty="0" err="1" smtClean="0"/>
              <a:t>Possibilidade</a:t>
            </a:r>
            <a:r>
              <a:rPr lang="en-US" dirty="0" smtClean="0"/>
              <a:t>: </a:t>
            </a:r>
            <a:r>
              <a:rPr lang="en-US" dirty="0" err="1" smtClean="0"/>
              <a:t>combinar</a:t>
            </a:r>
            <a:r>
              <a:rPr lang="en-US" dirty="0" smtClean="0"/>
              <a:t> </a:t>
            </a:r>
            <a:r>
              <a:rPr lang="en-US" dirty="0" err="1" smtClean="0"/>
              <a:t>técnicas</a:t>
            </a:r>
            <a:r>
              <a:rPr lang="en-US" dirty="0" smtClean="0"/>
              <a:t> </a:t>
            </a:r>
            <a:r>
              <a:rPr lang="en-US" dirty="0" err="1" smtClean="0"/>
              <a:t>empíricas</a:t>
            </a:r>
            <a:endParaRPr lang="en-US" dirty="0" smtClean="0"/>
          </a:p>
          <a:p>
            <a:pPr lvl="1"/>
            <a:r>
              <a:rPr lang="en-US" dirty="0" err="1" smtClean="0"/>
              <a:t>Estudos</a:t>
            </a:r>
            <a:r>
              <a:rPr lang="en-US" dirty="0" smtClean="0"/>
              <a:t> de </a:t>
            </a:r>
            <a:r>
              <a:rPr lang="en-US" dirty="0" err="1" smtClean="0"/>
              <a:t>caso</a:t>
            </a:r>
            <a:endParaRPr lang="en-US" dirty="0" smtClean="0"/>
          </a:p>
          <a:p>
            <a:pPr lvl="1"/>
            <a:r>
              <a:rPr lang="en-US" dirty="0" smtClean="0"/>
              <a:t>Survey</a:t>
            </a:r>
          </a:p>
          <a:p>
            <a:pPr lvl="1"/>
            <a:r>
              <a:rPr lang="en-US" dirty="0" err="1" smtClean="0"/>
              <a:t>Entrevistas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BR" smtClean="0"/>
              <a:t>2014-05-14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52AD1D-2DF9-40ED-B7C2-427C720E18CF}" type="slidenum">
              <a:rPr lang="pt-BR" smtClean="0"/>
              <a:pPr lvl="0"/>
              <a:t>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CXXIV Fórum de Discussões Metodológicas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Objetivos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sz="1600" dirty="0" err="1"/>
              <a:t>Investigar</a:t>
            </a:r>
            <a:r>
              <a:rPr lang="en-US" sz="1600" dirty="0"/>
              <a:t> </a:t>
            </a:r>
            <a:r>
              <a:rPr lang="en-US" sz="1600" dirty="0" err="1"/>
              <a:t>fatores</a:t>
            </a:r>
            <a:r>
              <a:rPr lang="en-US" sz="1600" dirty="0"/>
              <a:t> </a:t>
            </a:r>
            <a:r>
              <a:rPr lang="en-US" sz="1600" dirty="0" err="1"/>
              <a:t>que</a:t>
            </a:r>
            <a:r>
              <a:rPr lang="en-US" sz="1600" dirty="0"/>
              <a:t> </a:t>
            </a:r>
            <a:r>
              <a:rPr lang="en-US" sz="1600" dirty="0" err="1"/>
              <a:t>levam</a:t>
            </a:r>
            <a:r>
              <a:rPr lang="en-US" sz="1600" dirty="0"/>
              <a:t> </a:t>
            </a:r>
            <a:r>
              <a:rPr lang="en-US" sz="1600" dirty="0" err="1"/>
              <a:t>ao</a:t>
            </a:r>
            <a:r>
              <a:rPr lang="en-US" sz="1600" dirty="0"/>
              <a:t> </a:t>
            </a:r>
            <a:r>
              <a:rPr lang="en-US" sz="1600" dirty="0" err="1"/>
              <a:t>fracasso</a:t>
            </a:r>
            <a:r>
              <a:rPr lang="en-US" sz="1600" dirty="0"/>
              <a:t> e </a:t>
            </a:r>
            <a:r>
              <a:rPr lang="en-US" sz="1600" dirty="0" err="1"/>
              <a:t>desperdícios</a:t>
            </a:r>
            <a:r>
              <a:rPr lang="en-US" sz="1600" dirty="0"/>
              <a:t> de </a:t>
            </a:r>
            <a:r>
              <a:rPr lang="en-US" sz="1600" dirty="0" err="1"/>
              <a:t>recursos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indústria</a:t>
            </a:r>
            <a:r>
              <a:rPr lang="en-US" sz="1600" dirty="0"/>
              <a:t> de </a:t>
            </a:r>
            <a:r>
              <a:rPr lang="en-US" sz="1600" dirty="0" err="1"/>
              <a:t>Tecnologia</a:t>
            </a:r>
            <a:r>
              <a:rPr lang="en-US" sz="1600" dirty="0"/>
              <a:t> </a:t>
            </a:r>
            <a:r>
              <a:rPr lang="en-US" sz="1600" dirty="0" err="1"/>
              <a:t>da</a:t>
            </a:r>
            <a:r>
              <a:rPr lang="en-US" sz="1600" dirty="0"/>
              <a:t> </a:t>
            </a:r>
            <a:r>
              <a:rPr lang="en-US" sz="1600" dirty="0" err="1"/>
              <a:t>Informação</a:t>
            </a:r>
            <a:endParaRPr lang="en-US" sz="1600" dirty="0"/>
          </a:p>
          <a:p>
            <a:pPr lvl="1" rtl="0" hangingPunct="0"/>
            <a:r>
              <a:rPr lang="en-US" sz="1400" dirty="0"/>
              <a:t>"um </a:t>
            </a:r>
            <a:r>
              <a:rPr lang="en-US" sz="1400" dirty="0" err="1"/>
              <a:t>estudo</a:t>
            </a:r>
            <a:r>
              <a:rPr lang="en-US" sz="1400" dirty="0"/>
              <a:t> </a:t>
            </a:r>
            <a:r>
              <a:rPr lang="en-US" sz="1400" dirty="0" err="1"/>
              <a:t>descobriu</a:t>
            </a:r>
            <a:r>
              <a:rPr lang="en-US" sz="1400" dirty="0"/>
              <a:t> </a:t>
            </a:r>
            <a:r>
              <a:rPr lang="en-US" sz="1400" dirty="0" err="1"/>
              <a:t>que</a:t>
            </a:r>
            <a:r>
              <a:rPr lang="en-US" sz="1400" dirty="0"/>
              <a:t> 50% de </a:t>
            </a:r>
            <a:r>
              <a:rPr lang="en-US" sz="1400" dirty="0" err="1"/>
              <a:t>grandes</a:t>
            </a:r>
            <a:r>
              <a:rPr lang="en-US" sz="1400" dirty="0"/>
              <a:t> </a:t>
            </a:r>
            <a:r>
              <a:rPr lang="en-US" sz="1400" dirty="0" err="1"/>
              <a:t>iniciativas</a:t>
            </a:r>
            <a:r>
              <a:rPr lang="en-US" sz="1400" dirty="0"/>
              <a:t> de TI </a:t>
            </a:r>
            <a:r>
              <a:rPr lang="en-US" sz="1400" dirty="0" err="1"/>
              <a:t>foram</a:t>
            </a:r>
            <a:r>
              <a:rPr lang="en-US" sz="1400" dirty="0"/>
              <a:t> </a:t>
            </a:r>
            <a:r>
              <a:rPr lang="en-US" sz="1400" dirty="0" err="1"/>
              <a:t>abandonadas</a:t>
            </a:r>
            <a:r>
              <a:rPr lang="en-US" sz="1400" dirty="0"/>
              <a:t>, </a:t>
            </a:r>
            <a:r>
              <a:rPr lang="en-US" sz="1400" dirty="0" err="1"/>
              <a:t>outros</a:t>
            </a:r>
            <a:r>
              <a:rPr lang="en-US" sz="1400" dirty="0"/>
              <a:t> 40% </a:t>
            </a:r>
            <a:r>
              <a:rPr lang="en-US" sz="1400" dirty="0" err="1"/>
              <a:t>foram</a:t>
            </a:r>
            <a:r>
              <a:rPr lang="en-US" sz="1400" dirty="0"/>
              <a:t> </a:t>
            </a:r>
            <a:r>
              <a:rPr lang="en-US" sz="1400" dirty="0" err="1"/>
              <a:t>entregues</a:t>
            </a:r>
            <a:r>
              <a:rPr lang="en-US" sz="1400" dirty="0"/>
              <a:t> </a:t>
            </a:r>
            <a:r>
              <a:rPr lang="en-US" sz="1400" dirty="0" err="1"/>
              <a:t>tardiamente</a:t>
            </a:r>
            <a:r>
              <a:rPr lang="en-US" sz="1400" dirty="0"/>
              <a:t> e/</a:t>
            </a:r>
            <a:r>
              <a:rPr lang="en-US" sz="1400" dirty="0" err="1"/>
              <a:t>ou</a:t>
            </a:r>
            <a:r>
              <a:rPr lang="en-US" sz="1400" dirty="0"/>
              <a:t> </a:t>
            </a:r>
            <a:r>
              <a:rPr lang="en-US" sz="1400" dirty="0" err="1"/>
              <a:t>ultrapassam</a:t>
            </a:r>
            <a:r>
              <a:rPr lang="en-US" sz="1400" dirty="0"/>
              <a:t> o </a:t>
            </a:r>
            <a:r>
              <a:rPr lang="en-US" sz="1400" dirty="0" err="1"/>
              <a:t>orçamento</a:t>
            </a:r>
            <a:r>
              <a:rPr lang="en-US" sz="1400" dirty="0"/>
              <a:t>. </a:t>
            </a:r>
            <a:r>
              <a:rPr lang="en-US" sz="1400" dirty="0" err="1"/>
              <a:t>Outros</a:t>
            </a:r>
            <a:r>
              <a:rPr lang="en-US" sz="1400" dirty="0"/>
              <a:t> </a:t>
            </a:r>
            <a:r>
              <a:rPr lang="en-US" sz="1400" dirty="0" err="1"/>
              <a:t>estudos</a:t>
            </a:r>
            <a:r>
              <a:rPr lang="en-US" sz="1400" dirty="0"/>
              <a:t> </a:t>
            </a:r>
            <a:r>
              <a:rPr lang="en-US" sz="1400" dirty="0" err="1"/>
              <a:t>estimaram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 70% a </a:t>
            </a:r>
            <a:r>
              <a:rPr lang="en-US" sz="1400" dirty="0" err="1"/>
              <a:t>taxa</a:t>
            </a:r>
            <a:r>
              <a:rPr lang="en-US" sz="1400" dirty="0"/>
              <a:t> de </a:t>
            </a:r>
            <a:r>
              <a:rPr lang="en-US" sz="1400" dirty="0" err="1"/>
              <a:t>falha</a:t>
            </a:r>
            <a:r>
              <a:rPr lang="en-US" sz="1400" dirty="0"/>
              <a:t> </a:t>
            </a:r>
            <a:r>
              <a:rPr lang="en-US" sz="1400" dirty="0" err="1"/>
              <a:t>nas</a:t>
            </a:r>
            <a:r>
              <a:rPr lang="en-US" sz="1400" dirty="0"/>
              <a:t> </a:t>
            </a:r>
            <a:r>
              <a:rPr lang="en-US" sz="1400" dirty="0" err="1"/>
              <a:t>iniciativas</a:t>
            </a:r>
            <a:r>
              <a:rPr lang="en-US" sz="1400" dirty="0"/>
              <a:t> de </a:t>
            </a:r>
            <a:r>
              <a:rPr lang="en-US" sz="1400" dirty="0" err="1"/>
              <a:t>começar</a:t>
            </a:r>
            <a:r>
              <a:rPr lang="en-US" sz="1400" dirty="0"/>
              <a:t> </a:t>
            </a:r>
            <a:r>
              <a:rPr lang="en-US" sz="1400" dirty="0" err="1"/>
              <a:t>os</a:t>
            </a:r>
            <a:r>
              <a:rPr lang="en-US" sz="1400" dirty="0"/>
              <a:t> </a:t>
            </a:r>
            <a:r>
              <a:rPr lang="en-US" sz="1400" dirty="0" err="1"/>
              <a:t>processos</a:t>
            </a:r>
            <a:r>
              <a:rPr lang="en-US" sz="1400" dirty="0"/>
              <a:t> de TI."  (HAYES, p.198)</a:t>
            </a:r>
          </a:p>
          <a:p>
            <a:pPr lvl="0"/>
            <a:r>
              <a:rPr lang="en-US" sz="1600" dirty="0" err="1"/>
              <a:t>Analisar</a:t>
            </a:r>
            <a:r>
              <a:rPr lang="en-US" sz="1600" dirty="0"/>
              <a:t> a </a:t>
            </a:r>
            <a:r>
              <a:rPr lang="en-US" sz="1600" dirty="0" err="1"/>
              <a:t>importância</a:t>
            </a:r>
            <a:r>
              <a:rPr lang="en-US" sz="1600" dirty="0"/>
              <a:t> das Novas </a:t>
            </a:r>
            <a:r>
              <a:rPr lang="en-US" sz="1600" dirty="0" err="1"/>
              <a:t>Abordagens</a:t>
            </a:r>
            <a:r>
              <a:rPr lang="en-US" sz="1600" dirty="0"/>
              <a:t> de </a:t>
            </a:r>
            <a:r>
              <a:rPr lang="en-US" sz="1600" dirty="0" err="1"/>
              <a:t>Produção</a:t>
            </a:r>
            <a:r>
              <a:rPr lang="en-US" sz="1600" dirty="0"/>
              <a:t> (NAO - New Approach to Operations) no </a:t>
            </a:r>
            <a:r>
              <a:rPr lang="en-US" sz="1600" dirty="0" err="1"/>
              <a:t>desenvolvimento</a:t>
            </a:r>
            <a:r>
              <a:rPr lang="en-US" sz="1600" dirty="0"/>
              <a:t> de </a:t>
            </a:r>
            <a:r>
              <a:rPr lang="en-US" sz="1600" dirty="0" err="1"/>
              <a:t>novos</a:t>
            </a:r>
            <a:r>
              <a:rPr lang="en-US" sz="1600" dirty="0"/>
              <a:t> </a:t>
            </a:r>
            <a:r>
              <a:rPr lang="en-US" sz="1600" dirty="0" err="1"/>
              <a:t>produtos</a:t>
            </a:r>
            <a:r>
              <a:rPr lang="en-US" sz="1600" dirty="0"/>
              <a:t>, </a:t>
            </a:r>
            <a:r>
              <a:rPr lang="en-US" sz="1600" dirty="0" err="1"/>
              <a:t>serviços</a:t>
            </a:r>
            <a:r>
              <a:rPr lang="en-US" sz="1600" dirty="0"/>
              <a:t> e </a:t>
            </a:r>
            <a:r>
              <a:rPr lang="en-US" sz="1600" dirty="0" err="1"/>
              <a:t>processos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indústria</a:t>
            </a:r>
            <a:r>
              <a:rPr lang="en-US" sz="1600" dirty="0"/>
              <a:t> de </a:t>
            </a:r>
            <a:r>
              <a:rPr lang="en-US" sz="1600" dirty="0" err="1"/>
              <a:t>Tecnologia</a:t>
            </a:r>
            <a:r>
              <a:rPr lang="en-US" sz="1600" dirty="0"/>
              <a:t> </a:t>
            </a:r>
            <a:r>
              <a:rPr lang="en-US" sz="1600" dirty="0" err="1"/>
              <a:t>da</a:t>
            </a:r>
            <a:r>
              <a:rPr lang="en-US" sz="1600" dirty="0"/>
              <a:t> </a:t>
            </a:r>
            <a:r>
              <a:rPr lang="en-US" sz="1600" dirty="0" err="1"/>
              <a:t>Informação</a:t>
            </a:r>
            <a:r>
              <a:rPr lang="en-US" sz="1600" dirty="0"/>
              <a:t>.</a:t>
            </a:r>
          </a:p>
          <a:p>
            <a:pPr lvl="0"/>
            <a:r>
              <a:rPr lang="en-US" sz="1600" dirty="0" err="1"/>
              <a:t>Averiguar</a:t>
            </a:r>
            <a:r>
              <a:rPr lang="en-US" sz="1600" dirty="0"/>
              <a:t> </a:t>
            </a:r>
            <a:r>
              <a:rPr lang="en-US" sz="1600" dirty="0" err="1"/>
              <a:t>resultados</a:t>
            </a:r>
            <a:r>
              <a:rPr lang="en-US" sz="1600" dirty="0"/>
              <a:t> </a:t>
            </a:r>
            <a:r>
              <a:rPr lang="en-US" sz="1600" dirty="0" err="1"/>
              <a:t>da</a:t>
            </a:r>
            <a:r>
              <a:rPr lang="en-US" sz="1600" dirty="0"/>
              <a:t> </a:t>
            </a:r>
            <a:r>
              <a:rPr lang="en-US" sz="1600" dirty="0" err="1"/>
              <a:t>adoção</a:t>
            </a:r>
            <a:r>
              <a:rPr lang="en-US" sz="1600" dirty="0"/>
              <a:t> de NAOs </a:t>
            </a:r>
            <a:r>
              <a:rPr lang="en-US" sz="1600" dirty="0" err="1"/>
              <a:t>pelas</a:t>
            </a:r>
            <a:r>
              <a:rPr lang="en-US" sz="1600" dirty="0"/>
              <a:t> </a:t>
            </a:r>
            <a:r>
              <a:rPr lang="en-US" sz="1600" dirty="0" err="1"/>
              <a:t>principais</a:t>
            </a:r>
            <a:r>
              <a:rPr lang="en-US" sz="1600" dirty="0"/>
              <a:t> </a:t>
            </a:r>
            <a:r>
              <a:rPr lang="en-US" sz="1600" dirty="0" err="1"/>
              <a:t>empresas</a:t>
            </a:r>
            <a:r>
              <a:rPr lang="en-US" sz="1600" dirty="0"/>
              <a:t> </a:t>
            </a:r>
            <a:r>
              <a:rPr lang="en-US" sz="1600" dirty="0" err="1"/>
              <a:t>da</a:t>
            </a:r>
            <a:r>
              <a:rPr lang="en-US" sz="1600" dirty="0"/>
              <a:t> Nova </a:t>
            </a:r>
            <a:r>
              <a:rPr lang="en-US" sz="1600" dirty="0" err="1"/>
              <a:t>Economia</a:t>
            </a:r>
            <a:r>
              <a:rPr lang="en-US" sz="1600" dirty="0"/>
              <a:t> Mundial.</a:t>
            </a:r>
          </a:p>
          <a:p>
            <a:pPr lvl="0"/>
            <a:r>
              <a:rPr lang="en-US" sz="1600" dirty="0" err="1"/>
              <a:t>Identificar</a:t>
            </a:r>
            <a:r>
              <a:rPr lang="en-US" sz="1600" dirty="0"/>
              <a:t> </a:t>
            </a:r>
            <a:r>
              <a:rPr lang="en-US" sz="1600" dirty="0" err="1"/>
              <a:t>quais</a:t>
            </a:r>
            <a:r>
              <a:rPr lang="en-US" sz="1600" dirty="0"/>
              <a:t> </a:t>
            </a:r>
            <a:r>
              <a:rPr lang="en-US" sz="1600" dirty="0" err="1"/>
              <a:t>abordagens</a:t>
            </a:r>
            <a:r>
              <a:rPr lang="en-US" sz="1600" dirty="0"/>
              <a:t>, </a:t>
            </a:r>
            <a:r>
              <a:rPr lang="en-US" sz="1600" dirty="0" err="1"/>
              <a:t>modelos</a:t>
            </a:r>
            <a:r>
              <a:rPr lang="en-US" sz="1600" dirty="0"/>
              <a:t>, frameworks e </a:t>
            </a:r>
            <a:r>
              <a:rPr lang="en-US" sz="1600" dirty="0" err="1"/>
              <a:t>processos</a:t>
            </a:r>
            <a:r>
              <a:rPr lang="en-US" sz="1600" dirty="0"/>
              <a:t> </a:t>
            </a:r>
            <a:r>
              <a:rPr lang="en-US" sz="1600" dirty="0" err="1"/>
              <a:t>trouxeram</a:t>
            </a:r>
            <a:r>
              <a:rPr lang="en-US" sz="1600" dirty="0"/>
              <a:t> </a:t>
            </a:r>
            <a:r>
              <a:rPr lang="en-US" sz="1600" dirty="0" err="1"/>
              <a:t>resultados</a:t>
            </a:r>
            <a:r>
              <a:rPr lang="en-US" sz="1600" dirty="0"/>
              <a:t> a </a:t>
            </a:r>
            <a:r>
              <a:rPr lang="en-US" sz="1600" dirty="0" err="1"/>
              <a:t>longo</a:t>
            </a:r>
            <a:r>
              <a:rPr lang="en-US" sz="1600" dirty="0"/>
              <a:t> </a:t>
            </a:r>
            <a:r>
              <a:rPr lang="en-US" sz="1600" dirty="0" err="1"/>
              <a:t>prazo</a:t>
            </a:r>
            <a:r>
              <a:rPr lang="en-US" sz="1600" dirty="0"/>
              <a:t> e </a:t>
            </a:r>
            <a:r>
              <a:rPr lang="en-US" sz="1600" dirty="0" err="1"/>
              <a:t>quais</a:t>
            </a:r>
            <a:r>
              <a:rPr lang="en-US" sz="1600" dirty="0"/>
              <a:t> </a:t>
            </a:r>
            <a:r>
              <a:rPr lang="en-US" sz="1600" dirty="0" err="1"/>
              <a:t>foram</a:t>
            </a:r>
            <a:r>
              <a:rPr lang="en-US" sz="1600" dirty="0"/>
              <a:t> </a:t>
            </a:r>
            <a:r>
              <a:rPr lang="en-US" sz="1600" dirty="0" err="1"/>
              <a:t>descontinuadas</a:t>
            </a:r>
            <a:r>
              <a:rPr lang="en-US" sz="1600" dirty="0"/>
              <a:t>.</a:t>
            </a:r>
          </a:p>
          <a:p>
            <a:pPr lvl="0"/>
            <a:r>
              <a:rPr lang="en-US" sz="1600" dirty="0" err="1"/>
              <a:t>Aproximar</a:t>
            </a:r>
            <a:r>
              <a:rPr lang="en-US" sz="1600" dirty="0"/>
              <a:t>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resultados</a:t>
            </a:r>
            <a:r>
              <a:rPr lang="en-US" sz="1600" dirty="0"/>
              <a:t> </a:t>
            </a:r>
            <a:r>
              <a:rPr lang="en-US" sz="1600" dirty="0" err="1"/>
              <a:t>da</a:t>
            </a:r>
            <a:r>
              <a:rPr lang="en-US" sz="1600" dirty="0"/>
              <a:t> </a:t>
            </a:r>
            <a:r>
              <a:rPr lang="en-US" sz="1600" dirty="0" err="1"/>
              <a:t>pesquisa</a:t>
            </a:r>
            <a:r>
              <a:rPr lang="en-US" sz="1600" dirty="0"/>
              <a:t> com a </a:t>
            </a:r>
            <a:r>
              <a:rPr lang="en-US" sz="1600" dirty="0" err="1"/>
              <a:t>realidade</a:t>
            </a:r>
            <a:r>
              <a:rPr lang="en-US" sz="1600" dirty="0"/>
              <a:t> </a:t>
            </a:r>
            <a:r>
              <a:rPr lang="en-US" sz="1600" dirty="0" err="1"/>
              <a:t>da</a:t>
            </a:r>
            <a:r>
              <a:rPr lang="en-US" sz="1600" dirty="0"/>
              <a:t> </a:t>
            </a:r>
            <a:r>
              <a:rPr lang="en-US" sz="1600" dirty="0" err="1"/>
              <a:t>indústria</a:t>
            </a:r>
            <a:r>
              <a:rPr lang="en-US" sz="1600" dirty="0"/>
              <a:t> de </a:t>
            </a:r>
            <a:r>
              <a:rPr lang="en-US" sz="1600" dirty="0" err="1"/>
              <a:t>Tecnologia</a:t>
            </a:r>
            <a:r>
              <a:rPr lang="en-US" sz="1600" dirty="0"/>
              <a:t> </a:t>
            </a:r>
            <a:r>
              <a:rPr lang="en-US" sz="1600" dirty="0" err="1"/>
              <a:t>da</a:t>
            </a:r>
            <a:r>
              <a:rPr lang="en-US" sz="1600" dirty="0"/>
              <a:t> </a:t>
            </a:r>
            <a:r>
              <a:rPr lang="en-US" sz="1600" dirty="0" err="1"/>
              <a:t>Informação</a:t>
            </a:r>
            <a:r>
              <a:rPr lang="en-US" sz="1600" dirty="0"/>
              <a:t> do </a:t>
            </a:r>
            <a:r>
              <a:rPr lang="en-US" sz="1600" dirty="0" err="1"/>
              <a:t>Brasil</a:t>
            </a:r>
            <a:r>
              <a:rPr lang="en-US" sz="1600" dirty="0"/>
              <a:t> e </a:t>
            </a:r>
            <a:r>
              <a:rPr lang="en-US" sz="1600" dirty="0" err="1"/>
              <a:t>descobrir</a:t>
            </a:r>
            <a:r>
              <a:rPr lang="en-US" sz="1600" dirty="0"/>
              <a:t> </a:t>
            </a:r>
            <a:r>
              <a:rPr lang="en-US" sz="1600" dirty="0" err="1"/>
              <a:t>oportunidades</a:t>
            </a:r>
            <a:r>
              <a:rPr lang="en-US" sz="1600" dirty="0"/>
              <a:t> </a:t>
            </a:r>
            <a:r>
              <a:rPr lang="en-US" sz="1600" dirty="0" err="1"/>
              <a:t>para</a:t>
            </a:r>
            <a:r>
              <a:rPr lang="en-US" sz="1600" dirty="0"/>
              <a:t> o </a:t>
            </a:r>
            <a:r>
              <a:rPr lang="en-US" sz="1600" dirty="0" err="1"/>
              <a:t>crescimento</a:t>
            </a:r>
            <a:r>
              <a:rPr lang="en-US" sz="1600" dirty="0"/>
              <a:t> de </a:t>
            </a:r>
            <a:r>
              <a:rPr lang="en-US" sz="1600" dirty="0" err="1"/>
              <a:t>exportação</a:t>
            </a:r>
            <a:r>
              <a:rPr lang="en-US" sz="1600" dirty="0"/>
              <a:t> de software.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BR" smtClean="0"/>
              <a:t>2014-05-14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52AD1D-2DF9-40ED-B7C2-427C720E18CF}" type="slidenum">
              <a:rPr lang="pt-BR" smtClean="0"/>
              <a:pPr lvl="0"/>
              <a:t>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CXXIV Fórum de Discussões Metodológicas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Diferenciais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dirty="0" err="1"/>
              <a:t>Contexto</a:t>
            </a:r>
            <a:r>
              <a:rPr lang="en-US" dirty="0"/>
              <a:t> </a:t>
            </a:r>
            <a:r>
              <a:rPr lang="en-US" dirty="0" err="1"/>
              <a:t>da</a:t>
            </a:r>
            <a:r>
              <a:rPr lang="en-US" dirty="0"/>
              <a:t> </a:t>
            </a:r>
            <a:r>
              <a:rPr lang="en-US" b="1" dirty="0"/>
              <a:t>Nova </a:t>
            </a:r>
            <a:r>
              <a:rPr lang="en-US" b="1" dirty="0" err="1"/>
              <a:t>Economia</a:t>
            </a:r>
            <a:r>
              <a:rPr lang="en-US" b="1" dirty="0"/>
              <a:t> Mundial </a:t>
            </a:r>
            <a:r>
              <a:rPr lang="en-US" dirty="0"/>
              <a:t>- NEM</a:t>
            </a:r>
          </a:p>
          <a:p>
            <a:pPr lvl="0"/>
            <a:r>
              <a:rPr lang="en-US" dirty="0" err="1"/>
              <a:t>Avaliação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do </a:t>
            </a:r>
            <a:r>
              <a:rPr lang="en-US" dirty="0" err="1"/>
              <a:t>escopo</a:t>
            </a:r>
            <a:r>
              <a:rPr lang="en-US" dirty="0"/>
              <a:t> das </a:t>
            </a:r>
            <a:r>
              <a:rPr lang="en-US" b="1" dirty="0"/>
              <a:t>Novas </a:t>
            </a:r>
            <a:r>
              <a:rPr lang="en-US" b="1" dirty="0" err="1"/>
              <a:t>Abordagens</a:t>
            </a:r>
            <a:r>
              <a:rPr lang="en-US" b="1" dirty="0"/>
              <a:t> </a:t>
            </a:r>
            <a:r>
              <a:rPr lang="en-US" b="1" dirty="0" err="1"/>
              <a:t>da</a:t>
            </a:r>
            <a:r>
              <a:rPr lang="en-US" b="1" dirty="0"/>
              <a:t> </a:t>
            </a:r>
            <a:r>
              <a:rPr lang="en-US" b="1" dirty="0" err="1"/>
              <a:t>Produção</a:t>
            </a:r>
            <a:r>
              <a:rPr lang="en-US" b="1" dirty="0"/>
              <a:t> –</a:t>
            </a:r>
            <a:r>
              <a:rPr lang="en-US" dirty="0"/>
              <a:t> NAO</a:t>
            </a:r>
          </a:p>
          <a:p>
            <a:pPr lvl="0"/>
            <a:r>
              <a:rPr lang="en-US" dirty="0" err="1"/>
              <a:t>Avaliação</a:t>
            </a:r>
            <a:r>
              <a:rPr lang="en-US" dirty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/>
              <a:t>indústria</a:t>
            </a:r>
            <a:r>
              <a:rPr lang="en-US" dirty="0"/>
              <a:t> de TI </a:t>
            </a:r>
            <a:r>
              <a:rPr lang="en-US" dirty="0" err="1"/>
              <a:t>brasileira</a:t>
            </a:r>
            <a:r>
              <a:rPr lang="en-US" dirty="0"/>
              <a:t> no </a:t>
            </a:r>
            <a:r>
              <a:rPr lang="en-US" dirty="0" err="1"/>
              <a:t>âmbito</a:t>
            </a:r>
            <a:r>
              <a:rPr lang="en-US" dirty="0"/>
              <a:t> global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BR" smtClean="0"/>
              <a:t>2014-05-14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52AD1D-2DF9-40ED-B7C2-427C720E18CF}" type="slidenum">
              <a:rPr lang="pt-BR" smtClean="0"/>
              <a:pPr lvl="0"/>
              <a:t>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CXXIV Fórum de Discussões Metodológicas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NEM: Origens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sz="2400" dirty="0"/>
              <a:t>“O </a:t>
            </a:r>
            <a:r>
              <a:rPr lang="en-US" sz="2400" dirty="0" err="1"/>
              <a:t>fim</a:t>
            </a:r>
            <a:r>
              <a:rPr lang="en-US" sz="2400" dirty="0"/>
              <a:t> do </a:t>
            </a:r>
            <a:r>
              <a:rPr lang="en-US" sz="2400" dirty="0" err="1"/>
              <a:t>século</a:t>
            </a:r>
            <a:r>
              <a:rPr lang="en-US" sz="2400" dirty="0"/>
              <a:t> XX </a:t>
            </a:r>
            <a:r>
              <a:rPr lang="en-US" sz="2400" dirty="0" err="1"/>
              <a:t>acompanhou</a:t>
            </a:r>
            <a:r>
              <a:rPr lang="en-US" sz="2400" dirty="0"/>
              <a:t> o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viria</a:t>
            </a:r>
            <a:r>
              <a:rPr lang="en-US" sz="2400" dirty="0"/>
              <a:t> ser </a:t>
            </a:r>
            <a:r>
              <a:rPr lang="en-US" sz="2400" dirty="0" err="1"/>
              <a:t>chamado</a:t>
            </a:r>
            <a:r>
              <a:rPr lang="en-US" sz="2400" dirty="0"/>
              <a:t> de </a:t>
            </a:r>
            <a:r>
              <a:rPr lang="en-US" sz="2400" b="1" dirty="0"/>
              <a:t>Nova </a:t>
            </a:r>
            <a:r>
              <a:rPr lang="en-US" sz="2400" b="1" dirty="0" err="1"/>
              <a:t>Economia</a:t>
            </a:r>
            <a:r>
              <a:rPr lang="en-US" sz="2400" b="1" dirty="0"/>
              <a:t> Mundial</a:t>
            </a:r>
            <a:r>
              <a:rPr lang="en-US" sz="2400" dirty="0"/>
              <a:t>,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combinava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b="1" dirty="0" err="1"/>
              <a:t>globalização</a:t>
            </a:r>
            <a:r>
              <a:rPr lang="en-US" sz="2400" dirty="0"/>
              <a:t> </a:t>
            </a:r>
            <a:r>
              <a:rPr lang="en-US" sz="2400" dirty="0" err="1"/>
              <a:t>crescente</a:t>
            </a:r>
            <a:r>
              <a:rPr lang="en-US" sz="2400" dirty="0"/>
              <a:t>, </a:t>
            </a:r>
            <a:r>
              <a:rPr lang="en-US" sz="2400" dirty="0" err="1"/>
              <a:t>avanços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b="1" dirty="0" err="1"/>
              <a:t>tecnologia</a:t>
            </a:r>
            <a:r>
              <a:rPr lang="en-US" sz="2400" b="1" dirty="0"/>
              <a:t> de </a:t>
            </a:r>
            <a:r>
              <a:rPr lang="en-US" sz="2400" b="1" dirty="0" err="1"/>
              <a:t>informação</a:t>
            </a:r>
            <a:r>
              <a:rPr lang="en-US" sz="2400" dirty="0"/>
              <a:t> e novas </a:t>
            </a:r>
            <a:r>
              <a:rPr lang="en-US" sz="2400" dirty="0" err="1"/>
              <a:t>formas</a:t>
            </a:r>
            <a:r>
              <a:rPr lang="en-US" sz="2400" dirty="0"/>
              <a:t> de </a:t>
            </a:r>
            <a:r>
              <a:rPr lang="en-US" sz="2400" b="1" dirty="0" err="1"/>
              <a:t>organização</a:t>
            </a:r>
            <a:r>
              <a:rPr lang="en-US" sz="2400" dirty="0"/>
              <a:t> industrial de </a:t>
            </a:r>
            <a:r>
              <a:rPr lang="en-US" sz="2400" dirty="0" err="1"/>
              <a:t>maneiras</a:t>
            </a:r>
            <a:r>
              <a:rPr lang="en-US" sz="2400" dirty="0"/>
              <a:t>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redefiniram</a:t>
            </a:r>
            <a:r>
              <a:rPr lang="en-US" sz="2400" dirty="0"/>
              <a:t> o </a:t>
            </a:r>
            <a:r>
              <a:rPr lang="en-US" sz="2400" dirty="0" err="1"/>
              <a:t>papel</a:t>
            </a:r>
            <a:r>
              <a:rPr lang="en-US" sz="2400" dirty="0"/>
              <a:t> </a:t>
            </a:r>
            <a:r>
              <a:rPr lang="en-US" sz="2400" dirty="0" err="1"/>
              <a:t>da</a:t>
            </a:r>
            <a:r>
              <a:rPr lang="en-US" sz="2400" dirty="0"/>
              <a:t> </a:t>
            </a:r>
            <a:r>
              <a:rPr lang="en-US" sz="2400" dirty="0" err="1"/>
              <a:t>administração</a:t>
            </a:r>
            <a:r>
              <a:rPr lang="en-US" sz="2400" dirty="0"/>
              <a:t> </a:t>
            </a:r>
            <a:r>
              <a:rPr lang="en-US" sz="2400" dirty="0" err="1"/>
              <a:t>da</a:t>
            </a:r>
            <a:r>
              <a:rPr lang="en-US" sz="2400" dirty="0"/>
              <a:t> </a:t>
            </a:r>
            <a:r>
              <a:rPr lang="en-US" sz="2400" dirty="0" err="1"/>
              <a:t>produção</a:t>
            </a:r>
            <a:r>
              <a:rPr lang="en-US" sz="2400" dirty="0"/>
              <a:t>. [...] O </a:t>
            </a:r>
            <a:r>
              <a:rPr lang="en-US" sz="2400" dirty="0" err="1"/>
              <a:t>que</a:t>
            </a:r>
            <a:r>
              <a:rPr lang="en-US" sz="2400" dirty="0"/>
              <a:t> fez a Nova </a:t>
            </a:r>
            <a:r>
              <a:rPr lang="en-US" sz="2400" dirty="0" err="1"/>
              <a:t>Economia</a:t>
            </a:r>
            <a:r>
              <a:rPr lang="en-US" sz="2400" dirty="0"/>
              <a:t> Mundial </a:t>
            </a:r>
            <a:r>
              <a:rPr lang="en-US" sz="2400" dirty="0" err="1"/>
              <a:t>diferente</a:t>
            </a:r>
            <a:r>
              <a:rPr lang="en-US" sz="2400" dirty="0"/>
              <a:t> [...] é o </a:t>
            </a:r>
            <a:r>
              <a:rPr lang="en-US" sz="2400" dirty="0" err="1"/>
              <a:t>modo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estas</a:t>
            </a:r>
            <a:r>
              <a:rPr lang="en-US" sz="2400" dirty="0"/>
              <a:t> novas </a:t>
            </a:r>
            <a:r>
              <a:rPr lang="en-US" sz="2400" dirty="0" err="1"/>
              <a:t>formas</a:t>
            </a:r>
            <a:r>
              <a:rPr lang="en-US" sz="2400" dirty="0"/>
              <a:t> </a:t>
            </a:r>
            <a:r>
              <a:rPr lang="en-US" sz="2400" dirty="0" err="1"/>
              <a:t>interagiram</a:t>
            </a:r>
            <a:r>
              <a:rPr lang="en-US" sz="2400" dirty="0"/>
              <a:t> entre </a:t>
            </a:r>
            <a:r>
              <a:rPr lang="en-US" sz="2400" dirty="0" err="1"/>
              <a:t>si</a:t>
            </a:r>
            <a:r>
              <a:rPr lang="en-US" sz="2400" dirty="0"/>
              <a:t> de </a:t>
            </a:r>
            <a:r>
              <a:rPr lang="en-US" sz="2400" dirty="0" err="1"/>
              <a:t>maneiras</a:t>
            </a:r>
            <a:r>
              <a:rPr lang="en-US" sz="2400" dirty="0"/>
              <a:t> </a:t>
            </a:r>
            <a:r>
              <a:rPr lang="en-US" sz="2400" dirty="0" err="1"/>
              <a:t>complexas</a:t>
            </a:r>
            <a:r>
              <a:rPr lang="en-US" sz="2400" dirty="0"/>
              <a:t>, a </a:t>
            </a:r>
            <a:r>
              <a:rPr lang="en-US" sz="2400" dirty="0" err="1"/>
              <a:t>fim</a:t>
            </a:r>
            <a:r>
              <a:rPr lang="en-US" sz="2400" dirty="0"/>
              <a:t> de </a:t>
            </a:r>
            <a:r>
              <a:rPr lang="en-US" sz="2400" dirty="0" err="1"/>
              <a:t>criar</a:t>
            </a:r>
            <a:r>
              <a:rPr lang="en-US" sz="2400" dirty="0"/>
              <a:t> </a:t>
            </a:r>
            <a:r>
              <a:rPr lang="en-US" sz="2400" b="1" dirty="0" err="1"/>
              <a:t>novos</a:t>
            </a:r>
            <a:r>
              <a:rPr lang="en-US" sz="2400" b="1" dirty="0"/>
              <a:t> </a:t>
            </a:r>
            <a:r>
              <a:rPr lang="en-US" sz="2400" b="1" dirty="0" err="1"/>
              <a:t>segmentos</a:t>
            </a:r>
            <a:r>
              <a:rPr lang="en-US" sz="2400" b="1" dirty="0"/>
              <a:t> </a:t>
            </a:r>
            <a:r>
              <a:rPr lang="en-US" sz="2400" b="1" dirty="0" err="1"/>
              <a:t>industriais</a:t>
            </a:r>
            <a:r>
              <a:rPr lang="en-US" sz="2400" b="1" dirty="0"/>
              <a:t> e </a:t>
            </a:r>
            <a:r>
              <a:rPr lang="en-US" sz="2400" b="1" dirty="0" err="1"/>
              <a:t>abordagens</a:t>
            </a:r>
            <a:r>
              <a:rPr lang="en-US" sz="2400" b="1" dirty="0"/>
              <a:t> </a:t>
            </a:r>
            <a:r>
              <a:rPr lang="en-US" sz="2400" b="1" dirty="0" err="1"/>
              <a:t>para</a:t>
            </a:r>
            <a:r>
              <a:rPr lang="en-US" sz="2400" b="1" dirty="0"/>
              <a:t> </a:t>
            </a:r>
            <a:r>
              <a:rPr lang="en-US" sz="2400" b="1" dirty="0" err="1"/>
              <a:t>negócios</a:t>
            </a:r>
            <a:r>
              <a:rPr lang="en-US" sz="2400" dirty="0"/>
              <a:t>." (HAYES, p.38)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BR" smtClean="0"/>
              <a:t>2014-05-14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52AD1D-2DF9-40ED-B7C2-427C720E18CF}" type="slidenum">
              <a:rPr lang="pt-BR" smtClean="0"/>
              <a:pPr lvl="0"/>
              <a:t>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CXXIV Fórum de Discussões Metodológicas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NEM: Setores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sz="2800" dirty="0"/>
              <a:t>"</a:t>
            </a:r>
            <a:r>
              <a:rPr lang="en-US" sz="2800" dirty="0" err="1"/>
              <a:t>Apesar</a:t>
            </a:r>
            <a:r>
              <a:rPr lang="en-US" sz="2800" dirty="0"/>
              <a:t> </a:t>
            </a:r>
            <a:r>
              <a:rPr lang="en-US" sz="2800" dirty="0" err="1"/>
              <a:t>da</a:t>
            </a:r>
            <a:r>
              <a:rPr lang="en-US" sz="2800" dirty="0"/>
              <a:t> </a:t>
            </a:r>
            <a:r>
              <a:rPr lang="en-US" sz="2800" dirty="0" err="1"/>
              <a:t>maior</a:t>
            </a:r>
            <a:r>
              <a:rPr lang="en-US" sz="2800" dirty="0"/>
              <a:t> parte </a:t>
            </a:r>
            <a:r>
              <a:rPr lang="en-US" sz="2800" dirty="0" err="1"/>
              <a:t>da</a:t>
            </a:r>
            <a:r>
              <a:rPr lang="en-US" sz="2800" dirty="0"/>
              <a:t> </a:t>
            </a:r>
            <a:r>
              <a:rPr lang="en-US" sz="2800" dirty="0" err="1"/>
              <a:t>atenção</a:t>
            </a:r>
            <a:r>
              <a:rPr lang="en-US" sz="2800" dirty="0"/>
              <a:t> </a:t>
            </a:r>
            <a:r>
              <a:rPr lang="en-US" sz="2800" dirty="0" err="1"/>
              <a:t>estar</a:t>
            </a:r>
            <a:r>
              <a:rPr lang="en-US" sz="2800" dirty="0"/>
              <a:t> </a:t>
            </a:r>
            <a:r>
              <a:rPr lang="en-US" sz="2800" dirty="0" err="1"/>
              <a:t>voltada</a:t>
            </a:r>
            <a:r>
              <a:rPr lang="en-US" sz="2800" dirty="0"/>
              <a:t> </a:t>
            </a:r>
            <a:r>
              <a:rPr lang="en-US" sz="2800" dirty="0" err="1"/>
              <a:t>às</a:t>
            </a:r>
            <a:r>
              <a:rPr lang="en-US" sz="2800" dirty="0"/>
              <a:t> </a:t>
            </a:r>
            <a:r>
              <a:rPr lang="en-US" sz="2800" dirty="0" err="1"/>
              <a:t>empresas</a:t>
            </a:r>
            <a:r>
              <a:rPr lang="en-US" sz="2800" dirty="0"/>
              <a:t> ".com" </a:t>
            </a:r>
            <a:r>
              <a:rPr lang="en-US" sz="2800" dirty="0" err="1"/>
              <a:t>relacionadas</a:t>
            </a:r>
            <a:r>
              <a:rPr lang="en-US" sz="2800" dirty="0"/>
              <a:t> à Internet, a Nova </a:t>
            </a:r>
            <a:r>
              <a:rPr lang="en-US" sz="2800" dirty="0" err="1"/>
              <a:t>Economia</a:t>
            </a:r>
            <a:r>
              <a:rPr lang="en-US" sz="2800" dirty="0"/>
              <a:t> Mundial, </a:t>
            </a:r>
            <a:r>
              <a:rPr lang="en-US" sz="2800" dirty="0" err="1"/>
              <a:t>intensiva</a:t>
            </a:r>
            <a:r>
              <a:rPr lang="en-US" sz="2800" dirty="0"/>
              <a:t> </a:t>
            </a:r>
            <a:r>
              <a:rPr lang="en-US" sz="2800" dirty="0" err="1"/>
              <a:t>em</a:t>
            </a:r>
            <a:r>
              <a:rPr lang="en-US" sz="2800" dirty="0"/>
              <a:t> </a:t>
            </a:r>
            <a:r>
              <a:rPr lang="en-US" sz="2800" dirty="0" err="1"/>
              <a:t>informação</a:t>
            </a:r>
            <a:r>
              <a:rPr lang="en-US" sz="2800" dirty="0"/>
              <a:t> é </a:t>
            </a:r>
            <a:r>
              <a:rPr lang="en-US" sz="2800" dirty="0" err="1"/>
              <a:t>muito</a:t>
            </a:r>
            <a:r>
              <a:rPr lang="en-US" sz="2800" dirty="0"/>
              <a:t> </a:t>
            </a:r>
            <a:r>
              <a:rPr lang="en-US" sz="2800" dirty="0" err="1"/>
              <a:t>mais</a:t>
            </a:r>
            <a:r>
              <a:rPr lang="en-US" sz="2800" dirty="0"/>
              <a:t> </a:t>
            </a:r>
            <a:r>
              <a:rPr lang="en-US" sz="2800" dirty="0" err="1"/>
              <a:t>ampla</a:t>
            </a:r>
            <a:r>
              <a:rPr lang="en-US" sz="2800" dirty="0"/>
              <a:t>. </a:t>
            </a:r>
            <a:endParaRPr lang="en-US" sz="2800" dirty="0" smtClean="0"/>
          </a:p>
          <a:p>
            <a:pPr lvl="1"/>
            <a:r>
              <a:rPr lang="en-US" sz="2400" dirty="0" err="1" smtClean="0"/>
              <a:t>Desenvolvimento</a:t>
            </a:r>
            <a:r>
              <a:rPr lang="en-US" sz="2400" dirty="0" smtClean="0"/>
              <a:t> </a:t>
            </a:r>
            <a:r>
              <a:rPr lang="en-US" sz="2400" dirty="0"/>
              <a:t>de </a:t>
            </a:r>
            <a:r>
              <a:rPr lang="en-US" sz="2400" b="1" dirty="0" err="1" smtClean="0"/>
              <a:t>softwares</a:t>
            </a:r>
            <a:endParaRPr lang="en-US" sz="2400" b="1" dirty="0" smtClean="0"/>
          </a:p>
          <a:p>
            <a:pPr lvl="1"/>
            <a:r>
              <a:rPr lang="en-US" sz="2400" b="1" dirty="0" err="1" smtClean="0"/>
              <a:t>Telecomunicações</a:t>
            </a:r>
            <a:endParaRPr lang="en-US" sz="2400" b="1" dirty="0" smtClean="0"/>
          </a:p>
          <a:p>
            <a:pPr lvl="1"/>
            <a:r>
              <a:rPr lang="en-US" sz="2400" dirty="0" err="1" smtClean="0"/>
              <a:t>Mídia</a:t>
            </a:r>
            <a:r>
              <a:rPr lang="en-US" sz="2400" dirty="0" smtClean="0"/>
              <a:t>/</a:t>
            </a:r>
            <a:r>
              <a:rPr lang="en-US" sz="2400" b="1" dirty="0" err="1" smtClean="0"/>
              <a:t>entretenimento</a:t>
            </a:r>
            <a:endParaRPr lang="en-US" sz="2400" b="1" dirty="0" smtClean="0"/>
          </a:p>
          <a:p>
            <a:pPr lvl="1"/>
            <a:r>
              <a:rPr lang="en-US" sz="2400" dirty="0" err="1" smtClean="0"/>
              <a:t>Indústria</a:t>
            </a:r>
            <a:r>
              <a:rPr lang="en-US" sz="2400" dirty="0" smtClean="0"/>
              <a:t> de </a:t>
            </a:r>
            <a:r>
              <a:rPr lang="en-US" sz="2400" b="1" dirty="0" err="1" smtClean="0"/>
              <a:t>biotecnologia</a:t>
            </a:r>
            <a:r>
              <a:rPr lang="en-US" sz="2400" dirty="0" smtClean="0"/>
              <a:t> </a:t>
            </a:r>
            <a:r>
              <a:rPr lang="en-US" sz="2400" dirty="0"/>
              <a:t>e </a:t>
            </a:r>
            <a:r>
              <a:rPr lang="en-US" sz="2400" b="1" dirty="0" err="1"/>
              <a:t>farmacêutica</a:t>
            </a:r>
            <a:r>
              <a:rPr lang="en-US" sz="2400" dirty="0"/>
              <a:t>." (HAYES, p.26)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BR" smtClean="0"/>
              <a:t>2014-05-14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52AD1D-2DF9-40ED-B7C2-427C720E18CF}" type="slidenum">
              <a:rPr lang="pt-BR" smtClean="0"/>
              <a:pPr lvl="0"/>
              <a:t>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CXXIV Fórum de Discussões Metodológicas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NEM: Estrutura de Custos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sz="2000" dirty="0"/>
              <a:t>A </a:t>
            </a:r>
            <a:r>
              <a:rPr lang="en-US" sz="2000" dirty="0" err="1"/>
              <a:t>estrutura</a:t>
            </a:r>
            <a:r>
              <a:rPr lang="en-US" sz="2000" dirty="0"/>
              <a:t> de </a:t>
            </a:r>
            <a:r>
              <a:rPr lang="en-US" sz="2000" dirty="0" err="1"/>
              <a:t>custo</a:t>
            </a:r>
            <a:r>
              <a:rPr lang="en-US" sz="2000" dirty="0"/>
              <a:t> </a:t>
            </a:r>
            <a:r>
              <a:rPr lang="en-US" sz="2000" dirty="0" err="1"/>
              <a:t>para</a:t>
            </a:r>
            <a:r>
              <a:rPr lang="en-US" sz="2000" dirty="0"/>
              <a:t> a </a:t>
            </a:r>
            <a:r>
              <a:rPr lang="en-US" sz="2000" dirty="0" err="1"/>
              <a:t>maioria</a:t>
            </a:r>
            <a:r>
              <a:rPr lang="en-US" sz="2000" dirty="0"/>
              <a:t> dos </a:t>
            </a:r>
            <a:r>
              <a:rPr lang="en-US" sz="2000" dirty="0" err="1"/>
              <a:t>produtos</a:t>
            </a:r>
            <a:r>
              <a:rPr lang="en-US" sz="2000" dirty="0"/>
              <a:t> </a:t>
            </a:r>
            <a:r>
              <a:rPr lang="en-US" sz="2000" dirty="0" err="1"/>
              <a:t>intensivos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informação</a:t>
            </a:r>
            <a:r>
              <a:rPr lang="en-US" sz="2000" dirty="0"/>
              <a:t>, no </a:t>
            </a:r>
            <a:r>
              <a:rPr lang="en-US" sz="2000" dirty="0" err="1"/>
              <a:t>entanto</a:t>
            </a:r>
            <a:r>
              <a:rPr lang="en-US" sz="2000" dirty="0"/>
              <a:t>, é </a:t>
            </a:r>
            <a:r>
              <a:rPr lang="en-US" sz="2000" dirty="0" err="1"/>
              <a:t>controlada</a:t>
            </a:r>
            <a:r>
              <a:rPr lang="en-US" sz="2000" dirty="0"/>
              <a:t> </a:t>
            </a:r>
            <a:r>
              <a:rPr lang="en-US" sz="2000" dirty="0" err="1"/>
              <a:t>pelos</a:t>
            </a:r>
            <a:r>
              <a:rPr lang="en-US" sz="2000" dirty="0"/>
              <a:t> </a:t>
            </a:r>
            <a:r>
              <a:rPr lang="en-US" sz="2000" dirty="0" err="1"/>
              <a:t>custos</a:t>
            </a:r>
            <a:r>
              <a:rPr lang="en-US" sz="2000" dirty="0"/>
              <a:t> </a:t>
            </a:r>
            <a:r>
              <a:rPr lang="en-US" sz="2000" dirty="0" err="1"/>
              <a:t>iniciais</a:t>
            </a:r>
            <a:r>
              <a:rPr lang="en-US" sz="2000" dirty="0"/>
              <a:t> </a:t>
            </a:r>
            <a:r>
              <a:rPr lang="en-US" sz="2000" dirty="0" err="1"/>
              <a:t>juntamente</a:t>
            </a:r>
            <a:r>
              <a:rPr lang="en-US" sz="2000" dirty="0"/>
              <a:t> com o </a:t>
            </a:r>
            <a:r>
              <a:rPr lang="en-US" sz="2000" dirty="0" err="1"/>
              <a:t>desenvolvimento</a:t>
            </a:r>
            <a:r>
              <a:rPr lang="en-US" sz="2000" dirty="0"/>
              <a:t> de um novo </a:t>
            </a:r>
            <a:r>
              <a:rPr lang="en-US" sz="2000" dirty="0" err="1"/>
              <a:t>produto</a:t>
            </a:r>
            <a:r>
              <a:rPr lang="en-US" sz="2000" dirty="0"/>
              <a:t> e a </a:t>
            </a:r>
            <a:r>
              <a:rPr lang="en-US" sz="2000" dirty="0" err="1"/>
              <a:t>criação</a:t>
            </a:r>
            <a:r>
              <a:rPr lang="en-US" sz="2000" dirty="0"/>
              <a:t> de </a:t>
            </a:r>
            <a:r>
              <a:rPr lang="en-US" sz="2000" dirty="0" err="1"/>
              <a:t>seu</a:t>
            </a:r>
            <a:r>
              <a:rPr lang="en-US" sz="2000" dirty="0"/>
              <a:t> </a:t>
            </a:r>
            <a:r>
              <a:rPr lang="en-US" sz="2000" dirty="0" err="1"/>
              <a:t>sistema</a:t>
            </a:r>
            <a:r>
              <a:rPr lang="en-US" sz="2000" dirty="0"/>
              <a:t> de </a:t>
            </a:r>
            <a:r>
              <a:rPr lang="en-US" sz="2000" dirty="0" err="1"/>
              <a:t>produção</a:t>
            </a:r>
            <a:r>
              <a:rPr lang="en-US" sz="2000" dirty="0"/>
              <a:t>/</a:t>
            </a:r>
            <a:r>
              <a:rPr lang="en-US" sz="2000" dirty="0" err="1"/>
              <a:t>entrega</a:t>
            </a:r>
            <a:r>
              <a:rPr lang="en-US" sz="2000" dirty="0"/>
              <a:t> </a:t>
            </a:r>
            <a:r>
              <a:rPr lang="en-US" sz="2000" dirty="0" err="1"/>
              <a:t>associado</a:t>
            </a:r>
            <a:r>
              <a:rPr lang="en-US" sz="2000" dirty="0"/>
              <a:t>. O </a:t>
            </a:r>
            <a:r>
              <a:rPr lang="en-US" sz="2000" dirty="0" err="1"/>
              <a:t>custo</a:t>
            </a:r>
            <a:r>
              <a:rPr lang="en-US" sz="2000" dirty="0"/>
              <a:t> marginal de </a:t>
            </a:r>
            <a:r>
              <a:rPr lang="en-US" sz="2000" dirty="0" err="1"/>
              <a:t>produzir</a:t>
            </a:r>
            <a:r>
              <a:rPr lang="en-US" sz="2000" dirty="0"/>
              <a:t> e </a:t>
            </a:r>
            <a:r>
              <a:rPr lang="en-US" sz="2000" dirty="0" err="1"/>
              <a:t>entregar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unidade</a:t>
            </a:r>
            <a:r>
              <a:rPr lang="en-US" sz="2000" dirty="0"/>
              <a:t> extra de </a:t>
            </a:r>
            <a:r>
              <a:rPr lang="en-US" sz="2000" dirty="0" err="1"/>
              <a:t>tais</a:t>
            </a:r>
            <a:r>
              <a:rPr lang="en-US" sz="2000" dirty="0"/>
              <a:t> </a:t>
            </a:r>
            <a:r>
              <a:rPr lang="en-US" sz="2000" dirty="0" err="1"/>
              <a:t>produtos</a:t>
            </a:r>
            <a:r>
              <a:rPr lang="en-US" sz="2000" dirty="0"/>
              <a:t>,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outro</a:t>
            </a:r>
            <a:r>
              <a:rPr lang="en-US" sz="2000" dirty="0"/>
              <a:t> </a:t>
            </a:r>
            <a:r>
              <a:rPr lang="en-US" sz="2000" dirty="0" err="1"/>
              <a:t>lado</a:t>
            </a:r>
            <a:r>
              <a:rPr lang="en-US" sz="2000" dirty="0"/>
              <a:t>, é </a:t>
            </a:r>
            <a:r>
              <a:rPr lang="en-US" sz="2000" dirty="0" err="1"/>
              <a:t>geralmente</a:t>
            </a:r>
            <a:r>
              <a:rPr lang="en-US" sz="2000" dirty="0"/>
              <a:t> </a:t>
            </a:r>
            <a:r>
              <a:rPr lang="en-US" sz="2000" dirty="0" err="1"/>
              <a:t>bem</a:t>
            </a:r>
            <a:r>
              <a:rPr lang="en-US" sz="2000" dirty="0"/>
              <a:t> </a:t>
            </a:r>
            <a:r>
              <a:rPr lang="en-US" sz="2000" dirty="0" err="1"/>
              <a:t>menor</a:t>
            </a:r>
            <a:r>
              <a:rPr lang="en-US" sz="2000" dirty="0"/>
              <a:t> e </a:t>
            </a:r>
            <a:r>
              <a:rPr lang="en-US" sz="2000" dirty="0" err="1"/>
              <a:t>essencialmente</a:t>
            </a:r>
            <a:r>
              <a:rPr lang="en-US" sz="2000" dirty="0"/>
              <a:t> </a:t>
            </a:r>
            <a:r>
              <a:rPr lang="en-US" sz="2000" b="1" dirty="0" err="1"/>
              <a:t>independente</a:t>
            </a:r>
            <a:r>
              <a:rPr lang="en-US" sz="2000" b="1" dirty="0"/>
              <a:t> </a:t>
            </a:r>
            <a:r>
              <a:rPr lang="en-US" sz="2000" b="1" dirty="0" err="1"/>
              <a:t>da</a:t>
            </a:r>
            <a:r>
              <a:rPr lang="en-US" sz="2000" b="1" dirty="0"/>
              <a:t> </a:t>
            </a:r>
            <a:r>
              <a:rPr lang="en-US" sz="2000" b="1" dirty="0" err="1"/>
              <a:t>distância</a:t>
            </a:r>
            <a:r>
              <a:rPr lang="en-US" sz="2000" b="1" dirty="0"/>
              <a:t> entre </a:t>
            </a:r>
            <a:r>
              <a:rPr lang="en-US" sz="2000" b="1" dirty="0" err="1"/>
              <a:t>produtor</a:t>
            </a:r>
            <a:r>
              <a:rPr lang="en-US" sz="2000" b="1" dirty="0"/>
              <a:t> e </a:t>
            </a:r>
            <a:r>
              <a:rPr lang="en-US" sz="2000" b="1" dirty="0" err="1"/>
              <a:t>consumidor</a:t>
            </a:r>
            <a:r>
              <a:rPr lang="en-US" sz="2000" dirty="0"/>
              <a:t>. </a:t>
            </a:r>
          </a:p>
          <a:p>
            <a:pPr lvl="0"/>
            <a:r>
              <a:rPr lang="en-US" sz="2000" dirty="0" smtClean="0"/>
              <a:t>A </a:t>
            </a:r>
            <a:r>
              <a:rPr lang="en-US" sz="2000" dirty="0" err="1"/>
              <a:t>primeira</a:t>
            </a:r>
            <a:r>
              <a:rPr lang="en-US" sz="2000" dirty="0"/>
              <a:t> </a:t>
            </a:r>
            <a:r>
              <a:rPr lang="en-US" sz="2000" dirty="0" err="1"/>
              <a:t>unidade</a:t>
            </a:r>
            <a:r>
              <a:rPr lang="en-US" sz="2000" dirty="0"/>
              <a:t> </a:t>
            </a:r>
            <a:r>
              <a:rPr lang="en-US" sz="2000" dirty="0" err="1"/>
              <a:t>custa</a:t>
            </a:r>
            <a:r>
              <a:rPr lang="en-US" sz="2000" dirty="0"/>
              <a:t> </a:t>
            </a:r>
            <a:r>
              <a:rPr lang="en-US" sz="2000" dirty="0" err="1"/>
              <a:t>muito</a:t>
            </a:r>
            <a:r>
              <a:rPr lang="en-US" sz="2000" dirty="0"/>
              <a:t> </a:t>
            </a:r>
            <a:r>
              <a:rPr lang="en-US" sz="2000" dirty="0" err="1"/>
              <a:t>para</a:t>
            </a:r>
            <a:r>
              <a:rPr lang="en-US" sz="2000" dirty="0"/>
              <a:t> ser </a:t>
            </a:r>
            <a:r>
              <a:rPr lang="en-US" sz="2000" dirty="0" err="1"/>
              <a:t>produzida</a:t>
            </a:r>
            <a:r>
              <a:rPr lang="en-US" sz="2000" dirty="0"/>
              <a:t>, </a:t>
            </a:r>
            <a:r>
              <a:rPr lang="en-US" sz="2000" dirty="0" err="1"/>
              <a:t>mas</a:t>
            </a:r>
            <a:r>
              <a:rPr lang="en-US" sz="2000" dirty="0"/>
              <a:t>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unidade</a:t>
            </a:r>
            <a:r>
              <a:rPr lang="en-US" sz="2000" dirty="0"/>
              <a:t> </a:t>
            </a:r>
            <a:r>
              <a:rPr lang="en-US" sz="2000" dirty="0" err="1"/>
              <a:t>sucessiva</a:t>
            </a:r>
            <a:r>
              <a:rPr lang="en-US" sz="2000" dirty="0"/>
              <a:t> </a:t>
            </a:r>
            <a:r>
              <a:rPr lang="en-US" sz="2000" dirty="0" err="1"/>
              <a:t>custa</a:t>
            </a:r>
            <a:r>
              <a:rPr lang="en-US" sz="2000" dirty="0"/>
              <a:t> </a:t>
            </a:r>
            <a:r>
              <a:rPr lang="en-US" sz="2000" dirty="0" err="1"/>
              <a:t>muito</a:t>
            </a:r>
            <a:r>
              <a:rPr lang="en-US" sz="2000" dirty="0"/>
              <a:t> </a:t>
            </a:r>
            <a:r>
              <a:rPr lang="en-US" sz="2000" dirty="0" err="1"/>
              <a:t>pouco</a:t>
            </a:r>
            <a:r>
              <a:rPr lang="en-US" sz="2000" dirty="0"/>
              <a:t>."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BR" smtClean="0"/>
              <a:t>2014-05-14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52AD1D-2DF9-40ED-B7C2-427C720E18CF}" type="slidenum">
              <a:rPr lang="pt-BR" smtClean="0"/>
              <a:pPr lvl="0"/>
              <a:t>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CXXIV Fórum de Discussões Metodológicas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TI: Importância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sz="2000" dirty="0" err="1"/>
              <a:t>Quando</a:t>
            </a:r>
            <a:r>
              <a:rPr lang="en-US" sz="2000" dirty="0"/>
              <a:t> </a:t>
            </a:r>
            <a:r>
              <a:rPr lang="en-US" sz="2000" dirty="0" err="1"/>
              <a:t>combinadas</a:t>
            </a:r>
            <a:r>
              <a:rPr lang="en-US" sz="2000" dirty="0"/>
              <a:t> com </a:t>
            </a:r>
            <a:r>
              <a:rPr lang="en-US" sz="2000" dirty="0" err="1"/>
              <a:t>processos</a:t>
            </a:r>
            <a:r>
              <a:rPr lang="en-US" sz="2000" dirty="0"/>
              <a:t> </a:t>
            </a:r>
            <a:r>
              <a:rPr lang="en-US" sz="2000" dirty="0" err="1"/>
              <a:t>físicos</a:t>
            </a:r>
            <a:r>
              <a:rPr lang="en-US" sz="2000" dirty="0"/>
              <a:t> </a:t>
            </a:r>
            <a:r>
              <a:rPr lang="en-US" sz="2000" dirty="0" err="1"/>
              <a:t>superiores</a:t>
            </a:r>
            <a:r>
              <a:rPr lang="en-US" sz="2000" dirty="0"/>
              <a:t>, </a:t>
            </a:r>
            <a:r>
              <a:rPr lang="en-US" sz="2000" dirty="0" err="1"/>
              <a:t>pode</a:t>
            </a:r>
            <a:r>
              <a:rPr lang="en-US" sz="2000" dirty="0"/>
              <a:t> ser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arma</a:t>
            </a:r>
            <a:r>
              <a:rPr lang="en-US" sz="2000" dirty="0"/>
              <a:t> </a:t>
            </a:r>
            <a:r>
              <a:rPr lang="en-US" sz="2000" dirty="0" err="1"/>
              <a:t>poderosa</a:t>
            </a:r>
            <a:r>
              <a:rPr lang="en-US" sz="2000" dirty="0"/>
              <a:t> - </a:t>
            </a:r>
            <a:r>
              <a:rPr lang="en-US" sz="2000" dirty="0" err="1"/>
              <a:t>fornecendo</a:t>
            </a:r>
            <a:r>
              <a:rPr lang="en-US" sz="2000" dirty="0"/>
              <a:t> </a:t>
            </a:r>
            <a:r>
              <a:rPr lang="en-US" sz="2000" dirty="0" err="1"/>
              <a:t>às</a:t>
            </a:r>
            <a:r>
              <a:rPr lang="en-US" sz="2000" dirty="0"/>
              <a:t> </a:t>
            </a:r>
            <a:r>
              <a:rPr lang="en-US" sz="2000" dirty="0" err="1"/>
              <a:t>empresas</a:t>
            </a:r>
            <a:r>
              <a:rPr lang="en-US" sz="2000" dirty="0"/>
              <a:t> novas </a:t>
            </a:r>
            <a:r>
              <a:rPr lang="en-US" sz="2000" dirty="0" err="1"/>
              <a:t>habilidades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competição</a:t>
            </a:r>
            <a:r>
              <a:rPr lang="en-US" sz="2000" dirty="0"/>
              <a:t> </a:t>
            </a:r>
            <a:r>
              <a:rPr lang="en-US" sz="2000" dirty="0" err="1"/>
              <a:t>pela</a:t>
            </a:r>
            <a:r>
              <a:rPr lang="en-US" sz="2000" dirty="0"/>
              <a:t> </a:t>
            </a:r>
            <a:r>
              <a:rPr lang="en-US" sz="2000" dirty="0" err="1"/>
              <a:t>produção</a:t>
            </a:r>
            <a:r>
              <a:rPr lang="en-US" sz="2000" dirty="0"/>
              <a:t>." (HAYES, p.199)</a:t>
            </a:r>
          </a:p>
          <a:p>
            <a:pPr lvl="0"/>
            <a:r>
              <a:rPr lang="en-US" sz="2000" dirty="0" err="1"/>
              <a:t>Aproximadamente</a:t>
            </a:r>
            <a:r>
              <a:rPr lang="en-US" sz="2000" dirty="0"/>
              <a:t> um </a:t>
            </a:r>
            <a:r>
              <a:rPr lang="en-US" sz="2000" dirty="0" err="1"/>
              <a:t>terço</a:t>
            </a:r>
            <a:r>
              <a:rPr lang="en-US" sz="2000" dirty="0"/>
              <a:t> do </a:t>
            </a:r>
            <a:r>
              <a:rPr lang="en-US" sz="2000" dirty="0" err="1"/>
              <a:t>crescimento</a:t>
            </a:r>
            <a:r>
              <a:rPr lang="en-US" sz="2000" dirty="0"/>
              <a:t> do </a:t>
            </a:r>
            <a:r>
              <a:rPr lang="en-US" sz="2000" dirty="0" err="1"/>
              <a:t>Produto</a:t>
            </a:r>
            <a:r>
              <a:rPr lang="en-US" sz="2000" dirty="0"/>
              <a:t> </a:t>
            </a:r>
            <a:r>
              <a:rPr lang="en-US" sz="2000" dirty="0" err="1"/>
              <a:t>Interno</a:t>
            </a:r>
            <a:r>
              <a:rPr lang="en-US" sz="2000" dirty="0"/>
              <a:t> </a:t>
            </a:r>
            <a:r>
              <a:rPr lang="en-US" sz="2000" dirty="0" err="1"/>
              <a:t>Bruto</a:t>
            </a:r>
            <a:r>
              <a:rPr lang="en-US" sz="2000" dirty="0"/>
              <a:t> </a:t>
            </a:r>
            <a:r>
              <a:rPr lang="en-US" sz="2000" dirty="0" err="1"/>
              <a:t>norte-americano</a:t>
            </a:r>
            <a:r>
              <a:rPr lang="en-US" sz="2000" dirty="0"/>
              <a:t> entre 1995 e 200 </a:t>
            </a:r>
            <a:r>
              <a:rPr lang="en-US" sz="2000" dirty="0" err="1"/>
              <a:t>foi</a:t>
            </a:r>
            <a:r>
              <a:rPr lang="en-US" sz="2000" dirty="0"/>
              <a:t> </a:t>
            </a:r>
            <a:r>
              <a:rPr lang="en-US" sz="2000" dirty="0" err="1"/>
              <a:t>atribuído</a:t>
            </a:r>
            <a:r>
              <a:rPr lang="en-US" sz="2000" dirty="0"/>
              <a:t> </a:t>
            </a:r>
            <a:r>
              <a:rPr lang="en-US" sz="2000" dirty="0" err="1"/>
              <a:t>exclusivamente</a:t>
            </a:r>
            <a:r>
              <a:rPr lang="en-US" sz="2000" dirty="0"/>
              <a:t> à </a:t>
            </a:r>
            <a:r>
              <a:rPr lang="en-US" sz="2000" dirty="0" err="1"/>
              <a:t>tecnologia</a:t>
            </a:r>
            <a:r>
              <a:rPr lang="en-US" sz="2000" dirty="0"/>
              <a:t> </a:t>
            </a:r>
            <a:r>
              <a:rPr lang="en-US" sz="2000" dirty="0" err="1"/>
              <a:t>da</a:t>
            </a:r>
            <a:r>
              <a:rPr lang="en-US" sz="2000" dirty="0"/>
              <a:t> </a:t>
            </a:r>
            <a:r>
              <a:rPr lang="en-US" sz="2000" dirty="0" err="1"/>
              <a:t>informação</a:t>
            </a:r>
            <a:r>
              <a:rPr lang="en-US" sz="2000" dirty="0"/>
              <a:t> (TI),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também</a:t>
            </a:r>
            <a:r>
              <a:rPr lang="en-US" sz="2000" dirty="0"/>
              <a:t> </a:t>
            </a:r>
            <a:r>
              <a:rPr lang="en-US" sz="2000" dirty="0" err="1"/>
              <a:t>metade</a:t>
            </a:r>
            <a:r>
              <a:rPr lang="en-US" sz="2000" dirty="0"/>
              <a:t> do </a:t>
            </a:r>
            <a:r>
              <a:rPr lang="en-US" sz="2000" dirty="0" err="1"/>
              <a:t>crescimento</a:t>
            </a:r>
            <a:r>
              <a:rPr lang="en-US" sz="2000" dirty="0"/>
              <a:t> no </a:t>
            </a:r>
            <a:r>
              <a:rPr lang="en-US" sz="2000" dirty="0" err="1"/>
              <a:t>seu</a:t>
            </a:r>
            <a:r>
              <a:rPr lang="en-US" sz="2000" dirty="0"/>
              <a:t> </a:t>
            </a:r>
            <a:r>
              <a:rPr lang="en-US" sz="2000" dirty="0" err="1"/>
              <a:t>Fator</a:t>
            </a:r>
            <a:r>
              <a:rPr lang="en-US" sz="2000" dirty="0"/>
              <a:t> </a:t>
            </a:r>
            <a:r>
              <a:rPr lang="en-US" sz="2000" dirty="0" err="1"/>
              <a:t>Produtividade</a:t>
            </a:r>
            <a:r>
              <a:rPr lang="en-US" sz="2000" dirty="0"/>
              <a:t> Total." (HAYES, p.26) "</a:t>
            </a:r>
          </a:p>
          <a:p>
            <a:pPr lvl="0"/>
            <a:r>
              <a:rPr lang="en-US" sz="2000" dirty="0" err="1"/>
              <a:t>Trabalhadores</a:t>
            </a:r>
            <a:r>
              <a:rPr lang="en-US" sz="2000" dirty="0"/>
              <a:t> do </a:t>
            </a:r>
            <a:r>
              <a:rPr lang="en-US" sz="2000" dirty="0" err="1"/>
              <a:t>conhecimento</a:t>
            </a:r>
            <a:r>
              <a:rPr lang="en-US" sz="2000" dirty="0"/>
              <a:t> </a:t>
            </a:r>
            <a:r>
              <a:rPr lang="en-US" sz="2000" dirty="0" err="1"/>
              <a:t>hoje</a:t>
            </a:r>
            <a:r>
              <a:rPr lang="en-US" sz="2000" dirty="0"/>
              <a:t> [2008] </a:t>
            </a:r>
            <a:r>
              <a:rPr lang="en-US" sz="2000" dirty="0" err="1"/>
              <a:t>representam</a:t>
            </a:r>
            <a:r>
              <a:rPr lang="en-US" sz="2000" dirty="0"/>
              <a:t> 30% </a:t>
            </a:r>
            <a:r>
              <a:rPr lang="en-US" sz="2000" dirty="0" err="1"/>
              <a:t>da</a:t>
            </a:r>
            <a:r>
              <a:rPr lang="en-US" sz="2000" dirty="0"/>
              <a:t> </a:t>
            </a:r>
            <a:r>
              <a:rPr lang="en-US" sz="2000" dirty="0" err="1"/>
              <a:t>força</a:t>
            </a:r>
            <a:r>
              <a:rPr lang="en-US" sz="2000" dirty="0"/>
              <a:t> de </a:t>
            </a:r>
            <a:r>
              <a:rPr lang="en-US" sz="2000" dirty="0" err="1"/>
              <a:t>trabalho</a:t>
            </a:r>
            <a:r>
              <a:rPr lang="en-US" sz="2000" dirty="0"/>
              <a:t> </a:t>
            </a:r>
            <a:r>
              <a:rPr lang="en-US" sz="2000" dirty="0" err="1"/>
              <a:t>nos</a:t>
            </a:r>
            <a:r>
              <a:rPr lang="en-US" sz="2000" dirty="0"/>
              <a:t> EUA e,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outros</a:t>
            </a:r>
            <a:r>
              <a:rPr lang="en-US" sz="2000" dirty="0"/>
              <a:t> </a:t>
            </a:r>
            <a:r>
              <a:rPr lang="en-US" sz="2000" dirty="0" err="1"/>
              <a:t>países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desenvolvimento</a:t>
            </a:r>
            <a:r>
              <a:rPr lang="en-US" sz="2000" dirty="0"/>
              <a:t>, é o </a:t>
            </a:r>
            <a:r>
              <a:rPr lang="en-US" sz="2000" dirty="0" err="1"/>
              <a:t>componente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 </a:t>
            </a:r>
            <a:r>
              <a:rPr lang="en-US" sz="2000" dirty="0" err="1"/>
              <a:t>mais</a:t>
            </a:r>
            <a:r>
              <a:rPr lang="en-US" sz="2000" dirty="0"/>
              <a:t> </a:t>
            </a:r>
            <a:r>
              <a:rPr lang="en-US" sz="2000" dirty="0" err="1"/>
              <a:t>cresce</a:t>
            </a:r>
            <a:r>
              <a:rPr lang="en-US" sz="2000" dirty="0"/>
              <a:t>." (HAYES, p.49)</a:t>
            </a:r>
          </a:p>
          <a:p>
            <a:pPr lvl="0"/>
            <a:r>
              <a:rPr lang="en-US" sz="2000" dirty="0"/>
              <a:t>A TI </a:t>
            </a:r>
            <a:r>
              <a:rPr lang="en-US" sz="2000" dirty="0" err="1"/>
              <a:t>domina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investimentos</a:t>
            </a:r>
            <a:r>
              <a:rPr lang="en-US" sz="2000" dirty="0"/>
              <a:t> </a:t>
            </a:r>
            <a:r>
              <a:rPr lang="en-US" sz="2000" dirty="0" err="1"/>
              <a:t>fixos</a:t>
            </a:r>
            <a:r>
              <a:rPr lang="en-US" sz="2000" dirty="0"/>
              <a:t> </a:t>
            </a:r>
            <a:r>
              <a:rPr lang="en-US" sz="2000" dirty="0" err="1"/>
              <a:t>pelas</a:t>
            </a:r>
            <a:r>
              <a:rPr lang="en-US" sz="2000" dirty="0"/>
              <a:t> </a:t>
            </a:r>
            <a:r>
              <a:rPr lang="en-US" sz="2000" dirty="0" err="1"/>
              <a:t>empresas</a:t>
            </a:r>
            <a:r>
              <a:rPr lang="en-US" sz="2000" dirty="0"/>
              <a:t> e tem </a:t>
            </a:r>
            <a:r>
              <a:rPr lang="en-US" sz="2000" dirty="0" err="1"/>
              <a:t>continuamente</a:t>
            </a:r>
            <a:r>
              <a:rPr lang="en-US" sz="2000" dirty="0"/>
              <a:t> </a:t>
            </a:r>
            <a:r>
              <a:rPr lang="en-US" sz="2000" dirty="0" err="1"/>
              <a:t>substituído</a:t>
            </a:r>
            <a:r>
              <a:rPr lang="en-US" sz="2000" dirty="0"/>
              <a:t> </a:t>
            </a:r>
            <a:r>
              <a:rPr lang="en-US" sz="2000" dirty="0" err="1"/>
              <a:t>investimentos</a:t>
            </a:r>
            <a:r>
              <a:rPr lang="en-US" sz="2000" dirty="0"/>
              <a:t> </a:t>
            </a:r>
            <a:r>
              <a:rPr lang="en-US" sz="2000" dirty="0" err="1"/>
              <a:t>tradicionais</a:t>
            </a:r>
            <a:r>
              <a:rPr lang="en-US" sz="2000" dirty="0"/>
              <a:t> com </a:t>
            </a:r>
            <a:r>
              <a:rPr lang="en-US" sz="2000" dirty="0" err="1"/>
              <a:t>períodos</a:t>
            </a:r>
            <a:r>
              <a:rPr lang="en-US" sz="2000" dirty="0"/>
              <a:t> de </a:t>
            </a:r>
            <a:r>
              <a:rPr lang="en-US" sz="2000" dirty="0" err="1"/>
              <a:t>altas</a:t>
            </a:r>
            <a:r>
              <a:rPr lang="en-US" sz="2000" dirty="0"/>
              <a:t> e </a:t>
            </a:r>
            <a:r>
              <a:rPr lang="en-US" sz="2000" dirty="0" err="1"/>
              <a:t>baixas</a:t>
            </a:r>
            <a:r>
              <a:rPr lang="en-US" sz="2000" dirty="0"/>
              <a:t> </a:t>
            </a:r>
            <a:r>
              <a:rPr lang="en-US" sz="2000" dirty="0" err="1"/>
              <a:t>desde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anos</a:t>
            </a:r>
            <a:r>
              <a:rPr lang="en-US" sz="2000" dirty="0"/>
              <a:t> 70." (HAYES, p.200) "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BR" smtClean="0"/>
              <a:t>2014-05-14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52AD1D-2DF9-40ED-B7C2-427C720E18CF}" type="slidenum">
              <a:rPr lang="pt-BR" smtClean="0"/>
              <a:pPr lvl="0"/>
              <a:t>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CXXIV Fórum de Discussões Metodológicas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9" y="593845"/>
            <a:ext cx="9071640" cy="67710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TI: </a:t>
            </a:r>
            <a:r>
              <a:rPr lang="en-US" dirty="0" err="1" smtClean="0"/>
              <a:t>Conceito</a:t>
            </a:r>
            <a:r>
              <a:rPr lang="en-US" dirty="0" smtClean="0"/>
              <a:t> de </a:t>
            </a:r>
            <a:r>
              <a:rPr lang="en-US" dirty="0" err="1" smtClean="0"/>
              <a:t>Qualidade</a:t>
            </a:r>
            <a:endParaRPr lang="en-US" dirty="0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sz="2000" dirty="0" err="1"/>
              <a:t>Devido</a:t>
            </a:r>
            <a:r>
              <a:rPr lang="en-US" sz="2000" dirty="0"/>
              <a:t> a </a:t>
            </a:r>
            <a:r>
              <a:rPr lang="en-US" sz="2000" dirty="0" err="1"/>
              <a:t>sua</a:t>
            </a:r>
            <a:r>
              <a:rPr lang="en-US" sz="2000" dirty="0"/>
              <a:t> </a:t>
            </a:r>
            <a:r>
              <a:rPr lang="en-US" sz="2000" dirty="0" err="1"/>
              <a:t>estrutura</a:t>
            </a:r>
            <a:r>
              <a:rPr lang="en-US" sz="2000" dirty="0"/>
              <a:t> de </a:t>
            </a:r>
            <a:r>
              <a:rPr lang="en-US" sz="2000" dirty="0" err="1"/>
              <a:t>custos</a:t>
            </a:r>
            <a:r>
              <a:rPr lang="en-US" sz="2000" dirty="0"/>
              <a:t>, o </a:t>
            </a:r>
            <a:r>
              <a:rPr lang="en-US" sz="2000" dirty="0" err="1"/>
              <a:t>desenvolvimento</a:t>
            </a:r>
            <a:r>
              <a:rPr lang="en-US" sz="2000" dirty="0"/>
              <a:t> de </a:t>
            </a:r>
            <a:r>
              <a:rPr lang="en-US" sz="2000" dirty="0" err="1"/>
              <a:t>produtos</a:t>
            </a:r>
            <a:r>
              <a:rPr lang="en-US" sz="2000" dirty="0"/>
              <a:t> e </a:t>
            </a:r>
            <a:r>
              <a:rPr lang="en-US" sz="2000" dirty="0" err="1"/>
              <a:t>serviços</a:t>
            </a:r>
            <a:r>
              <a:rPr lang="en-US" sz="2000" dirty="0"/>
              <a:t> </a:t>
            </a:r>
            <a:r>
              <a:rPr lang="en-US" sz="2000" dirty="0" err="1"/>
              <a:t>para</a:t>
            </a:r>
            <a:r>
              <a:rPr lang="en-US" sz="2000" dirty="0"/>
              <a:t> TI tem </a:t>
            </a:r>
            <a:r>
              <a:rPr lang="en-US" sz="2000" dirty="0" err="1"/>
              <a:t>características</a:t>
            </a:r>
            <a:r>
              <a:rPr lang="en-US" sz="2000" dirty="0"/>
              <a:t> </a:t>
            </a:r>
            <a:r>
              <a:rPr lang="en-US" sz="2000" dirty="0" err="1"/>
              <a:t>peculiares</a:t>
            </a:r>
            <a:r>
              <a:rPr lang="en-US" sz="2000" dirty="0"/>
              <a:t>, "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vez</a:t>
            </a:r>
            <a:r>
              <a:rPr lang="en-US" sz="2000" dirty="0"/>
              <a:t> de </a:t>
            </a:r>
            <a:r>
              <a:rPr lang="en-US" sz="2000" dirty="0" err="1"/>
              <a:t>tentar</a:t>
            </a:r>
            <a:r>
              <a:rPr lang="en-US" sz="2000" dirty="0"/>
              <a:t> "</a:t>
            </a:r>
            <a:r>
              <a:rPr lang="en-US" sz="2000" dirty="0" err="1"/>
              <a:t>acertar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primeira</a:t>
            </a:r>
            <a:r>
              <a:rPr lang="en-US" sz="2000" dirty="0"/>
              <a:t> </a:t>
            </a:r>
            <a:r>
              <a:rPr lang="en-US" sz="2000" dirty="0" err="1"/>
              <a:t>tentativa</a:t>
            </a:r>
            <a:r>
              <a:rPr lang="en-US" sz="2000" dirty="0"/>
              <a:t>",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ensinam</a:t>
            </a:r>
            <a:r>
              <a:rPr lang="en-US" sz="2000" dirty="0"/>
              <a:t> as </a:t>
            </a:r>
            <a:r>
              <a:rPr lang="en-US" sz="2000" dirty="0" err="1"/>
              <a:t>filosofias</a:t>
            </a:r>
            <a:r>
              <a:rPr lang="en-US" sz="2000" dirty="0"/>
              <a:t> </a:t>
            </a:r>
            <a:r>
              <a:rPr lang="en-US" sz="2000" dirty="0" err="1"/>
              <a:t>tradicionais</a:t>
            </a:r>
            <a:r>
              <a:rPr lang="en-US" sz="2000" dirty="0"/>
              <a:t> de TQM, a </a:t>
            </a:r>
            <a:r>
              <a:rPr lang="en-US" sz="2000" b="1" dirty="0" err="1"/>
              <a:t>importância</a:t>
            </a:r>
            <a:r>
              <a:rPr lang="en-US" sz="2000" b="1" dirty="0"/>
              <a:t> de se </a:t>
            </a:r>
            <a:r>
              <a:rPr lang="en-US" sz="2000" b="1" dirty="0" err="1"/>
              <a:t>entrar</a:t>
            </a:r>
            <a:r>
              <a:rPr lang="en-US" sz="2000" b="1" dirty="0"/>
              <a:t> </a:t>
            </a:r>
            <a:r>
              <a:rPr lang="en-US" sz="2000" b="1" dirty="0" err="1"/>
              <a:t>cedo</a:t>
            </a:r>
            <a:r>
              <a:rPr lang="en-US" sz="2000" b="1" dirty="0"/>
              <a:t> no </a:t>
            </a:r>
            <a:r>
              <a:rPr lang="en-US" sz="2000" b="1" dirty="0" err="1"/>
              <a:t>mercado</a:t>
            </a:r>
            <a:r>
              <a:rPr lang="en-US" sz="2000" dirty="0"/>
              <a:t> e a </a:t>
            </a:r>
            <a:r>
              <a:rPr lang="en-US" sz="2000" b="1" dirty="0" err="1"/>
              <a:t>rapidez</a:t>
            </a:r>
            <a:r>
              <a:rPr lang="en-US" sz="2000" b="1" dirty="0"/>
              <a:t> das </a:t>
            </a:r>
            <a:r>
              <a:rPr lang="en-US" sz="2000" b="1" dirty="0" err="1"/>
              <a:t>mudanças</a:t>
            </a:r>
            <a:r>
              <a:rPr lang="en-US" sz="2000" b="1" dirty="0"/>
              <a:t> </a:t>
            </a:r>
            <a:r>
              <a:rPr lang="en-US" sz="2000" b="1" dirty="0" err="1"/>
              <a:t>na</a:t>
            </a:r>
            <a:r>
              <a:rPr lang="en-US" sz="2000" b="1" dirty="0"/>
              <a:t> </a:t>
            </a:r>
            <a:r>
              <a:rPr lang="en-US" sz="2000" b="1" dirty="0" err="1"/>
              <a:t>economia</a:t>
            </a:r>
            <a:r>
              <a:rPr lang="en-US" sz="2000" b="1" dirty="0"/>
              <a:t> e </a:t>
            </a:r>
            <a:r>
              <a:rPr lang="en-US" sz="2000" b="1" dirty="0" err="1"/>
              <a:t>na</a:t>
            </a:r>
            <a:r>
              <a:rPr lang="en-US" sz="2000" b="1" dirty="0"/>
              <a:t> </a:t>
            </a:r>
            <a:r>
              <a:rPr lang="en-US" sz="2000" b="1" dirty="0" err="1"/>
              <a:t>tecnologia</a:t>
            </a:r>
            <a:r>
              <a:rPr lang="en-US" sz="2000" dirty="0"/>
              <a:t> </a:t>
            </a:r>
            <a:r>
              <a:rPr lang="en-US" sz="2000" dirty="0" err="1"/>
              <a:t>da</a:t>
            </a:r>
            <a:r>
              <a:rPr lang="en-US" sz="2000" dirty="0"/>
              <a:t> </a:t>
            </a:r>
            <a:r>
              <a:rPr lang="en-US" sz="2000" dirty="0" err="1"/>
              <a:t>informação</a:t>
            </a:r>
            <a:r>
              <a:rPr lang="en-US" sz="2000" dirty="0"/>
              <a:t> </a:t>
            </a:r>
            <a:r>
              <a:rPr lang="en-US" sz="2000" dirty="0" err="1"/>
              <a:t>mostram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empresa</a:t>
            </a:r>
            <a:r>
              <a:rPr lang="en-US" sz="2000" dirty="0"/>
              <a:t> </a:t>
            </a:r>
            <a:r>
              <a:rPr lang="en-US" sz="2000" dirty="0" err="1"/>
              <a:t>simplesmente</a:t>
            </a:r>
            <a:r>
              <a:rPr lang="en-US" sz="2000" dirty="0"/>
              <a:t> </a:t>
            </a:r>
            <a:r>
              <a:rPr lang="en-US" sz="2000" dirty="0" err="1"/>
              <a:t>não</a:t>
            </a:r>
            <a:r>
              <a:rPr lang="en-US" sz="2000" dirty="0"/>
              <a:t> se </a:t>
            </a:r>
            <a:r>
              <a:rPr lang="en-US" sz="2000" dirty="0" err="1"/>
              <a:t>pode</a:t>
            </a:r>
            <a:r>
              <a:rPr lang="en-US" sz="2000" dirty="0"/>
              <a:t> </a:t>
            </a:r>
            <a:r>
              <a:rPr lang="en-US" sz="2000" dirty="0" err="1"/>
              <a:t>dar</a:t>
            </a:r>
            <a:r>
              <a:rPr lang="en-US" sz="2000" dirty="0"/>
              <a:t> </a:t>
            </a:r>
            <a:r>
              <a:rPr lang="en-US" sz="2000" dirty="0" err="1"/>
              <a:t>ao</a:t>
            </a:r>
            <a:r>
              <a:rPr lang="en-US" sz="2000" dirty="0"/>
              <a:t> </a:t>
            </a:r>
            <a:r>
              <a:rPr lang="en-US" sz="2000" dirty="0" err="1"/>
              <a:t>luxo</a:t>
            </a:r>
            <a:r>
              <a:rPr lang="en-US" sz="2000" dirty="0"/>
              <a:t> de </a:t>
            </a:r>
            <a:r>
              <a:rPr lang="en-US" sz="2000" dirty="0" err="1"/>
              <a:t>esperar</a:t>
            </a:r>
            <a:r>
              <a:rPr lang="en-US" sz="2000" dirty="0"/>
              <a:t> </a:t>
            </a:r>
            <a:r>
              <a:rPr lang="en-US" sz="2000" dirty="0" err="1"/>
              <a:t>para</a:t>
            </a:r>
            <a:r>
              <a:rPr lang="en-US" sz="2000" dirty="0"/>
              <a:t> </a:t>
            </a:r>
            <a:r>
              <a:rPr lang="en-US" sz="2000" dirty="0" err="1"/>
              <a:t>introduzir</a:t>
            </a:r>
            <a:r>
              <a:rPr lang="en-US" sz="2000" dirty="0"/>
              <a:t> um novo </a:t>
            </a:r>
            <a:r>
              <a:rPr lang="en-US" sz="2000" dirty="0" err="1"/>
              <a:t>produto</a:t>
            </a:r>
            <a:r>
              <a:rPr lang="en-US" sz="2000" dirty="0"/>
              <a:t> </a:t>
            </a:r>
            <a:r>
              <a:rPr lang="en-US" sz="2000" dirty="0" err="1"/>
              <a:t>até</a:t>
            </a:r>
            <a:r>
              <a:rPr lang="en-US" sz="2000" dirty="0"/>
              <a:t> </a:t>
            </a:r>
            <a:r>
              <a:rPr lang="en-US" sz="2000" dirty="0" err="1"/>
              <a:t>ele</a:t>
            </a:r>
            <a:r>
              <a:rPr lang="en-US" sz="2000" dirty="0"/>
              <a:t> </a:t>
            </a:r>
            <a:r>
              <a:rPr lang="en-US" sz="2000" dirty="0" err="1"/>
              <a:t>estar</a:t>
            </a:r>
            <a:r>
              <a:rPr lang="en-US" sz="2000" dirty="0"/>
              <a:t> </a:t>
            </a:r>
            <a:r>
              <a:rPr lang="en-US" sz="2000" dirty="0" err="1"/>
              <a:t>perfeito</a:t>
            </a:r>
            <a:r>
              <a:rPr lang="en-US" sz="2000" dirty="0"/>
              <a:t>, </a:t>
            </a:r>
            <a:r>
              <a:rPr lang="en-US" sz="2000" dirty="0" err="1"/>
              <a:t>eficiente</a:t>
            </a:r>
            <a:r>
              <a:rPr lang="en-US" sz="2000" dirty="0"/>
              <a:t> e </a:t>
            </a:r>
            <a:r>
              <a:rPr lang="en-US" sz="2000" dirty="0" err="1"/>
              <a:t>contar</a:t>
            </a:r>
            <a:r>
              <a:rPr lang="en-US" sz="2000" dirty="0"/>
              <a:t> </a:t>
            </a:r>
            <a:r>
              <a:rPr lang="en-US" sz="2000" dirty="0" err="1"/>
              <a:t>todas</a:t>
            </a:r>
            <a:r>
              <a:rPr lang="en-US" sz="2000" dirty="0"/>
              <a:t> as </a:t>
            </a:r>
            <a:r>
              <a:rPr lang="en-US" sz="2000" dirty="0" err="1"/>
              <a:t>funções</a:t>
            </a:r>
            <a:r>
              <a:rPr lang="en-US" sz="2000" dirty="0"/>
              <a:t> </a:t>
            </a:r>
            <a:r>
              <a:rPr lang="en-US" sz="2000" dirty="0" err="1"/>
              <a:t>desejadas</a:t>
            </a:r>
            <a:r>
              <a:rPr lang="en-US" sz="2000" dirty="0"/>
              <a:t>. É </a:t>
            </a:r>
            <a:r>
              <a:rPr lang="en-US" sz="2000" dirty="0" err="1"/>
              <a:t>mais</a:t>
            </a:r>
            <a:r>
              <a:rPr lang="en-US" sz="2000" dirty="0"/>
              <a:t> </a:t>
            </a:r>
            <a:r>
              <a:rPr lang="en-US" sz="2000" dirty="0" err="1"/>
              <a:t>importante</a:t>
            </a:r>
            <a:r>
              <a:rPr lang="en-US" sz="2000" dirty="0"/>
              <a:t> </a:t>
            </a:r>
            <a:r>
              <a:rPr lang="en-US" sz="2000" b="1" dirty="0" err="1"/>
              <a:t>lançar</a:t>
            </a:r>
            <a:r>
              <a:rPr lang="en-US" sz="2000" b="1" dirty="0"/>
              <a:t> </a:t>
            </a:r>
            <a:r>
              <a:rPr lang="en-US" sz="2000" b="1" dirty="0" err="1"/>
              <a:t>hoje</a:t>
            </a:r>
            <a:r>
              <a:rPr lang="en-US" sz="2000" b="1" dirty="0"/>
              <a:t> um </a:t>
            </a:r>
            <a:r>
              <a:rPr lang="en-US" sz="2000" b="1" dirty="0" err="1"/>
              <a:t>sistema</a:t>
            </a:r>
            <a:r>
              <a:rPr lang="en-US" sz="2000" b="1" dirty="0"/>
              <a:t> </a:t>
            </a:r>
            <a:r>
              <a:rPr lang="en-US" sz="2000" b="1" dirty="0" err="1"/>
              <a:t>não</a:t>
            </a:r>
            <a:r>
              <a:rPr lang="en-US" sz="2000" b="1" dirty="0"/>
              <a:t> </a:t>
            </a:r>
            <a:r>
              <a:rPr lang="en-US" sz="2000" b="1" dirty="0" err="1"/>
              <a:t>tão</a:t>
            </a:r>
            <a:r>
              <a:rPr lang="en-US" sz="2000" b="1" dirty="0"/>
              <a:t> </a:t>
            </a:r>
            <a:r>
              <a:rPr lang="en-US" sz="2000" b="1" dirty="0" err="1"/>
              <a:t>perfeito</a:t>
            </a:r>
            <a:r>
              <a:rPr lang="en-US" sz="2000" b="1" dirty="0"/>
              <a:t>, </a:t>
            </a:r>
            <a:r>
              <a:rPr lang="en-US" sz="2000" b="1" dirty="0" err="1"/>
              <a:t>mas</a:t>
            </a:r>
            <a:r>
              <a:rPr lang="en-US" sz="2000" b="1" dirty="0"/>
              <a:t> </a:t>
            </a:r>
            <a:r>
              <a:rPr lang="en-US" sz="2000" b="1" dirty="0" err="1"/>
              <a:t>que</a:t>
            </a:r>
            <a:r>
              <a:rPr lang="en-US" sz="2000" b="1" dirty="0"/>
              <a:t> </a:t>
            </a:r>
            <a:r>
              <a:rPr lang="en-US" sz="2000" b="1" dirty="0" err="1"/>
              <a:t>possa</a:t>
            </a:r>
            <a:r>
              <a:rPr lang="en-US" sz="2000" b="1" dirty="0"/>
              <a:t> ser </a:t>
            </a:r>
            <a:r>
              <a:rPr lang="en-US" sz="2000" b="1" dirty="0" err="1"/>
              <a:t>melhorado</a:t>
            </a:r>
            <a:r>
              <a:rPr lang="en-US" sz="2000" dirty="0"/>
              <a:t>, do </a:t>
            </a:r>
            <a:r>
              <a:rPr lang="en-US" sz="2000" dirty="0" err="1"/>
              <a:t>que</a:t>
            </a:r>
            <a:r>
              <a:rPr lang="en-US" sz="2000" dirty="0"/>
              <a:t> </a:t>
            </a:r>
            <a:r>
              <a:rPr lang="en-US" sz="2000" dirty="0" err="1"/>
              <a:t>esperar</a:t>
            </a:r>
            <a:r>
              <a:rPr lang="en-US" sz="2000" dirty="0"/>
              <a:t> </a:t>
            </a:r>
            <a:r>
              <a:rPr lang="en-US" sz="2000" dirty="0" err="1"/>
              <a:t>meses</a:t>
            </a:r>
            <a:r>
              <a:rPr lang="en-US" sz="2000" dirty="0"/>
              <a:t> </a:t>
            </a:r>
            <a:r>
              <a:rPr lang="en-US" sz="2000" dirty="0" err="1"/>
              <a:t>para</a:t>
            </a:r>
            <a:r>
              <a:rPr lang="en-US" sz="2000" dirty="0"/>
              <a:t> </a:t>
            </a:r>
            <a:r>
              <a:rPr lang="en-US" sz="2000" dirty="0" err="1"/>
              <a:t>introduzir</a:t>
            </a:r>
            <a:r>
              <a:rPr lang="en-US" sz="2000" dirty="0"/>
              <a:t> um </a:t>
            </a:r>
            <a:r>
              <a:rPr lang="en-US" sz="2000" dirty="0" err="1"/>
              <a:t>sistema</a:t>
            </a:r>
            <a:r>
              <a:rPr lang="en-US" sz="2000" dirty="0"/>
              <a:t> superior.</a:t>
            </a:r>
          </a:p>
          <a:p>
            <a:pPr lvl="0"/>
            <a:r>
              <a:rPr lang="en-US" sz="2000" dirty="0" err="1"/>
              <a:t>Neste</a:t>
            </a:r>
            <a:r>
              <a:rPr lang="en-US" sz="2000" dirty="0"/>
              <a:t> </a:t>
            </a:r>
            <a:r>
              <a:rPr lang="en-US" sz="2000" dirty="0" err="1"/>
              <a:t>caso</a:t>
            </a:r>
            <a:r>
              <a:rPr lang="en-US" sz="2000" dirty="0"/>
              <a:t>, </a:t>
            </a:r>
            <a:r>
              <a:rPr lang="en-US" sz="2000" dirty="0" err="1"/>
              <a:t>então</a:t>
            </a:r>
            <a:r>
              <a:rPr lang="en-US" sz="2000" dirty="0"/>
              <a:t>, </a:t>
            </a:r>
            <a:r>
              <a:rPr lang="en-US" sz="2000" b="1" dirty="0" err="1"/>
              <a:t>qualidade</a:t>
            </a:r>
            <a:r>
              <a:rPr lang="en-US" sz="2000" b="1" dirty="0"/>
              <a:t> </a:t>
            </a:r>
            <a:r>
              <a:rPr lang="en-US" sz="2000" b="1" dirty="0" err="1"/>
              <a:t>significa</a:t>
            </a:r>
            <a:r>
              <a:rPr lang="en-US" sz="2000" b="1" dirty="0"/>
              <a:t> um </a:t>
            </a:r>
            <a:r>
              <a:rPr lang="en-US" sz="2000" b="1" dirty="0" err="1"/>
              <a:t>produto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, </a:t>
            </a:r>
            <a:r>
              <a:rPr lang="en-US" sz="2000" dirty="0" err="1"/>
              <a:t>apesar</a:t>
            </a:r>
            <a:r>
              <a:rPr lang="en-US" sz="2000" dirty="0"/>
              <a:t> de </a:t>
            </a:r>
            <a:r>
              <a:rPr lang="en-US" sz="2000" dirty="0" err="1"/>
              <a:t>possivelmente</a:t>
            </a:r>
            <a:r>
              <a:rPr lang="en-US" sz="2000" dirty="0"/>
              <a:t> </a:t>
            </a:r>
            <a:r>
              <a:rPr lang="en-US" sz="2000" dirty="0" err="1"/>
              <a:t>incompleto</a:t>
            </a:r>
            <a:r>
              <a:rPr lang="en-US" sz="2000" dirty="0"/>
              <a:t>, é </a:t>
            </a:r>
            <a:r>
              <a:rPr lang="en-US" sz="2000" dirty="0" err="1"/>
              <a:t>robusto</a:t>
            </a:r>
            <a:r>
              <a:rPr lang="en-US" sz="2000" dirty="0"/>
              <a:t>, </a:t>
            </a:r>
            <a:r>
              <a:rPr lang="en-US" sz="2000" dirty="0" err="1"/>
              <a:t>fácil</a:t>
            </a:r>
            <a:r>
              <a:rPr lang="en-US" sz="2000" dirty="0"/>
              <a:t> de </a:t>
            </a:r>
            <a:r>
              <a:rPr lang="en-US" sz="2000" dirty="0" err="1"/>
              <a:t>usar</a:t>
            </a:r>
            <a:r>
              <a:rPr lang="en-US" sz="2000" dirty="0"/>
              <a:t>, </a:t>
            </a:r>
            <a:r>
              <a:rPr lang="en-US" sz="2000" dirty="0" err="1"/>
              <a:t>praticamente</a:t>
            </a:r>
            <a:r>
              <a:rPr lang="en-US" sz="2000" dirty="0"/>
              <a:t> </a:t>
            </a:r>
            <a:r>
              <a:rPr lang="en-US" sz="2000" dirty="0" err="1"/>
              <a:t>sem</a:t>
            </a:r>
            <a:r>
              <a:rPr lang="en-US" sz="2000" dirty="0"/>
              <a:t> </a:t>
            </a:r>
            <a:r>
              <a:rPr lang="en-US" sz="2000" dirty="0" err="1"/>
              <a:t>defeitos</a:t>
            </a:r>
            <a:r>
              <a:rPr lang="en-US" sz="2000" dirty="0"/>
              <a:t> e </a:t>
            </a:r>
            <a:r>
              <a:rPr lang="en-US" sz="2000" b="1" dirty="0" err="1"/>
              <a:t>fácil</a:t>
            </a:r>
            <a:r>
              <a:rPr lang="en-US" sz="2000" b="1" dirty="0"/>
              <a:t> de </a:t>
            </a:r>
            <a:r>
              <a:rPr lang="en-US" sz="2000" b="1" dirty="0" err="1"/>
              <a:t>expandir</a:t>
            </a:r>
            <a:r>
              <a:rPr lang="en-US" sz="2000" b="1" dirty="0"/>
              <a:t> e </a:t>
            </a:r>
            <a:r>
              <a:rPr lang="en-US" sz="2000" b="1" dirty="0" err="1"/>
              <a:t>melhorar</a:t>
            </a:r>
            <a:r>
              <a:rPr lang="en-US" sz="2000" b="1" dirty="0"/>
              <a:t> com o tempo.</a:t>
            </a:r>
            <a:r>
              <a:rPr lang="en-US" sz="2000" dirty="0"/>
              <a:t>" (HAYES, p.44)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BR" smtClean="0"/>
              <a:t>2014-05-14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52AD1D-2DF9-40ED-B7C2-427C720E18CF}" type="slidenum">
              <a:rPr lang="pt-BR" smtClean="0"/>
              <a:pPr lvl="0"/>
              <a:t>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CXXIV Fórum de Discussões Metodológicas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Produção Nacional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 t="14879"/>
          <a:stretch>
            <a:fillRect/>
          </a:stretch>
        </p:blipFill>
        <p:spPr>
          <a:xfrm>
            <a:off x="2612519" y="1564919"/>
            <a:ext cx="4857480" cy="48643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BR" smtClean="0"/>
              <a:t>2014-05-14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52AD1D-2DF9-40ED-B7C2-427C720E18CF}" type="slidenum">
              <a:rPr lang="pt-BR" smtClean="0"/>
              <a:pPr lvl="0"/>
              <a:t>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CXXIV Fórum de Discussões Metodológicas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O pesquisador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sz="2800" dirty="0"/>
              <a:t>Francisco </a:t>
            </a:r>
            <a:r>
              <a:rPr lang="en-US" sz="2800" dirty="0" err="1"/>
              <a:t>Matelli</a:t>
            </a:r>
            <a:r>
              <a:rPr lang="en-US" sz="2800" dirty="0"/>
              <a:t> </a:t>
            </a:r>
            <a:r>
              <a:rPr lang="en-US" sz="2800" dirty="0" err="1"/>
              <a:t>Matulovic</a:t>
            </a:r>
            <a:endParaRPr lang="en-US" sz="2800" dirty="0"/>
          </a:p>
          <a:p>
            <a:pPr lvl="0"/>
            <a:r>
              <a:rPr lang="en-US" sz="2800" dirty="0" err="1"/>
              <a:t>Formado</a:t>
            </a:r>
            <a:r>
              <a:rPr lang="en-US" sz="2800" dirty="0"/>
              <a:t> </a:t>
            </a:r>
            <a:r>
              <a:rPr lang="en-US" sz="2800" dirty="0" err="1"/>
              <a:t>em</a:t>
            </a:r>
            <a:r>
              <a:rPr lang="en-US" sz="2800" dirty="0"/>
              <a:t> </a:t>
            </a:r>
            <a:r>
              <a:rPr lang="en-US" sz="2800" dirty="0" err="1"/>
              <a:t>Administração</a:t>
            </a:r>
            <a:r>
              <a:rPr lang="en-US" sz="2800" dirty="0"/>
              <a:t> </a:t>
            </a:r>
            <a:r>
              <a:rPr lang="en-US" sz="2800" dirty="0" err="1"/>
              <a:t>Fclar</a:t>
            </a:r>
            <a:r>
              <a:rPr lang="en-US" sz="2800" dirty="0"/>
              <a:t>-UNESP 07-10</a:t>
            </a:r>
          </a:p>
          <a:p>
            <a:pPr lvl="0"/>
            <a:r>
              <a:rPr lang="en-US" sz="2800" dirty="0" err="1"/>
              <a:t>Mestrando</a:t>
            </a:r>
            <a:r>
              <a:rPr lang="en-US" sz="2800" dirty="0"/>
              <a:t> </a:t>
            </a:r>
            <a:r>
              <a:rPr lang="en-US" sz="2800" dirty="0" err="1"/>
              <a:t>Administração</a:t>
            </a:r>
            <a:r>
              <a:rPr lang="en-US" sz="2800" dirty="0"/>
              <a:t> FEA-USP 14-16</a:t>
            </a:r>
          </a:p>
          <a:p>
            <a:pPr lvl="0"/>
            <a:r>
              <a:rPr lang="en-US" sz="2800" dirty="0" err="1"/>
              <a:t>Experiência</a:t>
            </a:r>
            <a:r>
              <a:rPr lang="en-US" sz="2800" dirty="0"/>
              <a:t> </a:t>
            </a:r>
            <a:r>
              <a:rPr lang="en-US" sz="2800" dirty="0" err="1"/>
              <a:t>profissional</a:t>
            </a:r>
            <a:r>
              <a:rPr lang="en-US" sz="2800" dirty="0"/>
              <a:t> </a:t>
            </a:r>
            <a:r>
              <a:rPr lang="en-US" sz="2800" dirty="0" err="1"/>
              <a:t>como</a:t>
            </a:r>
            <a:r>
              <a:rPr lang="en-US" sz="2800" dirty="0"/>
              <a:t> </a:t>
            </a:r>
            <a:r>
              <a:rPr lang="en-US" sz="2800" dirty="0" err="1"/>
              <a:t>desenvolvedor</a:t>
            </a:r>
            <a:r>
              <a:rPr lang="en-US" sz="2800" dirty="0"/>
              <a:t> de software e </a:t>
            </a:r>
            <a:r>
              <a:rPr lang="en-US" sz="2800" dirty="0" err="1"/>
              <a:t>sistemas</a:t>
            </a:r>
            <a:r>
              <a:rPr lang="en-US" sz="2800" dirty="0"/>
              <a:t> online</a:t>
            </a:r>
          </a:p>
          <a:p>
            <a:pPr lvl="1" rtl="0" hangingPunct="0"/>
            <a:r>
              <a:rPr lang="en-US" sz="2400" dirty="0" err="1"/>
              <a:t>Projetos</a:t>
            </a:r>
            <a:r>
              <a:rPr lang="en-US" sz="2400" dirty="0"/>
              <a:t> de </a:t>
            </a:r>
            <a:r>
              <a:rPr lang="en-US" sz="2400" dirty="0" err="1"/>
              <a:t>novos</a:t>
            </a:r>
            <a:r>
              <a:rPr lang="en-US" sz="2400" dirty="0"/>
              <a:t> </a:t>
            </a:r>
            <a:r>
              <a:rPr lang="en-US" sz="2400" dirty="0" err="1"/>
              <a:t>produtos</a:t>
            </a:r>
            <a:r>
              <a:rPr lang="en-US" sz="2400" dirty="0"/>
              <a:t> e </a:t>
            </a:r>
            <a:r>
              <a:rPr lang="en-US" sz="2400" dirty="0" err="1"/>
              <a:t>serviços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TI (.com)</a:t>
            </a:r>
          </a:p>
          <a:p>
            <a:pPr lvl="1" rtl="0" hangingPunct="0"/>
            <a:r>
              <a:rPr lang="en-US" sz="2400" dirty="0" err="1"/>
              <a:t>Já</a:t>
            </a:r>
            <a:r>
              <a:rPr lang="en-US" sz="2400" dirty="0"/>
              <a:t> </a:t>
            </a:r>
            <a:r>
              <a:rPr lang="en-US" sz="2400" dirty="0" err="1"/>
              <a:t>atuou</a:t>
            </a:r>
            <a:r>
              <a:rPr lang="en-US" sz="2400" dirty="0"/>
              <a:t> com </a:t>
            </a:r>
            <a:r>
              <a:rPr lang="en-US" sz="2400" dirty="0" err="1"/>
              <a:t>clientes</a:t>
            </a:r>
            <a:r>
              <a:rPr lang="en-US" sz="2400" dirty="0"/>
              <a:t> </a:t>
            </a:r>
            <a:r>
              <a:rPr lang="en-US" sz="2400" dirty="0" err="1"/>
              <a:t>fora</a:t>
            </a:r>
            <a:r>
              <a:rPr lang="en-US" sz="2400" dirty="0"/>
              <a:t> do </a:t>
            </a:r>
            <a:r>
              <a:rPr lang="en-US" sz="2400" dirty="0" err="1"/>
              <a:t>Brasil</a:t>
            </a:r>
            <a:endParaRPr lang="en-US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BR" smtClean="0"/>
              <a:t>2014-05-14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52AD1D-2DF9-40ED-B7C2-427C720E18CF}" type="slidenum">
              <a:rPr lang="pt-BR" smtClean="0"/>
              <a:pPr lvl="0"/>
              <a:t>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CXXIV Fórum de Discussões Metodológicas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err="1" smtClean="0"/>
              <a:t>Exportação</a:t>
            </a:r>
            <a:r>
              <a:rPr lang="en-US" dirty="0" smtClean="0"/>
              <a:t> de </a:t>
            </a:r>
            <a:r>
              <a:rPr lang="en-US" dirty="0"/>
              <a:t>software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 t="10207"/>
          <a:stretch>
            <a:fillRect/>
          </a:stretch>
        </p:blipFill>
        <p:spPr>
          <a:xfrm>
            <a:off x="365760" y="1554839"/>
            <a:ext cx="9452160" cy="438875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BR" smtClean="0"/>
              <a:t>2014-05-14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52AD1D-2DF9-40ED-B7C2-427C720E18CF}" type="slidenum">
              <a:rPr lang="pt-BR" smtClean="0"/>
              <a:pPr lvl="0"/>
              <a:t>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CXXIV Fórum de Discussões Metodológicas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Importancia para o Brasil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sz="2800" dirty="0" err="1"/>
              <a:t>Aredito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relevância</a:t>
            </a:r>
            <a:r>
              <a:rPr lang="en-US" sz="2800" dirty="0"/>
              <a:t> </a:t>
            </a:r>
            <a:r>
              <a:rPr lang="en-US" sz="2800" dirty="0" err="1"/>
              <a:t>dessa</a:t>
            </a:r>
            <a:r>
              <a:rPr lang="en-US" sz="2800" dirty="0"/>
              <a:t> </a:t>
            </a:r>
            <a:r>
              <a:rPr lang="en-US" sz="2800" dirty="0" err="1"/>
              <a:t>pesquisa</a:t>
            </a:r>
            <a:r>
              <a:rPr lang="en-US" sz="2800" dirty="0"/>
              <a:t> </a:t>
            </a:r>
            <a:r>
              <a:rPr lang="en-US" sz="2800" dirty="0" err="1"/>
              <a:t>para</a:t>
            </a:r>
            <a:r>
              <a:rPr lang="en-US" sz="2800" dirty="0"/>
              <a:t> o </a:t>
            </a:r>
            <a:r>
              <a:rPr lang="en-US" sz="2800" dirty="0" err="1"/>
              <a:t>Brasil</a:t>
            </a:r>
            <a:r>
              <a:rPr lang="en-US" sz="2800" dirty="0"/>
              <a:t>, </a:t>
            </a:r>
            <a:r>
              <a:rPr lang="en-US" sz="2800" dirty="0" err="1"/>
              <a:t>pois</a:t>
            </a:r>
            <a:r>
              <a:rPr lang="en-US" sz="2800" dirty="0"/>
              <a:t> as </a:t>
            </a:r>
            <a:r>
              <a:rPr lang="en-US" sz="2800" dirty="0" err="1"/>
              <a:t>capacidades</a:t>
            </a:r>
            <a:r>
              <a:rPr lang="en-US" sz="2800" dirty="0"/>
              <a:t> </a:t>
            </a:r>
            <a:r>
              <a:rPr lang="en-US" sz="2800" dirty="0" err="1"/>
              <a:t>para</a:t>
            </a:r>
            <a:r>
              <a:rPr lang="en-US" sz="2800" dirty="0"/>
              <a:t> o </a:t>
            </a:r>
            <a:r>
              <a:rPr lang="en-US" sz="2800" dirty="0" err="1"/>
              <a:t>desenvolvimento</a:t>
            </a:r>
            <a:r>
              <a:rPr lang="en-US" sz="2800" dirty="0"/>
              <a:t> de </a:t>
            </a:r>
            <a:r>
              <a:rPr lang="en-US" sz="2800" dirty="0" err="1"/>
              <a:t>produtos</a:t>
            </a:r>
            <a:r>
              <a:rPr lang="en-US" sz="2800" dirty="0"/>
              <a:t> </a:t>
            </a:r>
            <a:r>
              <a:rPr lang="en-US" sz="2800" dirty="0" err="1"/>
              <a:t>intensivos</a:t>
            </a:r>
            <a:r>
              <a:rPr lang="en-US" sz="2800" dirty="0"/>
              <a:t> </a:t>
            </a:r>
            <a:r>
              <a:rPr lang="en-US" sz="2800" dirty="0" err="1"/>
              <a:t>em</a:t>
            </a:r>
            <a:r>
              <a:rPr lang="en-US" sz="2800" dirty="0"/>
              <a:t> </a:t>
            </a:r>
            <a:r>
              <a:rPr lang="en-US" sz="2800" dirty="0" err="1"/>
              <a:t>informação</a:t>
            </a:r>
            <a:r>
              <a:rPr lang="en-US" sz="2800" dirty="0"/>
              <a:t> </a:t>
            </a:r>
            <a:r>
              <a:rPr lang="en-US" sz="2800" dirty="0" err="1"/>
              <a:t>nossa</a:t>
            </a:r>
            <a:r>
              <a:rPr lang="en-US" sz="2800" dirty="0"/>
              <a:t> </a:t>
            </a:r>
            <a:r>
              <a:rPr lang="en-US" sz="2800" dirty="0" err="1"/>
              <a:t>indústria</a:t>
            </a:r>
            <a:r>
              <a:rPr lang="en-US" sz="2800" dirty="0"/>
              <a:t> </a:t>
            </a:r>
            <a:r>
              <a:rPr lang="en-US" sz="2800" dirty="0" err="1"/>
              <a:t>já</a:t>
            </a:r>
            <a:r>
              <a:rPr lang="en-US" sz="2800" dirty="0"/>
              <a:t> </a:t>
            </a:r>
            <a:r>
              <a:rPr lang="en-US" sz="2800" dirty="0" err="1"/>
              <a:t>possui</a:t>
            </a:r>
            <a:r>
              <a:rPr lang="en-US" sz="2800" dirty="0"/>
              <a:t>.</a:t>
            </a:r>
          </a:p>
          <a:p>
            <a:pPr lvl="0"/>
            <a:r>
              <a:rPr lang="en-US" sz="2800" dirty="0"/>
              <a:t>"</a:t>
            </a:r>
            <a:r>
              <a:rPr lang="en-US" sz="2800" dirty="0" err="1"/>
              <a:t>Países</a:t>
            </a:r>
            <a:r>
              <a:rPr lang="en-US" sz="2800" dirty="0"/>
              <a:t> </a:t>
            </a:r>
            <a:r>
              <a:rPr lang="en-US" sz="2800" dirty="0" err="1"/>
              <a:t>em</a:t>
            </a:r>
            <a:r>
              <a:rPr lang="en-US" sz="2800" dirty="0"/>
              <a:t> </a:t>
            </a:r>
            <a:r>
              <a:rPr lang="en-US" sz="2800" dirty="0" err="1"/>
              <a:t>desenvolvimento</a:t>
            </a:r>
            <a:r>
              <a:rPr lang="en-US" sz="2800" dirty="0"/>
              <a:t>, </a:t>
            </a:r>
            <a:r>
              <a:rPr lang="en-US" sz="2800" dirty="0" err="1"/>
              <a:t>que</a:t>
            </a:r>
            <a:r>
              <a:rPr lang="en-US" sz="2800" dirty="0"/>
              <a:t> antes, </a:t>
            </a:r>
            <a:r>
              <a:rPr lang="en-US" sz="2800" dirty="0" err="1"/>
              <a:t>em</a:t>
            </a:r>
            <a:r>
              <a:rPr lang="en-US" sz="2800" dirty="0"/>
              <a:t> </a:t>
            </a:r>
            <a:r>
              <a:rPr lang="en-US" sz="2800" dirty="0" err="1"/>
              <a:t>geral</a:t>
            </a:r>
            <a:r>
              <a:rPr lang="en-US" sz="2800" dirty="0"/>
              <a:t>, </a:t>
            </a:r>
            <a:r>
              <a:rPr lang="en-US" sz="2800" dirty="0" err="1"/>
              <a:t>fabricavam</a:t>
            </a:r>
            <a:r>
              <a:rPr lang="en-US" sz="2800" dirty="0"/>
              <a:t> </a:t>
            </a:r>
            <a:r>
              <a:rPr lang="en-US" sz="2800" dirty="0" err="1"/>
              <a:t>componentes</a:t>
            </a:r>
            <a:r>
              <a:rPr lang="en-US" sz="2800" dirty="0"/>
              <a:t> e </a:t>
            </a:r>
            <a:r>
              <a:rPr lang="en-US" sz="2800" dirty="0" err="1"/>
              <a:t>produtos</a:t>
            </a:r>
            <a:r>
              <a:rPr lang="en-US" sz="2800" dirty="0"/>
              <a:t> de valor </a:t>
            </a:r>
            <a:r>
              <a:rPr lang="en-US" sz="2800" dirty="0" err="1"/>
              <a:t>agregado</a:t>
            </a:r>
            <a:r>
              <a:rPr lang="en-US" sz="2800" dirty="0"/>
              <a:t> </a:t>
            </a:r>
            <a:r>
              <a:rPr lang="en-US" sz="2800" dirty="0" err="1"/>
              <a:t>relativamente</a:t>
            </a:r>
            <a:r>
              <a:rPr lang="en-US" sz="2800" dirty="0"/>
              <a:t> </a:t>
            </a:r>
            <a:r>
              <a:rPr lang="en-US" sz="2800" dirty="0" err="1"/>
              <a:t>baixo</a:t>
            </a:r>
            <a:r>
              <a:rPr lang="en-US" sz="2800" dirty="0"/>
              <a:t>, agora se </a:t>
            </a:r>
            <a:r>
              <a:rPr lang="en-US" sz="2800" dirty="0" err="1"/>
              <a:t>tornavam</a:t>
            </a:r>
            <a:r>
              <a:rPr lang="en-US" sz="2800" dirty="0"/>
              <a:t> fortes </a:t>
            </a:r>
            <a:r>
              <a:rPr lang="en-US" sz="2800" b="1" dirty="0" err="1"/>
              <a:t>concorrentes</a:t>
            </a:r>
            <a:r>
              <a:rPr lang="en-US" sz="2800" b="1" dirty="0"/>
              <a:t> </a:t>
            </a:r>
            <a:r>
              <a:rPr lang="en-US" sz="2800" b="1" dirty="0" err="1"/>
              <a:t>em</a:t>
            </a:r>
            <a:r>
              <a:rPr lang="en-US" sz="2800" b="1" dirty="0"/>
              <a:t> </a:t>
            </a:r>
            <a:r>
              <a:rPr lang="en-US" sz="2800" b="1" dirty="0" err="1"/>
              <a:t>produtos</a:t>
            </a:r>
            <a:r>
              <a:rPr lang="en-US" sz="2800" b="1" dirty="0"/>
              <a:t> de </a:t>
            </a:r>
            <a:r>
              <a:rPr lang="en-US" sz="2800" b="1" dirty="0" err="1"/>
              <a:t>alta</a:t>
            </a:r>
            <a:r>
              <a:rPr lang="en-US" sz="2800" b="1" dirty="0"/>
              <a:t> </a:t>
            </a:r>
            <a:r>
              <a:rPr lang="en-US" sz="2800" b="1" dirty="0" err="1"/>
              <a:t>tecnologia</a:t>
            </a:r>
            <a:r>
              <a:rPr lang="en-US" sz="2800" dirty="0"/>
              <a:t>." (HAYES, p.39)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BR" smtClean="0"/>
              <a:t>2014-05-14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52AD1D-2DF9-40ED-B7C2-427C720E18CF}" type="slidenum">
              <a:rPr lang="pt-BR" smtClean="0"/>
              <a:pPr lvl="0"/>
              <a:t>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CXXIV Fórum de Discussões Metodológicas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BR" smtClean="0"/>
              <a:t>2014-05-14</a:t>
            </a:r>
            <a:endParaRPr lang="en-U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CXXIV Fórum de Discussões Metodológicas</a:t>
            </a:r>
            <a:endParaRPr lang="en-US"/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637DA6-90C3-419A-B974-7D6F7B2F8FAF}" type="slidenum">
              <a:rPr/>
              <a:pPr lvl="0"/>
              <a:t>22</a:t>
            </a:fld>
            <a:endParaRPr lang="en-US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err="1"/>
              <a:t>Mapa</a:t>
            </a:r>
            <a:r>
              <a:rPr lang="en-US" dirty="0"/>
              <a:t> </a:t>
            </a:r>
            <a:r>
              <a:rPr lang="en-US" dirty="0" smtClean="0"/>
              <a:t>mental: </a:t>
            </a:r>
            <a:r>
              <a:rPr lang="en-US" dirty="0" err="1" smtClean="0"/>
              <a:t>projeto</a:t>
            </a:r>
            <a:r>
              <a:rPr lang="en-US" dirty="0" smtClean="0"/>
              <a:t> de </a:t>
            </a:r>
            <a:r>
              <a:rPr lang="en-US" dirty="0" err="1" smtClean="0"/>
              <a:t>pesquisa</a:t>
            </a:r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468000" y="1305720"/>
            <a:ext cx="9143999" cy="59345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ixaDeTexto 6"/>
          <p:cNvSpPr txBox="1"/>
          <p:nvPr/>
        </p:nvSpPr>
        <p:spPr>
          <a:xfrm>
            <a:off x="6624488" y="1547589"/>
            <a:ext cx="2253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DESATUALIZADO</a:t>
            </a:r>
            <a:endParaRPr lang="pt-BR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9" y="593845"/>
            <a:ext cx="9071640" cy="67710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err="1" smtClean="0"/>
              <a:t>Referências</a:t>
            </a:r>
            <a:r>
              <a:rPr lang="en-US" dirty="0" smtClean="0"/>
              <a:t> </a:t>
            </a:r>
            <a:r>
              <a:rPr lang="en-US" dirty="0" err="1" smtClean="0"/>
              <a:t>principais</a:t>
            </a:r>
            <a:endParaRPr lang="en-US" dirty="0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sz="2000" dirty="0"/>
              <a:t>HAYES, Robert H. </a:t>
            </a:r>
            <a:r>
              <a:rPr lang="en-US" sz="2000" dirty="0" err="1"/>
              <a:t>Produção</a:t>
            </a:r>
            <a:r>
              <a:rPr lang="en-US" sz="2000" dirty="0"/>
              <a:t>, </a:t>
            </a:r>
            <a:r>
              <a:rPr lang="en-US" sz="2000" dirty="0" err="1"/>
              <a:t>estratégia</a:t>
            </a:r>
            <a:r>
              <a:rPr lang="en-US" sz="2000" dirty="0"/>
              <a:t> e </a:t>
            </a:r>
            <a:r>
              <a:rPr lang="en-US" sz="2000" dirty="0" err="1"/>
              <a:t>tecnologia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busca</a:t>
            </a:r>
            <a:r>
              <a:rPr lang="en-US" sz="2000" dirty="0"/>
              <a:t> </a:t>
            </a:r>
            <a:r>
              <a:rPr lang="en-US" sz="2000" dirty="0" err="1"/>
              <a:t>da</a:t>
            </a:r>
            <a:r>
              <a:rPr lang="en-US" sz="2000" dirty="0"/>
              <a:t> </a:t>
            </a:r>
            <a:r>
              <a:rPr lang="en-US" sz="2000" dirty="0" err="1"/>
              <a:t>vantagem</a:t>
            </a:r>
            <a:r>
              <a:rPr lang="en-US" sz="2000" dirty="0"/>
              <a:t> </a:t>
            </a:r>
            <a:r>
              <a:rPr lang="en-US" sz="2000" dirty="0" err="1"/>
              <a:t>competitiva</a:t>
            </a:r>
            <a:r>
              <a:rPr lang="en-US" sz="2000" dirty="0"/>
              <a:t>: Porto </a:t>
            </a:r>
            <a:r>
              <a:rPr lang="en-US" sz="2000" dirty="0" err="1"/>
              <a:t>Alegre</a:t>
            </a:r>
            <a:r>
              <a:rPr lang="en-US" sz="2000" dirty="0"/>
              <a:t>: Bookman, 2008.</a:t>
            </a:r>
          </a:p>
          <a:p>
            <a:pPr lvl="0"/>
            <a:r>
              <a:rPr lang="en-US" sz="2000" dirty="0"/>
              <a:t>VASCONCELOS, Y. Software made in Brazil, </a:t>
            </a:r>
            <a:r>
              <a:rPr lang="en-US" sz="2000" dirty="0" err="1"/>
              <a:t>Revista</a:t>
            </a:r>
            <a:r>
              <a:rPr lang="en-US" sz="2000" dirty="0"/>
              <a:t> FAPESP, </a:t>
            </a:r>
            <a:r>
              <a:rPr lang="en-US" sz="2000" dirty="0" err="1"/>
              <a:t>Edição</a:t>
            </a:r>
            <a:r>
              <a:rPr lang="en-US" sz="2000" dirty="0"/>
              <a:t> 217, 2014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BR" smtClean="0"/>
              <a:t>2014-05-14</a:t>
            </a:r>
            <a:endParaRPr lang="en-US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52AD1D-2DF9-40ED-B7C2-427C720E18CF}" type="slidenum">
              <a:rPr lang="pt-BR" smtClean="0"/>
              <a:pPr lvl="0"/>
              <a:t>23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CXXIV Fórum de Discussões Metodológicas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9" y="593845"/>
            <a:ext cx="9071640" cy="67710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err="1" smtClean="0"/>
              <a:t>Referências</a:t>
            </a:r>
            <a:r>
              <a:rPr lang="en-US" dirty="0" smtClean="0"/>
              <a:t> </a:t>
            </a:r>
            <a:r>
              <a:rPr lang="en-US" dirty="0" err="1" smtClean="0"/>
              <a:t>adicionais</a:t>
            </a:r>
            <a:endParaRPr lang="en-US" dirty="0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r>
              <a:rPr lang="pt-BR" sz="1600" dirty="0" smtClean="0"/>
              <a:t>CHANDRASEKARAN, </a:t>
            </a:r>
            <a:r>
              <a:rPr lang="pt-BR" sz="1600" dirty="0" err="1" smtClean="0"/>
              <a:t>Aravind</a:t>
            </a:r>
            <a:r>
              <a:rPr lang="pt-BR" sz="1600" dirty="0" smtClean="0"/>
              <a:t>; LINDERMAN, Kevin; SCHROEDER, Roger. </a:t>
            </a:r>
            <a:r>
              <a:rPr lang="pt-BR" sz="1600" dirty="0" err="1" smtClean="0"/>
              <a:t>Antecedents</a:t>
            </a:r>
            <a:r>
              <a:rPr lang="pt-BR" sz="1600" dirty="0" smtClean="0"/>
              <a:t> to </a:t>
            </a:r>
            <a:r>
              <a:rPr lang="pt-BR" sz="1600" dirty="0" err="1" smtClean="0"/>
              <a:t>ambidexterity</a:t>
            </a:r>
            <a:r>
              <a:rPr lang="pt-BR" sz="1600" dirty="0" smtClean="0"/>
              <a:t> </a:t>
            </a:r>
            <a:r>
              <a:rPr lang="pt-BR" sz="1600" dirty="0" err="1" smtClean="0"/>
              <a:t>competency</a:t>
            </a:r>
            <a:r>
              <a:rPr lang="pt-BR" sz="1600" dirty="0" smtClean="0"/>
              <a:t> in </a:t>
            </a:r>
            <a:r>
              <a:rPr lang="pt-BR" sz="1600" dirty="0" err="1" smtClean="0"/>
              <a:t>high</a:t>
            </a:r>
            <a:r>
              <a:rPr lang="pt-BR" sz="1600" dirty="0" smtClean="0"/>
              <a:t> </a:t>
            </a:r>
            <a:r>
              <a:rPr lang="pt-BR" sz="1600" dirty="0" err="1" smtClean="0"/>
              <a:t>technology</a:t>
            </a:r>
            <a:r>
              <a:rPr lang="pt-BR" sz="1600" dirty="0" smtClean="0"/>
              <a:t> </a:t>
            </a:r>
            <a:r>
              <a:rPr lang="pt-BR" sz="1600" dirty="0" err="1" smtClean="0"/>
              <a:t>organizations</a:t>
            </a:r>
            <a:r>
              <a:rPr lang="pt-BR" sz="1600" dirty="0" smtClean="0"/>
              <a:t>. </a:t>
            </a:r>
            <a:r>
              <a:rPr lang="pt-BR" sz="1600" b="1" dirty="0" err="1" smtClean="0"/>
              <a:t>Journal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of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Operations</a:t>
            </a:r>
            <a:r>
              <a:rPr lang="pt-BR" sz="1600" b="1" dirty="0" smtClean="0"/>
              <a:t> Management</a:t>
            </a:r>
            <a:r>
              <a:rPr lang="pt-BR" sz="1600" dirty="0" smtClean="0"/>
              <a:t> v. 30, n. 1-2, p. 134–151 , jan. 2012. Acesso em: 14 maio 2014.</a:t>
            </a:r>
          </a:p>
          <a:p>
            <a:r>
              <a:rPr lang="pt-BR" sz="1600" dirty="0" smtClean="0"/>
              <a:t>DAS, </a:t>
            </a:r>
            <a:r>
              <a:rPr lang="pt-BR" sz="1600" dirty="0" err="1" smtClean="0"/>
              <a:t>Sidhartha</a:t>
            </a:r>
            <a:r>
              <a:rPr lang="pt-BR" sz="1600" dirty="0" smtClean="0"/>
              <a:t> R.; JOSHI, </a:t>
            </a:r>
            <a:r>
              <a:rPr lang="pt-BR" sz="1600" dirty="0" err="1" smtClean="0"/>
              <a:t>Maheshkumar</a:t>
            </a:r>
            <a:r>
              <a:rPr lang="pt-BR" sz="1600" dirty="0" smtClean="0"/>
              <a:t> P. </a:t>
            </a:r>
            <a:r>
              <a:rPr lang="pt-BR" sz="1600" dirty="0" err="1" smtClean="0"/>
              <a:t>Process</a:t>
            </a:r>
            <a:r>
              <a:rPr lang="pt-BR" sz="1600" dirty="0" smtClean="0"/>
              <a:t> </a:t>
            </a:r>
            <a:r>
              <a:rPr lang="pt-BR" sz="1600" dirty="0" err="1" smtClean="0"/>
              <a:t>innovativeness</a:t>
            </a:r>
            <a:r>
              <a:rPr lang="pt-BR" sz="1600" dirty="0" smtClean="0"/>
              <a:t> in </a:t>
            </a:r>
            <a:r>
              <a:rPr lang="pt-BR" sz="1600" dirty="0" err="1" smtClean="0"/>
              <a:t>technology</a:t>
            </a:r>
            <a:r>
              <a:rPr lang="pt-BR" sz="1600" dirty="0" smtClean="0"/>
              <a:t> </a:t>
            </a:r>
            <a:r>
              <a:rPr lang="pt-BR" sz="1600" dirty="0" err="1" smtClean="0"/>
              <a:t>services</a:t>
            </a:r>
            <a:r>
              <a:rPr lang="pt-BR" sz="1600" dirty="0" smtClean="0"/>
              <a:t> </a:t>
            </a:r>
            <a:r>
              <a:rPr lang="pt-BR" sz="1600" dirty="0" err="1" smtClean="0"/>
              <a:t>organizations</a:t>
            </a:r>
            <a:r>
              <a:rPr lang="pt-BR" sz="1600" dirty="0" smtClean="0"/>
              <a:t>: Roles </a:t>
            </a:r>
            <a:r>
              <a:rPr lang="pt-BR" sz="1600" dirty="0" err="1" smtClean="0"/>
              <a:t>of</a:t>
            </a:r>
            <a:r>
              <a:rPr lang="pt-BR" sz="1600" dirty="0" smtClean="0"/>
              <a:t> </a:t>
            </a:r>
            <a:r>
              <a:rPr lang="pt-BR" sz="1600" dirty="0" err="1" smtClean="0"/>
              <a:t>differentiation</a:t>
            </a:r>
            <a:r>
              <a:rPr lang="pt-BR" sz="1600" dirty="0" smtClean="0"/>
              <a:t> </a:t>
            </a:r>
            <a:r>
              <a:rPr lang="pt-BR" sz="1600" dirty="0" err="1" smtClean="0"/>
              <a:t>strategy</a:t>
            </a:r>
            <a:r>
              <a:rPr lang="pt-BR" sz="1600" dirty="0" smtClean="0"/>
              <a:t>, </a:t>
            </a:r>
            <a:r>
              <a:rPr lang="pt-BR" sz="1600" dirty="0" err="1" smtClean="0"/>
              <a:t>operational</a:t>
            </a:r>
            <a:r>
              <a:rPr lang="pt-BR" sz="1600" dirty="0" smtClean="0"/>
              <a:t> </a:t>
            </a:r>
            <a:r>
              <a:rPr lang="pt-BR" sz="1600" dirty="0" err="1" smtClean="0"/>
              <a:t>autonomy</a:t>
            </a:r>
            <a:r>
              <a:rPr lang="pt-BR" sz="1600" dirty="0" smtClean="0"/>
              <a:t> </a:t>
            </a:r>
            <a:r>
              <a:rPr lang="pt-BR" sz="1600" dirty="0" err="1" smtClean="0"/>
              <a:t>and</a:t>
            </a:r>
            <a:r>
              <a:rPr lang="pt-BR" sz="1600" dirty="0" smtClean="0"/>
              <a:t> </a:t>
            </a:r>
            <a:r>
              <a:rPr lang="pt-BR" sz="1600" dirty="0" err="1" smtClean="0"/>
              <a:t>risk-taking</a:t>
            </a:r>
            <a:r>
              <a:rPr lang="pt-BR" sz="1600" dirty="0" smtClean="0"/>
              <a:t> </a:t>
            </a:r>
            <a:r>
              <a:rPr lang="pt-BR" sz="1600" dirty="0" err="1" smtClean="0"/>
              <a:t>propensity</a:t>
            </a:r>
            <a:r>
              <a:rPr lang="pt-BR" sz="1600" dirty="0" smtClean="0"/>
              <a:t>. </a:t>
            </a:r>
            <a:r>
              <a:rPr lang="pt-BR" sz="1600" b="1" dirty="0" err="1" smtClean="0"/>
              <a:t>Journal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of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Operations</a:t>
            </a:r>
            <a:r>
              <a:rPr lang="pt-BR" sz="1600" b="1" dirty="0" smtClean="0"/>
              <a:t> Management</a:t>
            </a:r>
            <a:r>
              <a:rPr lang="pt-BR" sz="1600" dirty="0" smtClean="0"/>
              <a:t> v. 25, n. 3, p. 643–660 , abr. 2007. Acesso em: 14 maio 2014.</a:t>
            </a:r>
          </a:p>
          <a:p>
            <a:r>
              <a:rPr lang="pt-BR" sz="1600" dirty="0" smtClean="0"/>
              <a:t>DAS, S. R.; JOSHI, M. P. </a:t>
            </a:r>
            <a:r>
              <a:rPr lang="pt-BR" sz="1600" dirty="0" err="1" smtClean="0"/>
              <a:t>Process</a:t>
            </a:r>
            <a:r>
              <a:rPr lang="pt-BR" sz="1600" dirty="0" smtClean="0"/>
              <a:t> </a:t>
            </a:r>
            <a:r>
              <a:rPr lang="pt-BR" sz="1600" dirty="0" err="1" smtClean="0"/>
              <a:t>Innovativeness</a:t>
            </a:r>
            <a:r>
              <a:rPr lang="pt-BR" sz="1600" dirty="0" smtClean="0"/>
              <a:t> </a:t>
            </a:r>
            <a:r>
              <a:rPr lang="pt-BR" sz="1600" dirty="0" err="1" smtClean="0"/>
              <a:t>and</a:t>
            </a:r>
            <a:r>
              <a:rPr lang="pt-BR" sz="1600" dirty="0" smtClean="0"/>
              <a:t> </a:t>
            </a:r>
            <a:r>
              <a:rPr lang="pt-BR" sz="1600" dirty="0" err="1" smtClean="0"/>
              <a:t>Firm</a:t>
            </a:r>
            <a:r>
              <a:rPr lang="pt-BR" sz="1600" dirty="0" smtClean="0"/>
              <a:t> Performance in </a:t>
            </a:r>
            <a:r>
              <a:rPr lang="pt-BR" sz="1600" dirty="0" err="1" smtClean="0"/>
              <a:t>Technology</a:t>
            </a:r>
            <a:r>
              <a:rPr lang="pt-BR" sz="1600" dirty="0" smtClean="0"/>
              <a:t> </a:t>
            </a:r>
            <a:r>
              <a:rPr lang="pt-BR" sz="1600" dirty="0" err="1" smtClean="0"/>
              <a:t>Service</a:t>
            </a:r>
            <a:r>
              <a:rPr lang="pt-BR" sz="1600" dirty="0" smtClean="0"/>
              <a:t> </a:t>
            </a:r>
            <a:r>
              <a:rPr lang="pt-BR" sz="1600" dirty="0" err="1" smtClean="0"/>
              <a:t>Firms</a:t>
            </a:r>
            <a:r>
              <a:rPr lang="pt-BR" sz="1600" dirty="0" smtClean="0"/>
              <a:t>: </a:t>
            </a:r>
            <a:r>
              <a:rPr lang="pt-BR" sz="1600" dirty="0" err="1" smtClean="0"/>
              <a:t>The</a:t>
            </a:r>
            <a:r>
              <a:rPr lang="pt-BR" sz="1600" dirty="0" smtClean="0"/>
              <a:t> </a:t>
            </a:r>
            <a:r>
              <a:rPr lang="pt-BR" sz="1600" dirty="0" err="1" smtClean="0"/>
              <a:t>Effect</a:t>
            </a:r>
            <a:r>
              <a:rPr lang="pt-BR" sz="1600" dirty="0" smtClean="0"/>
              <a:t> </a:t>
            </a:r>
            <a:r>
              <a:rPr lang="pt-BR" sz="1600" dirty="0" err="1" smtClean="0"/>
              <a:t>of</a:t>
            </a:r>
            <a:r>
              <a:rPr lang="pt-BR" sz="1600" dirty="0" smtClean="0"/>
              <a:t> </a:t>
            </a:r>
            <a:r>
              <a:rPr lang="pt-BR" sz="1600" dirty="0" err="1" smtClean="0"/>
              <a:t>External</a:t>
            </a:r>
            <a:r>
              <a:rPr lang="pt-BR" sz="1600" dirty="0" smtClean="0"/>
              <a:t> </a:t>
            </a:r>
            <a:r>
              <a:rPr lang="pt-BR" sz="1600" dirty="0" err="1" smtClean="0"/>
              <a:t>and</a:t>
            </a:r>
            <a:r>
              <a:rPr lang="pt-BR" sz="1600" dirty="0" smtClean="0"/>
              <a:t> </a:t>
            </a:r>
            <a:r>
              <a:rPr lang="pt-BR" sz="1600" dirty="0" err="1" smtClean="0"/>
              <a:t>Internal</a:t>
            </a:r>
            <a:r>
              <a:rPr lang="pt-BR" sz="1600" dirty="0" smtClean="0"/>
              <a:t> Contingencies. </a:t>
            </a:r>
            <a:r>
              <a:rPr lang="pt-BR" sz="1600" b="1" dirty="0" smtClean="0"/>
              <a:t>IEEE </a:t>
            </a:r>
            <a:r>
              <a:rPr lang="pt-BR" sz="1600" b="1" dirty="0" err="1" smtClean="0"/>
              <a:t>Transactions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on</a:t>
            </a:r>
            <a:r>
              <a:rPr lang="pt-BR" sz="1600" b="1" dirty="0" smtClean="0"/>
              <a:t> </a:t>
            </a:r>
            <a:r>
              <a:rPr lang="pt-BR" sz="1600" b="1" dirty="0" err="1" smtClean="0"/>
              <a:t>Engineering</a:t>
            </a:r>
            <a:r>
              <a:rPr lang="pt-BR" sz="1600" b="1" dirty="0" smtClean="0"/>
              <a:t> Management</a:t>
            </a:r>
            <a:r>
              <a:rPr lang="pt-BR" sz="1600" dirty="0" smtClean="0"/>
              <a:t> v. 59, n. 3, p. 401–414 , ago. 2012. Acesso em: 14 maio 2014.</a:t>
            </a:r>
          </a:p>
          <a:p>
            <a:r>
              <a:rPr lang="pt-BR" sz="1600" dirty="0" smtClean="0"/>
              <a:t>GROWTH, </a:t>
            </a:r>
            <a:r>
              <a:rPr lang="pt-BR" sz="1600" dirty="0" err="1" smtClean="0"/>
              <a:t>Productivity</a:t>
            </a:r>
            <a:r>
              <a:rPr lang="pt-BR" sz="1600" dirty="0" smtClean="0"/>
              <a:t>. </a:t>
            </a:r>
            <a:r>
              <a:rPr lang="pt-BR" sz="1600" dirty="0" err="1" smtClean="0"/>
              <a:t>International</a:t>
            </a:r>
            <a:r>
              <a:rPr lang="pt-BR" sz="1600" dirty="0" smtClean="0"/>
              <a:t> </a:t>
            </a:r>
            <a:r>
              <a:rPr lang="pt-BR" sz="1600" dirty="0" err="1" smtClean="0"/>
              <a:t>Economics</a:t>
            </a:r>
            <a:r>
              <a:rPr lang="pt-BR" sz="1600" dirty="0" smtClean="0"/>
              <a:t> </a:t>
            </a:r>
            <a:r>
              <a:rPr lang="pt-BR" sz="1600" dirty="0" err="1" smtClean="0"/>
              <a:t>Policy</a:t>
            </a:r>
            <a:r>
              <a:rPr lang="pt-BR" sz="1600" dirty="0" smtClean="0"/>
              <a:t> </a:t>
            </a:r>
            <a:r>
              <a:rPr lang="pt-BR" sz="1600" dirty="0" err="1" smtClean="0"/>
              <a:t>Briefs</a:t>
            </a:r>
            <a:r>
              <a:rPr lang="pt-BR" sz="1600" dirty="0" smtClean="0"/>
              <a:t>. , [</a:t>
            </a:r>
            <a:r>
              <a:rPr lang="pt-BR" sz="1600" dirty="0" err="1" smtClean="0"/>
              <a:t>S.d.</a:t>
            </a:r>
            <a:r>
              <a:rPr lang="pt-BR" sz="1600" dirty="0" smtClean="0"/>
              <a:t>]. Disponível em: &lt;http://pukqskx.iie.com/publications/pb/pb03-11.pdf&gt;. Acesso em: 14 maio 2014.</a:t>
            </a:r>
          </a:p>
          <a:p>
            <a:r>
              <a:rPr lang="pt-BR" sz="1600" dirty="0" smtClean="0"/>
              <a:t>HAYES, Robert H.; UPTON, David M. </a:t>
            </a:r>
            <a:r>
              <a:rPr lang="pt-BR" sz="1600" dirty="0" err="1" smtClean="0"/>
              <a:t>Operations-Based</a:t>
            </a:r>
            <a:r>
              <a:rPr lang="pt-BR" sz="1600" dirty="0" smtClean="0"/>
              <a:t> </a:t>
            </a:r>
            <a:r>
              <a:rPr lang="pt-BR" sz="1600" dirty="0" err="1" smtClean="0"/>
              <a:t>Strategy</a:t>
            </a:r>
            <a:r>
              <a:rPr lang="pt-BR" sz="1600" dirty="0" smtClean="0"/>
              <a:t>. </a:t>
            </a:r>
            <a:r>
              <a:rPr lang="pt-BR" sz="1600" b="1" dirty="0" err="1" smtClean="0"/>
              <a:t>California</a:t>
            </a:r>
            <a:r>
              <a:rPr lang="pt-BR" sz="1600" b="1" dirty="0" smtClean="0"/>
              <a:t> Management </a:t>
            </a:r>
            <a:r>
              <a:rPr lang="pt-BR" sz="1600" b="1" dirty="0" err="1" smtClean="0"/>
              <a:t>Review</a:t>
            </a:r>
            <a:r>
              <a:rPr lang="pt-BR" sz="1600" dirty="0" smtClean="0"/>
              <a:t> v. 40, n. 4 , 1998. Disponível em: &lt;http://search.ebscohost.com/login.</a:t>
            </a:r>
            <a:r>
              <a:rPr lang="pt-BR" sz="1600" dirty="0" err="1" smtClean="0"/>
              <a:t>aspx</a:t>
            </a:r>
            <a:r>
              <a:rPr lang="pt-BR" sz="1600" dirty="0" smtClean="0"/>
              <a:t>?</a:t>
            </a:r>
            <a:r>
              <a:rPr lang="pt-BR" sz="1600" dirty="0" err="1" smtClean="0"/>
              <a:t>direct</a:t>
            </a:r>
            <a:r>
              <a:rPr lang="pt-BR" sz="1600" dirty="0" smtClean="0"/>
              <a:t>=</a:t>
            </a:r>
            <a:r>
              <a:rPr lang="pt-BR" sz="1600" dirty="0" err="1" smtClean="0"/>
              <a:t>true&amp;profile</a:t>
            </a:r>
            <a:r>
              <a:rPr lang="pt-BR" sz="1600" dirty="0" smtClean="0"/>
              <a:t>=</a:t>
            </a:r>
            <a:r>
              <a:rPr lang="pt-BR" sz="1600" dirty="0" err="1" smtClean="0"/>
              <a:t>ehost&amp;scope</a:t>
            </a:r>
            <a:r>
              <a:rPr lang="pt-BR" sz="1600" dirty="0" smtClean="0"/>
              <a:t>=</a:t>
            </a:r>
            <a:r>
              <a:rPr lang="pt-BR" sz="1600" dirty="0" err="1" smtClean="0"/>
              <a:t>site&amp;authtype</a:t>
            </a:r>
            <a:r>
              <a:rPr lang="pt-BR" sz="1600" dirty="0" smtClean="0"/>
              <a:t>=</a:t>
            </a:r>
            <a:r>
              <a:rPr lang="pt-BR" sz="1600" dirty="0" err="1" smtClean="0"/>
              <a:t>crawler&amp;jrnl</a:t>
            </a:r>
            <a:r>
              <a:rPr lang="pt-BR" sz="1600" dirty="0" smtClean="0"/>
              <a:t>=00081256&amp;AN=1081783&amp;h=vT28rFrmLSV8ylcmjyYM%2BP8Of0XQ0ULTjRWvAsiuUm0Xz8lgOL%2FafpjIIXeGKZmNwbRPaME9tqjS42h0v1nEgQ%3D%3D&amp;</a:t>
            </a:r>
            <a:r>
              <a:rPr lang="pt-BR" sz="1600" dirty="0" err="1" smtClean="0"/>
              <a:t>crl</a:t>
            </a:r>
            <a:r>
              <a:rPr lang="pt-BR" sz="1600" dirty="0" smtClean="0"/>
              <a:t>=c&gt;. Acesso em: 14 maio 2014.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BR" smtClean="0"/>
              <a:t>2014-05-14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52AD1D-2DF9-40ED-B7C2-427C720E18CF}" type="slidenum">
              <a:rPr lang="pt-BR" smtClean="0"/>
              <a:pPr lvl="0"/>
              <a:t>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CXXIV Fórum de Discussões Metodológicas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9" y="593845"/>
            <a:ext cx="9071640" cy="67710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err="1" smtClean="0"/>
              <a:t>Referências</a:t>
            </a:r>
            <a:r>
              <a:rPr lang="en-US" dirty="0" smtClean="0"/>
              <a:t> </a:t>
            </a:r>
            <a:r>
              <a:rPr lang="en-US" dirty="0" err="1" smtClean="0"/>
              <a:t>adicionais</a:t>
            </a:r>
            <a:r>
              <a:rPr lang="en-US" dirty="0" smtClean="0"/>
              <a:t>, </a:t>
            </a:r>
            <a:r>
              <a:rPr lang="en-US" dirty="0" err="1" smtClean="0"/>
              <a:t>continuação</a:t>
            </a:r>
            <a:endParaRPr lang="en-US" dirty="0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r>
              <a:rPr lang="pt-BR" sz="2000" dirty="0" smtClean="0"/>
              <a:t>LUSSIER, Robert N.; HALABI, Claudia E. A </a:t>
            </a:r>
            <a:r>
              <a:rPr lang="pt-BR" sz="2000" dirty="0" err="1" smtClean="0"/>
              <a:t>Three-Country</a:t>
            </a:r>
            <a:r>
              <a:rPr lang="pt-BR" sz="2000" dirty="0" smtClean="0"/>
              <a:t> </a:t>
            </a:r>
            <a:r>
              <a:rPr lang="pt-BR" sz="2000" dirty="0" err="1" smtClean="0"/>
              <a:t>Comparison</a:t>
            </a:r>
            <a:r>
              <a:rPr lang="pt-BR" sz="2000" dirty="0" smtClean="0"/>
              <a:t> </a:t>
            </a:r>
            <a:r>
              <a:rPr lang="pt-BR" sz="2000" dirty="0" err="1" smtClean="0"/>
              <a:t>of</a:t>
            </a:r>
            <a:r>
              <a:rPr lang="pt-BR" sz="2000" dirty="0" smtClean="0"/>
              <a:t> </a:t>
            </a:r>
            <a:r>
              <a:rPr lang="pt-BR" sz="2000" dirty="0" err="1" smtClean="0"/>
              <a:t>the</a:t>
            </a:r>
            <a:r>
              <a:rPr lang="pt-BR" sz="2000" dirty="0" smtClean="0"/>
              <a:t> Business </a:t>
            </a:r>
            <a:r>
              <a:rPr lang="pt-BR" sz="2000" dirty="0" err="1" smtClean="0"/>
              <a:t>Success</a:t>
            </a:r>
            <a:r>
              <a:rPr lang="pt-BR" sz="2000" dirty="0" smtClean="0"/>
              <a:t> versus </a:t>
            </a:r>
            <a:r>
              <a:rPr lang="pt-BR" sz="2000" dirty="0" err="1" smtClean="0"/>
              <a:t>Failure</a:t>
            </a:r>
            <a:r>
              <a:rPr lang="pt-BR" sz="2000" dirty="0" smtClean="0"/>
              <a:t> </a:t>
            </a:r>
            <a:r>
              <a:rPr lang="pt-BR" sz="2000" dirty="0" err="1" smtClean="0"/>
              <a:t>Prediction</a:t>
            </a:r>
            <a:r>
              <a:rPr lang="pt-BR" sz="2000" dirty="0" smtClean="0"/>
              <a:t> </a:t>
            </a:r>
            <a:r>
              <a:rPr lang="pt-BR" sz="2000" dirty="0" err="1" smtClean="0"/>
              <a:t>Model</a:t>
            </a:r>
            <a:r>
              <a:rPr lang="pt-BR" sz="2000" dirty="0" smtClean="0"/>
              <a:t>. </a:t>
            </a:r>
            <a:r>
              <a:rPr lang="pt-BR" sz="2000" b="1" dirty="0" err="1" smtClean="0"/>
              <a:t>Journal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of</a:t>
            </a:r>
            <a:r>
              <a:rPr lang="pt-BR" sz="2000" b="1" dirty="0" smtClean="0"/>
              <a:t> Small Business Management</a:t>
            </a:r>
            <a:r>
              <a:rPr lang="pt-BR" sz="2000" dirty="0" smtClean="0"/>
              <a:t> v. 48, n. 3, p. 360–377 , 2010. Acesso em: 14 maio 2014.</a:t>
            </a:r>
          </a:p>
          <a:p>
            <a:r>
              <a:rPr lang="pt-BR" sz="2000" dirty="0" smtClean="0"/>
              <a:t>THUN, JÖRN-HENRIK. ANGLES OF INTEGRATION: AN EMPIRICAL ANALYSIS OF THE ALIGNMENT OF INTERNET-BASED INFORMATION TECHNOLOGY AND GLOBAL SUPPLY CHAIN INTEGRATION. </a:t>
            </a:r>
            <a:r>
              <a:rPr lang="pt-BR" sz="2000" b="1" dirty="0" err="1" smtClean="0"/>
              <a:t>Journal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of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Supply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Chain</a:t>
            </a:r>
            <a:r>
              <a:rPr lang="pt-BR" sz="2000" b="1" dirty="0" smtClean="0"/>
              <a:t> Management</a:t>
            </a:r>
            <a:r>
              <a:rPr lang="pt-BR" sz="2000" dirty="0" smtClean="0"/>
              <a:t> v. 46, n. 2, p. 30–44 , 2010. Acesso em: 14 maio 2014.</a:t>
            </a:r>
          </a:p>
          <a:p>
            <a:r>
              <a:rPr lang="pt-BR" sz="2000" dirty="0" smtClean="0"/>
              <a:t>TOWNSEND, David M.; BUSENITZ, </a:t>
            </a:r>
            <a:r>
              <a:rPr lang="pt-BR" sz="2000" dirty="0" err="1" smtClean="0"/>
              <a:t>Lowell</a:t>
            </a:r>
            <a:r>
              <a:rPr lang="pt-BR" sz="2000" dirty="0" smtClean="0"/>
              <a:t> W.; ARTHURS, Jonathan D. To start </a:t>
            </a:r>
            <a:r>
              <a:rPr lang="pt-BR" sz="2000" dirty="0" err="1" smtClean="0"/>
              <a:t>or</a:t>
            </a:r>
            <a:r>
              <a:rPr lang="pt-BR" sz="2000" dirty="0" smtClean="0"/>
              <a:t> </a:t>
            </a:r>
            <a:r>
              <a:rPr lang="pt-BR" sz="2000" dirty="0" err="1" smtClean="0"/>
              <a:t>not</a:t>
            </a:r>
            <a:r>
              <a:rPr lang="pt-BR" sz="2000" dirty="0" smtClean="0"/>
              <a:t> to start: </a:t>
            </a:r>
            <a:r>
              <a:rPr lang="pt-BR" sz="2000" dirty="0" err="1" smtClean="0"/>
              <a:t>Outcome</a:t>
            </a:r>
            <a:r>
              <a:rPr lang="pt-BR" sz="2000" dirty="0" smtClean="0"/>
              <a:t> </a:t>
            </a:r>
            <a:r>
              <a:rPr lang="pt-BR" sz="2000" dirty="0" err="1" smtClean="0"/>
              <a:t>and</a:t>
            </a:r>
            <a:r>
              <a:rPr lang="pt-BR" sz="2000" dirty="0" smtClean="0"/>
              <a:t> </a:t>
            </a:r>
            <a:r>
              <a:rPr lang="pt-BR" sz="2000" dirty="0" err="1" smtClean="0"/>
              <a:t>ability</a:t>
            </a:r>
            <a:r>
              <a:rPr lang="pt-BR" sz="2000" dirty="0" smtClean="0"/>
              <a:t> </a:t>
            </a:r>
            <a:r>
              <a:rPr lang="pt-BR" sz="2000" dirty="0" err="1" smtClean="0"/>
              <a:t>expectations</a:t>
            </a:r>
            <a:r>
              <a:rPr lang="pt-BR" sz="2000" dirty="0" smtClean="0"/>
              <a:t> in </a:t>
            </a:r>
            <a:r>
              <a:rPr lang="pt-BR" sz="2000" dirty="0" err="1" smtClean="0"/>
              <a:t>the</a:t>
            </a:r>
            <a:r>
              <a:rPr lang="pt-BR" sz="2000" dirty="0" smtClean="0"/>
              <a:t> </a:t>
            </a:r>
            <a:r>
              <a:rPr lang="pt-BR" sz="2000" dirty="0" err="1" smtClean="0"/>
              <a:t>decision</a:t>
            </a:r>
            <a:r>
              <a:rPr lang="pt-BR" sz="2000" dirty="0" smtClean="0"/>
              <a:t> to start a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venture</a:t>
            </a:r>
            <a:r>
              <a:rPr lang="pt-BR" sz="2000" dirty="0" smtClean="0"/>
              <a:t>. </a:t>
            </a:r>
            <a:r>
              <a:rPr lang="pt-BR" sz="2000" b="1" dirty="0" err="1" smtClean="0"/>
              <a:t>Journal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of</a:t>
            </a:r>
            <a:r>
              <a:rPr lang="pt-BR" sz="2000" b="1" dirty="0" smtClean="0"/>
              <a:t> Business </a:t>
            </a:r>
            <a:r>
              <a:rPr lang="pt-BR" sz="2000" b="1" dirty="0" err="1" smtClean="0"/>
              <a:t>Venturing</a:t>
            </a:r>
            <a:r>
              <a:rPr lang="pt-BR" sz="2000" dirty="0" smtClean="0"/>
              <a:t> v. 25, n. 2, p. 192–202 , mar. 2010. Acesso em: 14 maio 2014.</a:t>
            </a:r>
          </a:p>
          <a:p>
            <a:r>
              <a:rPr lang="pt-BR" sz="2000" dirty="0" smtClean="0"/>
              <a:t>ZAWISLAK, Paulo Antônio </a:t>
            </a:r>
            <a:r>
              <a:rPr lang="pt-BR" sz="2000" i="1" dirty="0" err="1" smtClean="0"/>
              <a:t>et</a:t>
            </a:r>
            <a:r>
              <a:rPr lang="pt-BR" sz="2000" i="1" dirty="0" smtClean="0"/>
              <a:t> al.</a:t>
            </a:r>
            <a:r>
              <a:rPr lang="pt-BR" sz="2000" dirty="0" smtClean="0"/>
              <a:t> </a:t>
            </a:r>
            <a:r>
              <a:rPr lang="pt-BR" sz="2000" dirty="0" err="1" smtClean="0"/>
              <a:t>Innovation</a:t>
            </a:r>
            <a:r>
              <a:rPr lang="pt-BR" sz="2000" dirty="0" smtClean="0"/>
              <a:t> </a:t>
            </a:r>
            <a:r>
              <a:rPr lang="pt-BR" sz="2000" dirty="0" err="1" smtClean="0"/>
              <a:t>capability</a:t>
            </a:r>
            <a:r>
              <a:rPr lang="pt-BR" sz="2000" dirty="0" smtClean="0"/>
              <a:t>: </a:t>
            </a:r>
            <a:r>
              <a:rPr lang="pt-BR" sz="2000" dirty="0" err="1" smtClean="0"/>
              <a:t>From</a:t>
            </a:r>
            <a:r>
              <a:rPr lang="pt-BR" sz="2000" dirty="0" smtClean="0"/>
              <a:t> </a:t>
            </a:r>
            <a:r>
              <a:rPr lang="pt-BR" sz="2000" dirty="0" err="1" smtClean="0"/>
              <a:t>technology</a:t>
            </a:r>
            <a:r>
              <a:rPr lang="pt-BR" sz="2000" dirty="0" smtClean="0"/>
              <a:t> </a:t>
            </a:r>
            <a:r>
              <a:rPr lang="pt-BR" sz="2000" dirty="0" err="1" smtClean="0"/>
              <a:t>development</a:t>
            </a:r>
            <a:r>
              <a:rPr lang="pt-BR" sz="2000" dirty="0" smtClean="0"/>
              <a:t> to </a:t>
            </a:r>
            <a:r>
              <a:rPr lang="pt-BR" sz="2000" dirty="0" err="1" smtClean="0"/>
              <a:t>transaction</a:t>
            </a:r>
            <a:r>
              <a:rPr lang="pt-BR" sz="2000" dirty="0" smtClean="0"/>
              <a:t> </a:t>
            </a:r>
            <a:r>
              <a:rPr lang="pt-BR" sz="2000" dirty="0" err="1" smtClean="0"/>
              <a:t>capability</a:t>
            </a:r>
            <a:r>
              <a:rPr lang="pt-BR" sz="2000" dirty="0" smtClean="0"/>
              <a:t>. </a:t>
            </a:r>
            <a:r>
              <a:rPr lang="pt-BR" sz="2000" b="1" dirty="0" err="1" smtClean="0"/>
              <a:t>Journal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of</a:t>
            </a:r>
            <a:r>
              <a:rPr lang="pt-BR" sz="2000" b="1" dirty="0" smtClean="0"/>
              <a:t> </a:t>
            </a:r>
            <a:r>
              <a:rPr lang="pt-BR" sz="2000" b="1" dirty="0" err="1" smtClean="0"/>
              <a:t>technology</a:t>
            </a:r>
            <a:r>
              <a:rPr lang="pt-BR" sz="2000" b="1" dirty="0" smtClean="0"/>
              <a:t> management &amp; </a:t>
            </a:r>
            <a:r>
              <a:rPr lang="pt-BR" sz="2000" b="1" dirty="0" err="1" smtClean="0"/>
              <a:t>innovation</a:t>
            </a:r>
            <a:r>
              <a:rPr lang="pt-BR" sz="2000" dirty="0" smtClean="0"/>
              <a:t> v. 7, n. 2, p. 14–27 , 2012. Acesso em: 14 maio 2014.</a:t>
            </a:r>
            <a:endParaRPr lang="pt-BR" sz="20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BR" smtClean="0"/>
              <a:t>2014-05-14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52AD1D-2DF9-40ED-B7C2-427C720E18CF}" type="slidenum">
              <a:rPr lang="pt-BR" smtClean="0"/>
              <a:pPr lvl="0"/>
              <a:t>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CXXIV Fórum de Discussões Metodológicas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Estágio da pesquisa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dirty="0" err="1"/>
              <a:t>Primeiras</a:t>
            </a:r>
            <a:r>
              <a:rPr lang="en-US" dirty="0"/>
              <a:t> </a:t>
            </a:r>
            <a:r>
              <a:rPr lang="en-US" dirty="0" err="1" smtClean="0"/>
              <a:t>idéias</a:t>
            </a:r>
            <a:endParaRPr lang="en-US" dirty="0" smtClean="0"/>
          </a:p>
          <a:p>
            <a:pPr lvl="0"/>
            <a:r>
              <a:rPr lang="en-US" dirty="0" err="1" smtClean="0"/>
              <a:t>Finalidade</a:t>
            </a:r>
            <a:r>
              <a:rPr lang="en-US" dirty="0" smtClean="0"/>
              <a:t>: </a:t>
            </a:r>
            <a:r>
              <a:rPr lang="en-US" dirty="0" err="1" smtClean="0"/>
              <a:t>dissertação</a:t>
            </a:r>
            <a:r>
              <a:rPr lang="en-US" dirty="0" smtClean="0"/>
              <a:t> de </a:t>
            </a:r>
            <a:r>
              <a:rPr lang="en-US" dirty="0" err="1" smtClean="0"/>
              <a:t>mestrado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Adminstração</a:t>
            </a:r>
            <a:endParaRPr lang="en-US" dirty="0" smtClean="0"/>
          </a:p>
          <a:p>
            <a:pPr lvl="1"/>
            <a:r>
              <a:rPr lang="en-US" dirty="0" err="1" smtClean="0"/>
              <a:t>Área</a:t>
            </a:r>
            <a:r>
              <a:rPr lang="en-US" dirty="0" smtClean="0"/>
              <a:t>: </a:t>
            </a:r>
            <a:r>
              <a:rPr lang="en-US" dirty="0" err="1" smtClean="0"/>
              <a:t>Administração</a:t>
            </a:r>
            <a:r>
              <a:rPr lang="en-US" dirty="0" smtClean="0"/>
              <a:t> de </a:t>
            </a:r>
            <a:r>
              <a:rPr lang="en-US" dirty="0" err="1" smtClean="0"/>
              <a:t>Produção</a:t>
            </a:r>
            <a:r>
              <a:rPr lang="en-US" dirty="0" smtClean="0"/>
              <a:t> e </a:t>
            </a:r>
            <a:r>
              <a:rPr lang="en-US" dirty="0" err="1" smtClean="0"/>
              <a:t>Operações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BR" smtClean="0"/>
              <a:t>2014-05-14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52AD1D-2DF9-40ED-B7C2-427C720E18CF}" type="slidenum">
              <a:rPr lang="pt-BR" smtClean="0"/>
              <a:pPr lvl="0"/>
              <a:t>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CXXIV Fórum de Discussões Metodológicas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888184" y="395461"/>
            <a:ext cx="1790875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1300" dirty="0" smtClean="0"/>
              <a:t>(</a:t>
            </a:r>
            <a:endParaRPr lang="pt-BR" sz="4130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BR" smtClean="0"/>
              <a:t>2014-05-14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52AD1D-2DF9-40ED-B7C2-427C720E18CF}" type="slidenum">
              <a:rPr lang="pt-BR" smtClean="0"/>
              <a:pPr lvl="0"/>
              <a:t>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CXXIV Fórum de Discussões Metodológicas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9" y="593845"/>
            <a:ext cx="9071640" cy="67710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err="1" smtClean="0"/>
              <a:t>Motivação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participar</a:t>
            </a:r>
            <a:r>
              <a:rPr lang="en-US" dirty="0" smtClean="0"/>
              <a:t> do cong.</a:t>
            </a:r>
            <a:endParaRPr lang="en-US" dirty="0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503999" y="1769039"/>
            <a:ext cx="9071640" cy="517915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r>
              <a:rPr lang="en-US" sz="2000" b="1" dirty="0" err="1" smtClean="0"/>
              <a:t>Tentativa</a:t>
            </a:r>
            <a:r>
              <a:rPr lang="en-US" sz="2000" b="1" dirty="0" smtClean="0"/>
              <a:t> de </a:t>
            </a:r>
            <a:r>
              <a:rPr lang="en-US" sz="2000" b="1" dirty="0" err="1" smtClean="0"/>
              <a:t>antecipar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problemas</a:t>
            </a:r>
            <a:endParaRPr lang="en-US" sz="2000" b="1" dirty="0" smtClean="0"/>
          </a:p>
          <a:p>
            <a:pPr lvl="0"/>
            <a:r>
              <a:rPr lang="en-US" sz="2000" dirty="0" err="1" smtClean="0"/>
              <a:t>Prazo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</a:t>
            </a:r>
            <a:r>
              <a:rPr lang="en-US" sz="2000" dirty="0" err="1" smtClean="0"/>
              <a:t>elaboração</a:t>
            </a:r>
            <a:r>
              <a:rPr lang="en-US" sz="2000" dirty="0" smtClean="0"/>
              <a:t> </a:t>
            </a:r>
            <a:r>
              <a:rPr lang="en-US" sz="2000" dirty="0" err="1" smtClean="0"/>
              <a:t>da</a:t>
            </a:r>
            <a:r>
              <a:rPr lang="en-US" sz="2000" dirty="0" smtClean="0"/>
              <a:t> </a:t>
            </a:r>
            <a:r>
              <a:rPr lang="en-US" sz="2000" dirty="0" err="1" smtClean="0"/>
              <a:t>dissertação</a:t>
            </a:r>
            <a:r>
              <a:rPr lang="en-US" sz="2000" dirty="0" smtClean="0"/>
              <a:t> </a:t>
            </a:r>
            <a:r>
              <a:rPr lang="en-US" sz="2000" dirty="0" err="1" smtClean="0"/>
              <a:t>muito</a:t>
            </a:r>
            <a:r>
              <a:rPr lang="en-US" sz="2000" dirty="0" smtClean="0"/>
              <a:t> </a:t>
            </a:r>
            <a:r>
              <a:rPr lang="en-US" sz="2000" dirty="0" err="1" smtClean="0"/>
              <a:t>curto</a:t>
            </a:r>
            <a:r>
              <a:rPr lang="en-US" sz="2000" dirty="0" smtClean="0"/>
              <a:t>, 24 </a:t>
            </a:r>
            <a:r>
              <a:rPr lang="en-US" sz="2000" dirty="0" err="1" smtClean="0"/>
              <a:t>meses</a:t>
            </a:r>
            <a:endParaRPr lang="en-US" sz="2000" dirty="0" smtClean="0"/>
          </a:p>
          <a:p>
            <a:pPr lvl="0"/>
            <a:r>
              <a:rPr lang="en-US" sz="2000" dirty="0" err="1" smtClean="0"/>
              <a:t>Mas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prática</a:t>
            </a:r>
            <a:r>
              <a:rPr lang="en-US" sz="2000" dirty="0" smtClean="0"/>
              <a:t> </a:t>
            </a:r>
            <a:r>
              <a:rPr lang="en-US" sz="2000" dirty="0" err="1" smtClean="0"/>
              <a:t>os</a:t>
            </a:r>
            <a:r>
              <a:rPr lang="en-US" sz="2000" dirty="0" smtClean="0"/>
              <a:t> </a:t>
            </a:r>
            <a:r>
              <a:rPr lang="en-US" sz="2000" dirty="0" err="1" smtClean="0"/>
              <a:t>alunos</a:t>
            </a:r>
            <a:r>
              <a:rPr lang="en-US" sz="2000" dirty="0" smtClean="0"/>
              <a:t> </a:t>
            </a:r>
            <a:r>
              <a:rPr lang="en-US" sz="2000" dirty="0" err="1" smtClean="0"/>
              <a:t>cursam</a:t>
            </a:r>
            <a:r>
              <a:rPr lang="en-US" sz="2000" dirty="0" smtClean="0"/>
              <a:t> </a:t>
            </a:r>
            <a:r>
              <a:rPr lang="en-US" sz="2000" dirty="0" err="1" smtClean="0"/>
              <a:t>disciplinas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12 a 18 </a:t>
            </a:r>
            <a:r>
              <a:rPr lang="en-US" sz="2000" dirty="0" err="1" smtClean="0"/>
              <a:t>meses</a:t>
            </a:r>
            <a:endParaRPr lang="en-US" sz="2000" dirty="0" smtClean="0"/>
          </a:p>
          <a:p>
            <a:pPr lvl="1"/>
            <a:r>
              <a:rPr lang="en-US" sz="1800" dirty="0" err="1" smtClean="0"/>
              <a:t>Somente</a:t>
            </a:r>
            <a:r>
              <a:rPr lang="en-US" sz="1800" dirty="0" smtClean="0"/>
              <a:t> 6 </a:t>
            </a:r>
            <a:r>
              <a:rPr lang="en-US" sz="1800" dirty="0" err="1" smtClean="0"/>
              <a:t>meses</a:t>
            </a:r>
            <a:r>
              <a:rPr lang="en-US" sz="1800" dirty="0" smtClean="0"/>
              <a:t> </a:t>
            </a:r>
            <a:r>
              <a:rPr lang="en-US" sz="1800" dirty="0" err="1" smtClean="0"/>
              <a:t>reais</a:t>
            </a:r>
            <a:r>
              <a:rPr lang="en-US" sz="1800" dirty="0" smtClean="0"/>
              <a:t> </a:t>
            </a:r>
            <a:r>
              <a:rPr lang="en-US" sz="1800" dirty="0" err="1" smtClean="0"/>
              <a:t>dedicados</a:t>
            </a:r>
            <a:r>
              <a:rPr lang="en-US" sz="1800" dirty="0" smtClean="0"/>
              <a:t> à </a:t>
            </a:r>
            <a:r>
              <a:rPr lang="en-US" sz="1800" dirty="0" err="1" smtClean="0"/>
              <a:t>dissertação</a:t>
            </a:r>
            <a:endParaRPr lang="en-US" sz="1800" dirty="0" smtClean="0"/>
          </a:p>
          <a:p>
            <a:pPr lvl="1"/>
            <a:r>
              <a:rPr lang="en-US" sz="1800" dirty="0" err="1" smtClean="0"/>
              <a:t>Problemas</a:t>
            </a:r>
            <a:r>
              <a:rPr lang="en-US" sz="1800" dirty="0" smtClean="0"/>
              <a:t> </a:t>
            </a:r>
            <a:r>
              <a:rPr lang="en-US" sz="1800" dirty="0" err="1" smtClean="0"/>
              <a:t>podem</a:t>
            </a:r>
            <a:r>
              <a:rPr lang="en-US" sz="1800" dirty="0" smtClean="0"/>
              <a:t> </a:t>
            </a:r>
            <a:r>
              <a:rPr lang="en-US" sz="1800" dirty="0" err="1" smtClean="0"/>
              <a:t>surgir</a:t>
            </a:r>
            <a:r>
              <a:rPr lang="en-US" sz="1800" dirty="0" smtClean="0"/>
              <a:t> com a </a:t>
            </a:r>
            <a:r>
              <a:rPr lang="en-US" sz="1800" dirty="0" err="1" smtClean="0"/>
              <a:t>coleta</a:t>
            </a:r>
            <a:r>
              <a:rPr lang="en-US" sz="1800" dirty="0" smtClean="0"/>
              <a:t> de dados</a:t>
            </a:r>
          </a:p>
          <a:p>
            <a:pPr lvl="2"/>
            <a:r>
              <a:rPr lang="en-US" sz="1400" dirty="0" err="1" smtClean="0"/>
              <a:t>Lixo</a:t>
            </a:r>
            <a:r>
              <a:rPr lang="en-US" sz="1400" dirty="0" smtClean="0"/>
              <a:t> </a:t>
            </a:r>
            <a:r>
              <a:rPr lang="en-US" sz="1400" dirty="0" err="1" smtClean="0"/>
              <a:t>entra</a:t>
            </a:r>
            <a:r>
              <a:rPr lang="en-US" sz="1400" dirty="0" smtClean="0"/>
              <a:t>, </a:t>
            </a:r>
            <a:r>
              <a:rPr lang="en-US" sz="1400" dirty="0" err="1" smtClean="0"/>
              <a:t>lixo</a:t>
            </a:r>
            <a:r>
              <a:rPr lang="en-US" sz="1400" dirty="0" smtClean="0"/>
              <a:t> </a:t>
            </a:r>
            <a:r>
              <a:rPr lang="en-US" sz="1400" dirty="0" err="1" smtClean="0"/>
              <a:t>sai</a:t>
            </a:r>
            <a:endParaRPr lang="en-US" sz="1400" dirty="0" smtClean="0"/>
          </a:p>
          <a:p>
            <a:pPr lvl="1"/>
            <a:r>
              <a:rPr lang="en-US" sz="1800" dirty="0" smtClean="0"/>
              <a:t>Alta </a:t>
            </a:r>
            <a:r>
              <a:rPr lang="en-US" sz="1800" dirty="0" err="1" smtClean="0"/>
              <a:t>nível</a:t>
            </a:r>
            <a:r>
              <a:rPr lang="en-US" sz="1800" dirty="0" smtClean="0"/>
              <a:t> de stress, </a:t>
            </a:r>
            <a:r>
              <a:rPr lang="en-US" sz="1800" dirty="0" err="1" smtClean="0"/>
              <a:t>prazer</a:t>
            </a:r>
            <a:r>
              <a:rPr lang="en-US" sz="1800" dirty="0" smtClean="0"/>
              <a:t> </a:t>
            </a:r>
            <a:r>
              <a:rPr lang="en-US" sz="1800" dirty="0" err="1" smtClean="0"/>
              <a:t>na</a:t>
            </a:r>
            <a:r>
              <a:rPr lang="en-US" sz="1800" dirty="0" smtClean="0"/>
              <a:t> </a:t>
            </a:r>
            <a:r>
              <a:rPr lang="en-US" sz="1800" dirty="0" err="1" smtClean="0"/>
              <a:t>leitura</a:t>
            </a:r>
            <a:r>
              <a:rPr lang="en-US" sz="1800" dirty="0" smtClean="0"/>
              <a:t> x </a:t>
            </a:r>
            <a:r>
              <a:rPr lang="en-US" sz="1800" dirty="0" err="1" smtClean="0"/>
              <a:t>obrigação</a:t>
            </a:r>
            <a:endParaRPr lang="en-US" sz="1800" dirty="0" smtClean="0"/>
          </a:p>
          <a:p>
            <a:r>
              <a:rPr lang="en-US" sz="2200" dirty="0" err="1" smtClean="0"/>
              <a:t>Pesquisador</a:t>
            </a:r>
            <a:r>
              <a:rPr lang="en-US" sz="2200" dirty="0" smtClean="0"/>
              <a:t> </a:t>
            </a:r>
            <a:r>
              <a:rPr lang="en-US" sz="2200" dirty="0" err="1" smtClean="0"/>
              <a:t>introspectivo</a:t>
            </a:r>
            <a:r>
              <a:rPr lang="en-US" sz="2200" dirty="0" smtClean="0"/>
              <a:t>, </a:t>
            </a:r>
            <a:r>
              <a:rPr lang="en-US" sz="2200" dirty="0" err="1" smtClean="0"/>
              <a:t>vivendo</a:t>
            </a:r>
            <a:r>
              <a:rPr lang="en-US" sz="2200" dirty="0" smtClean="0"/>
              <a:t> </a:t>
            </a:r>
            <a:r>
              <a:rPr lang="en-US" sz="2200" dirty="0" err="1" smtClean="0"/>
              <a:t>numa</a:t>
            </a:r>
            <a:r>
              <a:rPr lang="en-US" sz="2200" dirty="0" smtClean="0"/>
              <a:t> “</a:t>
            </a:r>
            <a:r>
              <a:rPr lang="en-US" sz="2200" dirty="0" err="1" smtClean="0"/>
              <a:t>bolha</a:t>
            </a:r>
            <a:r>
              <a:rPr lang="en-US" sz="2200" dirty="0" smtClean="0"/>
              <a:t>”</a:t>
            </a:r>
          </a:p>
          <a:p>
            <a:pPr lvl="1"/>
            <a:r>
              <a:rPr lang="en-US" sz="1800" dirty="0" err="1" smtClean="0"/>
              <a:t>Exposição</a:t>
            </a:r>
            <a:r>
              <a:rPr lang="en-US" sz="1800" dirty="0" smtClean="0"/>
              <a:t> das </a:t>
            </a:r>
            <a:r>
              <a:rPr lang="en-US" sz="1800" dirty="0" err="1" smtClean="0"/>
              <a:t>minhas</a:t>
            </a:r>
            <a:r>
              <a:rPr lang="en-US" sz="1800" dirty="0" smtClean="0"/>
              <a:t> </a:t>
            </a:r>
            <a:r>
              <a:rPr lang="en-US" sz="1800" dirty="0" err="1" smtClean="0"/>
              <a:t>ideias</a:t>
            </a:r>
            <a:r>
              <a:rPr lang="en-US" sz="1800" dirty="0" smtClean="0"/>
              <a:t> e </a:t>
            </a:r>
            <a:r>
              <a:rPr lang="en-US" sz="1800" dirty="0" err="1" smtClean="0"/>
              <a:t>motivações</a:t>
            </a:r>
            <a:r>
              <a:rPr lang="en-US" sz="1800" dirty="0" smtClean="0"/>
              <a:t> com </a:t>
            </a:r>
            <a:r>
              <a:rPr lang="en-US" sz="1800" dirty="0" err="1" smtClean="0"/>
              <a:t>objetivo</a:t>
            </a:r>
            <a:r>
              <a:rPr lang="en-US" sz="1800" dirty="0" smtClean="0"/>
              <a:t> de </a:t>
            </a:r>
            <a:r>
              <a:rPr lang="en-US" sz="1800" dirty="0" err="1" smtClean="0"/>
              <a:t>receber</a:t>
            </a:r>
            <a:r>
              <a:rPr lang="en-US" sz="1800" dirty="0" smtClean="0"/>
              <a:t> </a:t>
            </a:r>
            <a:r>
              <a:rPr lang="en-US" sz="1800" dirty="0" err="1" smtClean="0"/>
              <a:t>contribuições</a:t>
            </a:r>
            <a:endParaRPr lang="en-US" sz="1800" dirty="0" smtClean="0"/>
          </a:p>
          <a:p>
            <a:pPr lvl="1"/>
            <a:r>
              <a:rPr lang="en-US" sz="1800" dirty="0" err="1" smtClean="0"/>
              <a:t>Verificar</a:t>
            </a:r>
            <a:r>
              <a:rPr lang="en-US" sz="1800" dirty="0" smtClean="0"/>
              <a:t> </a:t>
            </a:r>
            <a:r>
              <a:rPr lang="en-US" sz="1800" dirty="0" err="1" smtClean="0"/>
              <a:t>ineditismo</a:t>
            </a:r>
            <a:r>
              <a:rPr lang="en-US" sz="1800" dirty="0" smtClean="0"/>
              <a:t> e </a:t>
            </a:r>
            <a:r>
              <a:rPr lang="en-US" sz="1800" dirty="0" err="1" smtClean="0"/>
              <a:t>interesse</a:t>
            </a:r>
            <a:r>
              <a:rPr lang="en-US" sz="1800" dirty="0" smtClean="0"/>
              <a:t> real </a:t>
            </a:r>
            <a:r>
              <a:rPr lang="en-US" sz="1800" dirty="0" err="1" smtClean="0"/>
              <a:t>nos</a:t>
            </a:r>
            <a:r>
              <a:rPr lang="en-US" sz="1800" dirty="0" smtClean="0"/>
              <a:t> </a:t>
            </a:r>
            <a:r>
              <a:rPr lang="en-US" sz="1800" dirty="0" err="1" smtClean="0"/>
              <a:t>resultados</a:t>
            </a:r>
            <a:r>
              <a:rPr lang="en-US" sz="1800" dirty="0" smtClean="0"/>
              <a:t> </a:t>
            </a:r>
            <a:r>
              <a:rPr lang="en-US" sz="1800" dirty="0" err="1" smtClean="0"/>
              <a:t>da</a:t>
            </a:r>
            <a:r>
              <a:rPr lang="en-US" sz="1800" dirty="0" smtClean="0"/>
              <a:t> </a:t>
            </a:r>
            <a:r>
              <a:rPr lang="en-US" sz="1800" dirty="0" err="1" smtClean="0"/>
              <a:t>pesquisa</a:t>
            </a:r>
            <a:endParaRPr lang="en-US" sz="1800" dirty="0" smtClean="0"/>
          </a:p>
          <a:p>
            <a:r>
              <a:rPr lang="en-US" sz="2200" dirty="0" err="1" smtClean="0"/>
              <a:t>Escolha</a:t>
            </a:r>
            <a:r>
              <a:rPr lang="en-US" sz="2200" dirty="0" smtClean="0"/>
              <a:t> de </a:t>
            </a:r>
            <a:r>
              <a:rPr lang="en-US" sz="2200" dirty="0" err="1" smtClean="0"/>
              <a:t>metodologia</a:t>
            </a:r>
            <a:r>
              <a:rPr lang="en-US" sz="2200" dirty="0" smtClean="0"/>
              <a:t>, </a:t>
            </a:r>
            <a:r>
              <a:rPr lang="en-US" sz="2200" dirty="0" err="1" smtClean="0"/>
              <a:t>métodos</a:t>
            </a:r>
            <a:r>
              <a:rPr lang="en-US" sz="2200" dirty="0" smtClean="0"/>
              <a:t> é </a:t>
            </a:r>
            <a:r>
              <a:rPr lang="en-US" sz="2200" dirty="0" err="1" smtClean="0"/>
              <a:t>técnicas</a:t>
            </a:r>
            <a:r>
              <a:rPr lang="en-US" sz="2200" dirty="0" smtClean="0"/>
              <a:t> </a:t>
            </a:r>
            <a:r>
              <a:rPr lang="en-US" sz="2200" dirty="0" err="1" smtClean="0"/>
              <a:t>adequadas</a:t>
            </a:r>
            <a:endParaRPr lang="en-US" sz="2200" dirty="0" smtClean="0"/>
          </a:p>
          <a:p>
            <a:pPr>
              <a:buNone/>
            </a:pPr>
            <a:endParaRPr lang="en-US" sz="2200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BR" smtClean="0"/>
              <a:t>2014-05-14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52AD1D-2DF9-40ED-B7C2-427C720E18CF}" type="slidenum">
              <a:rPr lang="pt-BR" smtClean="0"/>
              <a:pPr lvl="0"/>
              <a:t>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CXXIV Fórum de Discussões Metodológicas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287784" y="593845"/>
            <a:ext cx="9505056" cy="677108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err="1" smtClean="0"/>
              <a:t>Produtividade</a:t>
            </a:r>
            <a:r>
              <a:rPr lang="en-US" dirty="0" smtClean="0"/>
              <a:t> </a:t>
            </a:r>
            <a:r>
              <a:rPr lang="en-US" dirty="0" err="1" smtClean="0"/>
              <a:t>relatada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alunos</a:t>
            </a:r>
            <a:endParaRPr lang="en-US" dirty="0"/>
          </a:p>
        </p:txBody>
      </p:sp>
      <p:sp>
        <p:nvSpPr>
          <p:cNvPr id="10" name="Retângulo 9"/>
          <p:cNvSpPr/>
          <p:nvPr/>
        </p:nvSpPr>
        <p:spPr>
          <a:xfrm>
            <a:off x="719832" y="1979637"/>
            <a:ext cx="2016224" cy="46085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1º semestre</a:t>
            </a:r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2736056" y="1979637"/>
            <a:ext cx="2016224" cy="46085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2º semestre</a:t>
            </a:r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752280" y="1979637"/>
            <a:ext cx="2016224" cy="46085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3º semestre</a:t>
            </a:r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768504" y="1979637"/>
            <a:ext cx="2016224" cy="46085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9" name="Conector reto 18"/>
          <p:cNvCxnSpPr/>
          <p:nvPr/>
        </p:nvCxnSpPr>
        <p:spPr>
          <a:xfrm>
            <a:off x="719832" y="3275781"/>
            <a:ext cx="806489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V="1">
            <a:off x="719832" y="1763613"/>
            <a:ext cx="0" cy="49685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431800" y="6588149"/>
            <a:ext cx="92170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Forma livre 22"/>
          <p:cNvSpPr/>
          <p:nvPr/>
        </p:nvSpPr>
        <p:spPr>
          <a:xfrm>
            <a:off x="6606283" y="1339065"/>
            <a:ext cx="2847654" cy="5871681"/>
          </a:xfrm>
          <a:custGeom>
            <a:avLst/>
            <a:gdLst>
              <a:gd name="connsiteX0" fmla="*/ 0 w 2847654"/>
              <a:gd name="connsiteY0" fmla="*/ 5215847 h 5871681"/>
              <a:gd name="connsiteX1" fmla="*/ 554805 w 2847654"/>
              <a:gd name="connsiteY1" fmla="*/ 746589 h 5871681"/>
              <a:gd name="connsiteX2" fmla="*/ 1818526 w 2847654"/>
              <a:gd name="connsiteY2" fmla="*/ 736315 h 5871681"/>
              <a:gd name="connsiteX3" fmla="*/ 2178121 w 2847654"/>
              <a:gd name="connsiteY3" fmla="*/ 1188378 h 5871681"/>
              <a:gd name="connsiteX4" fmla="*/ 2455524 w 2847654"/>
              <a:gd name="connsiteY4" fmla="*/ 869879 h 5871681"/>
              <a:gd name="connsiteX5" fmla="*/ 2681555 w 2847654"/>
              <a:gd name="connsiteY5" fmla="*/ 1301393 h 5871681"/>
              <a:gd name="connsiteX6" fmla="*/ 2825393 w 2847654"/>
              <a:gd name="connsiteY6" fmla="*/ 5215847 h 5871681"/>
              <a:gd name="connsiteX7" fmla="*/ 2815119 w 2847654"/>
              <a:gd name="connsiteY7" fmla="*/ 5236396 h 587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7654" h="5871681">
                <a:moveTo>
                  <a:pt x="0" y="5215847"/>
                </a:moveTo>
                <a:cubicBezTo>
                  <a:pt x="125858" y="3354512"/>
                  <a:pt x="251717" y="1493178"/>
                  <a:pt x="554805" y="746589"/>
                </a:cubicBezTo>
                <a:cubicBezTo>
                  <a:pt x="857893" y="0"/>
                  <a:pt x="1547973" y="662684"/>
                  <a:pt x="1818526" y="736315"/>
                </a:cubicBezTo>
                <a:cubicBezTo>
                  <a:pt x="2089079" y="809946"/>
                  <a:pt x="2071955" y="1166117"/>
                  <a:pt x="2178121" y="1188378"/>
                </a:cubicBezTo>
                <a:cubicBezTo>
                  <a:pt x="2284287" y="1210639"/>
                  <a:pt x="2371619" y="851043"/>
                  <a:pt x="2455524" y="869879"/>
                </a:cubicBezTo>
                <a:cubicBezTo>
                  <a:pt x="2539429" y="888715"/>
                  <a:pt x="2619910" y="577065"/>
                  <a:pt x="2681555" y="1301393"/>
                </a:cubicBezTo>
                <a:cubicBezTo>
                  <a:pt x="2743200" y="2025721"/>
                  <a:pt x="2803132" y="4560013"/>
                  <a:pt x="2825393" y="5215847"/>
                </a:cubicBezTo>
                <a:cubicBezTo>
                  <a:pt x="2847654" y="5871681"/>
                  <a:pt x="2831386" y="5554038"/>
                  <a:pt x="2815119" y="5236396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8448575" y="1691605"/>
            <a:ext cx="163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Estoura o prazo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6984528" y="3635821"/>
            <a:ext cx="17179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Poucas reuniões</a:t>
            </a:r>
          </a:p>
          <a:p>
            <a:r>
              <a:rPr lang="pt-BR" dirty="0" smtClean="0"/>
              <a:t>com orientador</a:t>
            </a:r>
          </a:p>
          <a:p>
            <a:r>
              <a:rPr lang="pt-BR" dirty="0" smtClean="0"/>
              <a:t>(final de ano =</a:t>
            </a:r>
          </a:p>
          <a:p>
            <a:r>
              <a:rPr lang="pt-BR" dirty="0" smtClean="0"/>
              <a:t>agenda cheia)</a:t>
            </a:r>
          </a:p>
          <a:p>
            <a:endParaRPr lang="pt-BR" dirty="0" smtClean="0"/>
          </a:p>
          <a:p>
            <a:r>
              <a:rPr lang="pt-BR" dirty="0" smtClean="0"/>
              <a:t>Prazo curto para</a:t>
            </a:r>
          </a:p>
          <a:p>
            <a:r>
              <a:rPr lang="pt-BR" dirty="0" smtClean="0"/>
              <a:t>coleta de dados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7056536" y="2915741"/>
            <a:ext cx="159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limite de stress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264448" y="1403573"/>
            <a:ext cx="197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Trabalho sob stress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647824" y="6588149"/>
            <a:ext cx="8280920" cy="33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80" dirty="0" smtClean="0"/>
              <a:t>jan fev mar abr mai jun | jul ago set out </a:t>
            </a:r>
            <a:r>
              <a:rPr lang="pt-BR" sz="1580" dirty="0" err="1" smtClean="0"/>
              <a:t>nov</a:t>
            </a:r>
            <a:r>
              <a:rPr lang="pt-BR" sz="1580" dirty="0" smtClean="0"/>
              <a:t> dez | jan fev mar abr mai jun | jul ago set out </a:t>
            </a:r>
            <a:r>
              <a:rPr lang="pt-BR" sz="1580" dirty="0" err="1" smtClean="0"/>
              <a:t>nov</a:t>
            </a:r>
            <a:r>
              <a:rPr lang="pt-BR" sz="1580" dirty="0" smtClean="0"/>
              <a:t> dez</a:t>
            </a:r>
            <a:endParaRPr lang="pt-BR" sz="1580" dirty="0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BR" smtClean="0"/>
              <a:t>2014-05-14</a:t>
            </a:r>
            <a:endParaRPr lang="en-US"/>
          </a:p>
        </p:txBody>
      </p:sp>
      <p:sp>
        <p:nvSpPr>
          <p:cNvPr id="17" name="Espaço Reservado para Número de Slid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52AD1D-2DF9-40ED-B7C2-427C720E18CF}" type="slidenum">
              <a:rPr lang="pt-BR" smtClean="0"/>
              <a:pPr lvl="0"/>
              <a:t>6</a:t>
            </a:fld>
            <a:endParaRPr lang="pt-BR"/>
          </a:p>
        </p:txBody>
      </p:sp>
      <p:sp>
        <p:nvSpPr>
          <p:cNvPr id="18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CXXIV Fórum de Discussões Metodológicas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287784" y="593845"/>
            <a:ext cx="9505056" cy="677108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err="1" smtClean="0"/>
              <a:t>Produtividade</a:t>
            </a:r>
            <a:r>
              <a:rPr lang="en-US" dirty="0" smtClean="0"/>
              <a:t> </a:t>
            </a:r>
            <a:r>
              <a:rPr lang="en-US" dirty="0" err="1" smtClean="0"/>
              <a:t>desejada</a:t>
            </a:r>
            <a:endParaRPr lang="en-US" dirty="0"/>
          </a:p>
        </p:txBody>
      </p:sp>
      <p:sp>
        <p:nvSpPr>
          <p:cNvPr id="10" name="Retângulo 9"/>
          <p:cNvSpPr/>
          <p:nvPr/>
        </p:nvSpPr>
        <p:spPr>
          <a:xfrm>
            <a:off x="719832" y="1979637"/>
            <a:ext cx="2016224" cy="46085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1º semestre</a:t>
            </a:r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2736056" y="1979637"/>
            <a:ext cx="2016224" cy="46085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2º semestre</a:t>
            </a:r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752280" y="1979637"/>
            <a:ext cx="2016224" cy="46085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3º semestre</a:t>
            </a:r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768504" y="1979637"/>
            <a:ext cx="2016224" cy="46085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4º semestre</a:t>
            </a:r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9" name="Conector reto 18"/>
          <p:cNvCxnSpPr/>
          <p:nvPr/>
        </p:nvCxnSpPr>
        <p:spPr>
          <a:xfrm>
            <a:off x="719832" y="3275781"/>
            <a:ext cx="806489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V="1">
            <a:off x="719832" y="1763613"/>
            <a:ext cx="0" cy="49685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431800" y="6588149"/>
            <a:ext cx="92170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6696496" y="6228109"/>
            <a:ext cx="199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Entrega antecipada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7043865" y="2915741"/>
            <a:ext cx="159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limite de stress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392240" y="3275781"/>
            <a:ext cx="20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Trabalho com prazer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472360" y="4859957"/>
            <a:ext cx="1693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Possibilidade de</a:t>
            </a:r>
          </a:p>
          <a:p>
            <a:r>
              <a:rPr lang="pt-BR" dirty="0" smtClean="0"/>
              <a:t>refazer coleta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647824" y="6588149"/>
            <a:ext cx="8280920" cy="33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80" dirty="0" smtClean="0"/>
              <a:t>jan fev mar abr mai jun | jul ago set out </a:t>
            </a:r>
            <a:r>
              <a:rPr lang="pt-BR" sz="1580" dirty="0" err="1" smtClean="0"/>
              <a:t>nov</a:t>
            </a:r>
            <a:r>
              <a:rPr lang="pt-BR" sz="1580" dirty="0" smtClean="0"/>
              <a:t> dez | jan fev mar abr mai jun | jul ago set out </a:t>
            </a:r>
            <a:r>
              <a:rPr lang="pt-BR" sz="1580" dirty="0" err="1" smtClean="0"/>
              <a:t>nov</a:t>
            </a:r>
            <a:r>
              <a:rPr lang="pt-BR" sz="1580" dirty="0" smtClean="0"/>
              <a:t> dez</a:t>
            </a:r>
            <a:endParaRPr lang="pt-BR" sz="1580" dirty="0"/>
          </a:p>
        </p:txBody>
      </p:sp>
      <p:cxnSp>
        <p:nvCxnSpPr>
          <p:cNvPr id="21" name="Conector reto 20"/>
          <p:cNvCxnSpPr/>
          <p:nvPr/>
        </p:nvCxnSpPr>
        <p:spPr>
          <a:xfrm flipV="1">
            <a:off x="2159992" y="1979637"/>
            <a:ext cx="0" cy="460851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1270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821254" y="3563813"/>
            <a:ext cx="3066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Reuniões constantes (mensais)</a:t>
            </a:r>
          </a:p>
          <a:p>
            <a:r>
              <a:rPr lang="pt-BR" dirty="0" smtClean="0"/>
              <a:t>com orientador</a:t>
            </a:r>
          </a:p>
        </p:txBody>
      </p:sp>
      <p:sp>
        <p:nvSpPr>
          <p:cNvPr id="17" name="Forma livre 16"/>
          <p:cNvSpPr/>
          <p:nvPr/>
        </p:nvSpPr>
        <p:spPr>
          <a:xfrm>
            <a:off x="1541124" y="3226085"/>
            <a:ext cx="7171361" cy="3715821"/>
          </a:xfrm>
          <a:custGeom>
            <a:avLst/>
            <a:gdLst>
              <a:gd name="connsiteX0" fmla="*/ 0 w 7171361"/>
              <a:gd name="connsiteY0" fmla="*/ 3328827 h 3715821"/>
              <a:gd name="connsiteX1" fmla="*/ 657546 w 7171361"/>
              <a:gd name="connsiteY1" fmla="*/ 1407560 h 3715821"/>
              <a:gd name="connsiteX2" fmla="*/ 1428107 w 7171361"/>
              <a:gd name="connsiteY2" fmla="*/ 1140432 h 3715821"/>
              <a:gd name="connsiteX3" fmla="*/ 2178121 w 7171361"/>
              <a:gd name="connsiteY3" fmla="*/ 1921268 h 3715821"/>
              <a:gd name="connsiteX4" fmla="*/ 2856215 w 7171361"/>
              <a:gd name="connsiteY4" fmla="*/ 1212351 h 3715821"/>
              <a:gd name="connsiteX5" fmla="*/ 3143892 w 7171361"/>
              <a:gd name="connsiteY5" fmla="*/ 3236360 h 3715821"/>
              <a:gd name="connsiteX6" fmla="*/ 3544584 w 7171361"/>
              <a:gd name="connsiteY6" fmla="*/ 3041151 h 3715821"/>
              <a:gd name="connsiteX7" fmla="*/ 3924728 w 7171361"/>
              <a:gd name="connsiteY7" fmla="*/ 852755 h 3715821"/>
              <a:gd name="connsiteX8" fmla="*/ 4962418 w 7171361"/>
              <a:gd name="connsiteY8" fmla="*/ 410967 h 3715821"/>
              <a:gd name="connsiteX9" fmla="*/ 5322013 w 7171361"/>
              <a:gd name="connsiteY9" fmla="*/ 1602769 h 3715821"/>
              <a:gd name="connsiteX10" fmla="*/ 5969285 w 7171361"/>
              <a:gd name="connsiteY10" fmla="*/ 236306 h 3715821"/>
              <a:gd name="connsiteX11" fmla="*/ 6585734 w 7171361"/>
              <a:gd name="connsiteY11" fmla="*/ 184935 h 3715821"/>
              <a:gd name="connsiteX12" fmla="*/ 6955604 w 7171361"/>
              <a:gd name="connsiteY12" fmla="*/ 1140432 h 3715821"/>
              <a:gd name="connsiteX13" fmla="*/ 7140539 w 7171361"/>
              <a:gd name="connsiteY13" fmla="*/ 3349376 h 3715821"/>
              <a:gd name="connsiteX14" fmla="*/ 7140539 w 7171361"/>
              <a:gd name="connsiteY14" fmla="*/ 3339102 h 3715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171361" h="3715821">
                <a:moveTo>
                  <a:pt x="0" y="3328827"/>
                </a:moveTo>
                <a:cubicBezTo>
                  <a:pt x="209764" y="2550560"/>
                  <a:pt x="419528" y="1772293"/>
                  <a:pt x="657546" y="1407560"/>
                </a:cubicBezTo>
                <a:cubicBezTo>
                  <a:pt x="895564" y="1042828"/>
                  <a:pt x="1174678" y="1054814"/>
                  <a:pt x="1428107" y="1140432"/>
                </a:cubicBezTo>
                <a:cubicBezTo>
                  <a:pt x="1681536" y="1226050"/>
                  <a:pt x="1940103" y="1909282"/>
                  <a:pt x="2178121" y="1921268"/>
                </a:cubicBezTo>
                <a:cubicBezTo>
                  <a:pt x="2416139" y="1933254"/>
                  <a:pt x="2695253" y="993169"/>
                  <a:pt x="2856215" y="1212351"/>
                </a:cubicBezTo>
                <a:cubicBezTo>
                  <a:pt x="3017177" y="1431533"/>
                  <a:pt x="3029164" y="2931560"/>
                  <a:pt x="3143892" y="3236360"/>
                </a:cubicBezTo>
                <a:cubicBezTo>
                  <a:pt x="3258620" y="3541160"/>
                  <a:pt x="3414445" y="3438418"/>
                  <a:pt x="3544584" y="3041151"/>
                </a:cubicBezTo>
                <a:cubicBezTo>
                  <a:pt x="3674723" y="2643884"/>
                  <a:pt x="3688422" y="1291119"/>
                  <a:pt x="3924728" y="852755"/>
                </a:cubicBezTo>
                <a:cubicBezTo>
                  <a:pt x="4161034" y="414391"/>
                  <a:pt x="4729537" y="285965"/>
                  <a:pt x="4962418" y="410967"/>
                </a:cubicBezTo>
                <a:cubicBezTo>
                  <a:pt x="5195299" y="535969"/>
                  <a:pt x="5154202" y="1631879"/>
                  <a:pt x="5322013" y="1602769"/>
                </a:cubicBezTo>
                <a:cubicBezTo>
                  <a:pt x="5489824" y="1573659"/>
                  <a:pt x="5758665" y="472612"/>
                  <a:pt x="5969285" y="236306"/>
                </a:cubicBezTo>
                <a:cubicBezTo>
                  <a:pt x="6179905" y="0"/>
                  <a:pt x="6421348" y="34248"/>
                  <a:pt x="6585734" y="184935"/>
                </a:cubicBezTo>
                <a:cubicBezTo>
                  <a:pt x="6750120" y="335622"/>
                  <a:pt x="6863137" y="613025"/>
                  <a:pt x="6955604" y="1140432"/>
                </a:cubicBezTo>
                <a:cubicBezTo>
                  <a:pt x="7048071" y="1667839"/>
                  <a:pt x="7109717" y="2982931"/>
                  <a:pt x="7140539" y="3349376"/>
                </a:cubicBezTo>
                <a:cubicBezTo>
                  <a:pt x="7171361" y="3715821"/>
                  <a:pt x="7155950" y="3527461"/>
                  <a:pt x="7140539" y="3339102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3600152" y="6228109"/>
            <a:ext cx="105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descanso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655936" y="38518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BR" smtClean="0"/>
              <a:t>2014-05-14</a:t>
            </a:r>
            <a:endParaRPr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52AD1D-2DF9-40ED-B7C2-427C720E18CF}" type="slidenum">
              <a:rPr lang="pt-BR" smtClean="0"/>
              <a:pPr lvl="0"/>
              <a:t>7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CXXIV Fórum de Discussões Metodológicas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9" y="593845"/>
            <a:ext cx="9071640" cy="67710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err="1" smtClean="0"/>
              <a:t>Pesquisador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“</a:t>
            </a:r>
            <a:r>
              <a:rPr lang="en-US" dirty="0" err="1" smtClean="0"/>
              <a:t>bolha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r>
              <a:rPr lang="en-US" sz="2000" dirty="0" err="1" smtClean="0"/>
              <a:t>Usufruir</a:t>
            </a:r>
            <a:r>
              <a:rPr lang="en-US" sz="2000" dirty="0" smtClean="0"/>
              <a:t> </a:t>
            </a:r>
            <a:r>
              <a:rPr lang="en-US" sz="2000" dirty="0" err="1" smtClean="0"/>
              <a:t>da</a:t>
            </a:r>
            <a:r>
              <a:rPr lang="en-US" sz="2000" dirty="0" smtClean="0"/>
              <a:t> </a:t>
            </a:r>
            <a:r>
              <a:rPr lang="en-US" sz="2000" dirty="0" err="1" smtClean="0"/>
              <a:t>experiência</a:t>
            </a:r>
            <a:r>
              <a:rPr lang="en-US" sz="2000" dirty="0" smtClean="0"/>
              <a:t> de </a:t>
            </a:r>
            <a:r>
              <a:rPr lang="en-US" sz="2000" dirty="0" err="1" smtClean="0"/>
              <a:t>quem</a:t>
            </a:r>
            <a:r>
              <a:rPr lang="en-US" sz="2000" dirty="0" smtClean="0"/>
              <a:t> </a:t>
            </a:r>
            <a:r>
              <a:rPr lang="en-US" sz="2000" dirty="0" err="1" smtClean="0"/>
              <a:t>está</a:t>
            </a:r>
            <a:r>
              <a:rPr lang="en-US" sz="2000" dirty="0" smtClean="0"/>
              <a:t> </a:t>
            </a:r>
            <a:r>
              <a:rPr lang="en-US" sz="2000" dirty="0" err="1" smtClean="0"/>
              <a:t>há</a:t>
            </a:r>
            <a:r>
              <a:rPr lang="en-US" sz="2000" dirty="0" smtClean="0"/>
              <a:t> </a:t>
            </a:r>
            <a:r>
              <a:rPr lang="en-US" sz="2000" dirty="0" err="1" smtClean="0"/>
              <a:t>anos</a:t>
            </a:r>
            <a:r>
              <a:rPr lang="en-US" sz="2000" dirty="0" smtClean="0"/>
              <a:t> </a:t>
            </a:r>
            <a:r>
              <a:rPr lang="en-US" sz="2000" dirty="0" err="1" smtClean="0"/>
              <a:t>trabalhando</a:t>
            </a:r>
            <a:r>
              <a:rPr lang="en-US" sz="2000" dirty="0" smtClean="0"/>
              <a:t> com </a:t>
            </a:r>
            <a:r>
              <a:rPr lang="en-US" sz="2000" dirty="0" err="1" smtClean="0"/>
              <a:t>pesquisa</a:t>
            </a:r>
            <a:r>
              <a:rPr lang="en-US" sz="2000" dirty="0" smtClean="0"/>
              <a:t>. </a:t>
            </a:r>
            <a:r>
              <a:rPr lang="en-US" sz="2000" dirty="0" err="1" smtClean="0"/>
              <a:t>Uma</a:t>
            </a:r>
            <a:r>
              <a:rPr lang="en-US" sz="2000" dirty="0" smtClean="0"/>
              <a:t> </a:t>
            </a:r>
            <a:r>
              <a:rPr lang="en-US" sz="2000" dirty="0" err="1" smtClean="0"/>
              <a:t>dica</a:t>
            </a:r>
            <a:r>
              <a:rPr lang="en-US" sz="2000" dirty="0" smtClean="0"/>
              <a:t> </a:t>
            </a:r>
            <a:r>
              <a:rPr lang="en-US" sz="2000" dirty="0" err="1" smtClean="0"/>
              <a:t>pode</a:t>
            </a:r>
            <a:r>
              <a:rPr lang="en-US" sz="2000" dirty="0" smtClean="0"/>
              <a:t> </a:t>
            </a:r>
            <a:r>
              <a:rPr lang="en-US" sz="2000" dirty="0" err="1" smtClean="0"/>
              <a:t>economizar</a:t>
            </a:r>
            <a:r>
              <a:rPr lang="en-US" sz="2000" dirty="0" smtClean="0"/>
              <a:t> </a:t>
            </a:r>
            <a:r>
              <a:rPr lang="en-US" sz="2000" dirty="0" err="1" smtClean="0"/>
              <a:t>horas</a:t>
            </a:r>
            <a:r>
              <a:rPr lang="en-US" sz="2000" dirty="0" smtClean="0"/>
              <a:t> de </a:t>
            </a:r>
            <a:r>
              <a:rPr lang="en-US" sz="2000" dirty="0" err="1" smtClean="0"/>
              <a:t>retrabalho</a:t>
            </a:r>
            <a:endParaRPr lang="en-US" sz="1800" dirty="0" smtClean="0"/>
          </a:p>
        </p:txBody>
      </p:sp>
      <p:pic>
        <p:nvPicPr>
          <p:cNvPr id="2050" name="Picture 2" descr="http://gulfnews.com/polopoly_fs/1.1026247!/image/4256849445.jpg_gen/derivatives/box_475/425684944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7745" y="2931607"/>
            <a:ext cx="5936864" cy="3912083"/>
          </a:xfrm>
          <a:prstGeom prst="rect">
            <a:avLst/>
          </a:prstGeom>
          <a:noFill/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BR" smtClean="0"/>
              <a:t>2014-05-14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52AD1D-2DF9-40ED-B7C2-427C720E18CF}" type="slidenum">
              <a:rPr lang="pt-BR" smtClean="0"/>
              <a:pPr lvl="0"/>
              <a:t>8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CXXIV Fórum de Discussões Metodológicas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9" y="593845"/>
            <a:ext cx="9071640" cy="67710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err="1" smtClean="0"/>
              <a:t>Metodologia</a:t>
            </a:r>
            <a:r>
              <a:rPr lang="en-US" dirty="0" smtClean="0"/>
              <a:t>, </a:t>
            </a:r>
            <a:r>
              <a:rPr lang="en-US" dirty="0" err="1" smtClean="0"/>
              <a:t>métodos</a:t>
            </a:r>
            <a:r>
              <a:rPr lang="en-US" dirty="0" smtClean="0"/>
              <a:t> e </a:t>
            </a:r>
            <a:r>
              <a:rPr lang="en-US" dirty="0" err="1" smtClean="0"/>
              <a:t>técnicas</a:t>
            </a:r>
            <a:endParaRPr lang="en-US" dirty="0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503808" y="1628006"/>
            <a:ext cx="9071640" cy="4384079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1999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3999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111111"/>
                </a:solidFill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n-US" sz="2400" dirty="0" err="1" smtClean="0"/>
              <a:t>Qual</a:t>
            </a:r>
            <a:r>
              <a:rPr lang="en-US" sz="2400" dirty="0" smtClean="0"/>
              <a:t> a </a:t>
            </a:r>
            <a:r>
              <a:rPr lang="en-US" sz="2400" dirty="0" err="1" smtClean="0"/>
              <a:t>melhor</a:t>
            </a:r>
            <a:r>
              <a:rPr lang="en-US" sz="2400" dirty="0" smtClean="0"/>
              <a:t> “</a:t>
            </a:r>
            <a:r>
              <a:rPr lang="en-US" sz="2400" dirty="0" err="1" smtClean="0"/>
              <a:t>arma</a:t>
            </a:r>
            <a:r>
              <a:rPr lang="en-US" sz="2400" dirty="0" smtClean="0"/>
              <a:t>”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essa</a:t>
            </a:r>
            <a:r>
              <a:rPr lang="en-US" sz="2400" dirty="0" smtClean="0"/>
              <a:t> “</a:t>
            </a:r>
            <a:r>
              <a:rPr lang="en-US" sz="2400" dirty="0" err="1" smtClean="0"/>
              <a:t>guerra</a:t>
            </a:r>
            <a:r>
              <a:rPr lang="en-US" sz="2400" dirty="0" smtClean="0"/>
              <a:t>”?</a:t>
            </a:r>
            <a:endParaRPr lang="en-US" sz="2400" dirty="0"/>
          </a:p>
        </p:txBody>
      </p:sp>
      <p:pic>
        <p:nvPicPr>
          <p:cNvPr id="59394" name="Picture 2" descr="http://www.photography-match.com/views/images/gallery/Hitman_Arsenal_v2_0_by_SigmaEch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872" y="2267669"/>
            <a:ext cx="5544616" cy="4158462"/>
          </a:xfrm>
          <a:prstGeom prst="rect">
            <a:avLst/>
          </a:prstGeom>
          <a:noFill/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BR" smtClean="0"/>
              <a:t>2014-05-14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52AD1D-2DF9-40ED-B7C2-427C720E18CF}" type="slidenum">
              <a:rPr lang="pt-BR" smtClean="0"/>
              <a:pPr lvl="0"/>
              <a:t>9</a:t>
            </a:fld>
            <a:endParaRPr lang="pt-BR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pt-BR" smtClean="0"/>
              <a:t>CXXIV Fórum de Discussões Metodológicas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1825</Words>
  <Application>Microsoft Office PowerPoint</Application>
  <PresentationFormat>Personalizar</PresentationFormat>
  <Paragraphs>196</Paragraphs>
  <Slides>25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Default</vt:lpstr>
      <vt:lpstr>Slide 1</vt:lpstr>
      <vt:lpstr>O pesquisador</vt:lpstr>
      <vt:lpstr>Estágio da pesquisa</vt:lpstr>
      <vt:lpstr>Slide 4</vt:lpstr>
      <vt:lpstr>Motivação em participar do cong.</vt:lpstr>
      <vt:lpstr>Produtividade relatada por alunos</vt:lpstr>
      <vt:lpstr>Produtividade desejada</vt:lpstr>
      <vt:lpstr>Pesquisador na “bolha”</vt:lpstr>
      <vt:lpstr>Metodologia, métodos e técnicas</vt:lpstr>
      <vt:lpstr>Slide 10</vt:lpstr>
      <vt:lpstr>Estratégia inicial de pesquisa</vt:lpstr>
      <vt:lpstr>Objetivos</vt:lpstr>
      <vt:lpstr>Diferenciais</vt:lpstr>
      <vt:lpstr>NEM: Origens</vt:lpstr>
      <vt:lpstr>NEM: Setores</vt:lpstr>
      <vt:lpstr>NEM: Estrutura de Custos</vt:lpstr>
      <vt:lpstr>TI: Importância</vt:lpstr>
      <vt:lpstr>TI: Conceito de Qualidade</vt:lpstr>
      <vt:lpstr>Produção Nacional</vt:lpstr>
      <vt:lpstr>Exportação de software</vt:lpstr>
      <vt:lpstr>Importancia para o Brasil</vt:lpstr>
      <vt:lpstr>Mapa mental: projeto de pesquisa</vt:lpstr>
      <vt:lpstr>Referências principais</vt:lpstr>
      <vt:lpstr>Referências adicionais</vt:lpstr>
      <vt:lpstr>Referências adicionais, continuação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Consulta</dc:creator>
  <cp:lastModifiedBy>sti5</cp:lastModifiedBy>
  <cp:revision>91</cp:revision>
  <dcterms:created xsi:type="dcterms:W3CDTF">2014-05-10T20:01:22Z</dcterms:created>
  <dcterms:modified xsi:type="dcterms:W3CDTF">2014-05-14T15:39:36Z</dcterms:modified>
</cp:coreProperties>
</file>