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0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0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wrap="none" lIns="0" rIns="0" tIns="0" bIns="0"/>
          <a:p>
            <a:r>
              <a:rPr lang="en-US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200400" y="6887160"/>
            <a:ext cx="3749040" cy="521280"/>
          </a:xfrm>
          <a:prstGeom prst="rect">
            <a:avLst/>
          </a:prstGeom>
        </p:spPr>
        <p:txBody>
          <a:bodyPr wrap="none" lIns="0" rIns="0" tIns="0" bIns="0"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wrap="none" lIns="0" rIns="0" tIns="0" bIns="0"/>
          <a:p>
            <a:pPr algn="r"/>
            <a:fld id="{C11E05D4-EF9B-4DE0-85CB-BAADD2922CA9}" type="slidenum">
              <a:rPr lang="en-US" sz="1400"/>
              <a:t>&lt;number&gt;</a:t>
            </a:fld>
            <a:endParaRPr/>
          </a:p>
        </p:txBody>
      </p:sp>
      <p:pic>
        <p:nvPicPr>
          <p:cNvPr id="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331840" y="182880"/>
            <a:ext cx="1360800" cy="4824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Fatores importantes para o sucesso de novos produtos ou serviços na indústria de Tecnologia da Informação</a:t>
            </a:r>
            <a:endParaRPr/>
          </a:p>
          <a:p>
            <a:pPr algn="ctr"/>
            <a:endParaRPr/>
          </a:p>
          <a:p>
            <a:pPr algn="ctr"/>
            <a:r>
              <a:rPr lang="en-US" sz="2400">
                <a:solidFill>
                  <a:srgbClr val="808080"/>
                </a:solidFill>
              </a:rPr>
              <a:t>Francisco Matelli Matulovic</a:t>
            </a:r>
            <a:endParaRPr/>
          </a:p>
          <a:p>
            <a:pPr algn="ctr"/>
            <a:r>
              <a:rPr lang="en-US" sz="2400">
                <a:solidFill>
                  <a:srgbClr val="808080"/>
                </a:solidFill>
              </a:rPr>
              <a:t>Mestrando Administração – FEA USP</a:t>
            </a:r>
            <a:endParaRPr/>
          </a:p>
          <a:p>
            <a:pPr algn="ctr"/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TI: Importância</a:t>
            </a:r>
            <a:endParaRPr/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Quando combinadas com processos físicos superiores, pode ser uma arma poderosa - fornecendo às empresas novas habilidades na competição pela produção." (HAYES, p.199) 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Aproximadamente um terço do crescimento do Produto Interno Bruto norte-americano entre 1995 e 200 foi atribuído exclusivamente à tecnologia da informação (TI), como também metade do crescimento no seu Fator Produtividade Total." (HAYES, p.26) "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Trabalhadores do conhecimento hoje [2008] representam 30% da força de trabalho nos EUA e, em outros países em desenvolvimento, é o componente que mais cresce." (HAYES, p.49)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A TI domina os investimentos fixos pelas empresas e tem continuamente substituído investimentos tradicionais com períodos de altas e baixas desde os anos 70." (HAYES, p.200) "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Metodologia</a:t>
            </a:r>
            <a:endParaRPr/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Pesquisa exploratória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Levantamento bibliográfico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Possibilidades da pesquisa</a:t>
            </a:r>
            <a:endParaRPr/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Estudo de caso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Survey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Empresas que licensiam software, no país e no exterior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Sede no Brasil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Capital nacional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Levantamento de oportunidades para a continuidade da pesquisa e planejamento para o doutorado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Publico-alvo</a:t>
            </a:r>
            <a:endParaRPr/>
          </a:p>
        </p:txBody>
      </p:sp>
      <p:sp>
        <p:nvSpPr>
          <p:cNvPr id="64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Para quem essa pesquisa está sendo escrita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Empreendedores de TI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Gestores de empresas de TI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Produção Nacional</a:t>
            </a:r>
            <a:endParaRPr/>
          </a:p>
        </p:txBody>
      </p:sp>
      <p:pic>
        <p:nvPicPr>
          <p:cNvPr id="66" name="" descr=""/>
          <p:cNvPicPr/>
          <p:nvPr/>
        </p:nvPicPr>
        <p:blipFill>
          <a:blip r:embed="rId1"/>
          <a:srcRect l="0" t="393666" r="0" b="0"/>
          <a:stretch>
            <a:fillRect/>
          </a:stretch>
        </p:blipFill>
        <p:spPr>
          <a:xfrm>
            <a:off x="2612520" y="1564920"/>
            <a:ext cx="4857480" cy="4864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Evolução da exportação de software</a:t>
            </a:r>
            <a:endParaRPr/>
          </a:p>
        </p:txBody>
      </p:sp>
      <p:pic>
        <p:nvPicPr>
          <p:cNvPr id="68" name="" descr=""/>
          <p:cNvPicPr/>
          <p:nvPr/>
        </p:nvPicPr>
        <p:blipFill>
          <a:blip r:embed="rId1"/>
          <a:srcRect l="0" t="270048" r="0" b="0"/>
          <a:stretch>
            <a:fillRect/>
          </a:stretch>
        </p:blipFill>
        <p:spPr>
          <a:xfrm>
            <a:off x="365760" y="1554840"/>
            <a:ext cx="9452160" cy="438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Participaçao mundial</a:t>
            </a:r>
            <a:endParaRPr/>
          </a:p>
        </p:txBody>
      </p:sp>
      <p:pic>
        <p:nvPicPr>
          <p:cNvPr id="70" name="" descr=""/>
          <p:cNvPicPr/>
          <p:nvPr/>
        </p:nvPicPr>
        <p:blipFill>
          <a:blip r:embed="rId1"/>
          <a:srcRect l="0" t="304800" r="0" b="1452900"/>
          <a:stretch>
            <a:fillRect/>
          </a:stretch>
        </p:blipFill>
        <p:spPr>
          <a:xfrm>
            <a:off x="972720" y="1282680"/>
            <a:ext cx="8222760" cy="510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Importancia da pesquisa para o Brasil</a:t>
            </a:r>
            <a:endParaRPr/>
          </a:p>
        </p:txBody>
      </p:sp>
      <p:sp>
        <p:nvSpPr>
          <p:cNvPr id="72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Aredito na relevância dessa pesquisa para o Brasil, pois as capacidades para o desenvolvimento de produtos intensivos em informação nossa indústria já possui. 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"Países em desenvolvimento, que antes, em geral, fabricavam componentes e produtos de valor agregado relativamente baixo, agora se tornavam fortes concorrentes em produtos de alta tecnologia." (HAYES, p.39)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Mapa mental do projeto de pesquisa</a:t>
            </a:r>
            <a:endParaRPr/>
          </a:p>
        </p:txBody>
      </p:sp>
      <p:pic>
        <p:nvPicPr>
          <p:cNvPr id="7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68000" y="1305720"/>
            <a:ext cx="9144000" cy="593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Referências</a:t>
            </a:r>
            <a:endParaRPr/>
          </a:p>
        </p:txBody>
      </p:sp>
      <p:sp>
        <p:nvSpPr>
          <p:cNvPr id="76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HAYES, Robert H. Produção, estratégia e tecnologia em busca da vantagem competitiva: Porto Alegre: Bookman, 2008.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VASCONCELOS, Y. Software made in Brazil, Revista FAPESP, Edição 217, 2014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Estágio da pesquisa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Primeiras idéias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O pesquisador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Francisco Matelli Matulovic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Formado em Administração Fclar-UNESP 07-10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Mestrando Administração FEA-USP 14-16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Experiência profissional como desenvolvedor de software e sistemas online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Projetos de novos produtos e serviços em TI (.com)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Já atuou com clientes fora do Brasil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Objetivos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Investigar fatores que levam ao fracasso e desperdícios de recursos na indústria de Tecnologia da Informação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"um estudo descobriu que 50% de grandes iniciativas de TI foram abandonadas, outros 40% foram entregues tardiamente e/ou ultrapassam o orçamento. Outros estudos estimaram em 70% a taxa de falha nas iniciativas de começar os processos de TI."  (HAYES, p.198)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Analisar a importância das Novas Abordagens de Produção (NAO - New Approach to Operations) no desenvolvimento de novos produtos, serviços e processos na indústria de Tecnologia da Informação.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Averiguar resultados da adoção de NAOs pelas principais empresas da Nova Economia Mundial.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Identificar quais abordagens, modelos, frameworks e processos trouxeram resultados a longo prazo e quais foram descontinuadas.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Aproximar os resultados da pesquisa com a realidade da indústria de Tecnologia da Informação do Brasil e descobrir oportunidades para o crescimento de exportação de software.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Diferenciais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Contexto da </a:t>
            </a:r>
            <a:r>
              <a:rPr b="1" lang="en-US"/>
              <a:t>Nova Economia Mundial </a:t>
            </a:r>
            <a:r>
              <a:rPr lang="en-US"/>
              <a:t>- NEM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Avaliação dentro do escopo das </a:t>
            </a:r>
            <a:r>
              <a:rPr b="1" lang="en-US"/>
              <a:t>Novas Abordagens da Produção –</a:t>
            </a:r>
            <a:r>
              <a:rPr lang="en-US"/>
              <a:t> NAO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Avaliação de oportunidades para exportação de software e melhoria da competitivade da indústria de TI brasileira no âmbito global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NEM: Origens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“</a:t>
            </a:r>
            <a:r>
              <a:rPr lang="en-US"/>
              <a:t>O fim do século XX acompanhou o que viria ser chamado de </a:t>
            </a:r>
            <a:r>
              <a:rPr b="1" lang="en-US"/>
              <a:t>Nova Economia Mundial</a:t>
            </a:r>
            <a:r>
              <a:rPr lang="en-US"/>
              <a:t>, que combinava uma </a:t>
            </a:r>
            <a:r>
              <a:rPr b="1" lang="en-US"/>
              <a:t>globalização</a:t>
            </a:r>
            <a:r>
              <a:rPr lang="en-US"/>
              <a:t> crescente, avanços na </a:t>
            </a:r>
            <a:r>
              <a:rPr b="1" lang="en-US"/>
              <a:t>tecnologia de informação</a:t>
            </a:r>
            <a:r>
              <a:rPr lang="en-US"/>
              <a:t> e novas formas de </a:t>
            </a:r>
            <a:r>
              <a:rPr b="1" lang="en-US"/>
              <a:t>organização</a:t>
            </a:r>
            <a:r>
              <a:rPr lang="en-US"/>
              <a:t> industrial de maneiras que redefiniram o papel da administração da produção. [...] O que fez a Nova Economia Mundial diferente [...] é o modo como estas novas formas interagiram entre si de maneiras complexas, a fim de criar </a:t>
            </a:r>
            <a:r>
              <a:rPr b="1" lang="en-US"/>
              <a:t>novos segmentos industriais e abordagens para negócios</a:t>
            </a:r>
            <a:r>
              <a:rPr lang="en-US"/>
              <a:t>." (HAYES, p.38)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NEM: Setores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"Apesar da maior parte da atenção estar voltada às empresas ".com" relacionadas à Internet, a Nova Economia Mundial, intensiva em informação é muito mais ampla. Ela abrange o desenvolvimento de </a:t>
            </a:r>
            <a:r>
              <a:rPr b="1" lang="en-US"/>
              <a:t>softwares</a:t>
            </a:r>
            <a:r>
              <a:rPr lang="en-US"/>
              <a:t>, </a:t>
            </a:r>
            <a:r>
              <a:rPr b="1" lang="en-US"/>
              <a:t>telecomunicações</a:t>
            </a:r>
            <a:r>
              <a:rPr lang="en-US"/>
              <a:t> e muitas da indústrias de mídia/</a:t>
            </a:r>
            <a:r>
              <a:rPr b="1" lang="en-US"/>
              <a:t>entretenimento</a:t>
            </a:r>
            <a:r>
              <a:rPr lang="en-US"/>
              <a:t>, como também os serviços de Internet. Diversas de suas características diferencias são também encontradas [...] até mesmo na indústria de </a:t>
            </a:r>
            <a:r>
              <a:rPr b="1" lang="en-US"/>
              <a:t>biotecnologia</a:t>
            </a:r>
            <a:r>
              <a:rPr lang="en-US"/>
              <a:t> e </a:t>
            </a:r>
            <a:r>
              <a:rPr b="1" lang="en-US"/>
              <a:t>farmacêutica</a:t>
            </a:r>
            <a:r>
              <a:rPr lang="en-US"/>
              <a:t>." (HAYES, p.26)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NEM: Estrutura de Custos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A estrutura de custo para a maioria dos produtos intensivos em informação, no entanto, é controlada pelos custos iniciais juntamente com o desenvolvimento de um novo produto e a criação de seu sistema de produção/entrega associado. O custo marginal de produzir e entregar uma unidade extra de tais produtos, por outro lado, é geralmente bem menor e essencialmente independente da distância entre produtor e consumidor. [...] O desenvolvimento de grandes bancos de dados financeiros [ou outros], produtos de entretenimento e serviços de Internet: 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a primeira unidade custa muito para ser produzida, mas cada unidade sucessiva custa muito pouco." 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TI: Estrutura de Custos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Devido a sua estrutura de custos, o desenvolvimento de produtos e serviços para TI tem características peculiares, "em vez de tentar "acertar na primeira tentativa", como ensinam as filosofias tradicionais de TQM, a </a:t>
            </a:r>
            <a:r>
              <a:rPr b="1" lang="en-US"/>
              <a:t>importância de se entrar cedo no mercado</a:t>
            </a:r>
            <a:r>
              <a:rPr lang="en-US"/>
              <a:t> e a </a:t>
            </a:r>
            <a:r>
              <a:rPr b="1" lang="en-US"/>
              <a:t>rapidez das mudanças na economia e na tecnologia</a:t>
            </a:r>
            <a:r>
              <a:rPr lang="en-US"/>
              <a:t> da informação mostram que uma empresa simplesmente não se pode dar ao luxo de esperar para introduzir um novo produto até ele estar perfeito, eficiente e contar todas as funções desejadas. É mais importante </a:t>
            </a:r>
            <a:r>
              <a:rPr b="1" lang="en-US"/>
              <a:t>lançar hoje um sistema não tão perfeito, mas que possa ser melhorado</a:t>
            </a:r>
            <a:r>
              <a:rPr lang="en-US"/>
              <a:t>, do que esperar meses para introduzir um sistema superior. 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Neste caso, então, </a:t>
            </a:r>
            <a:r>
              <a:rPr b="1" lang="en-US"/>
              <a:t>qualidade significa um produto</a:t>
            </a:r>
            <a:r>
              <a:rPr lang="en-US"/>
              <a:t> que, apesar de possivelmente incompleto, é robusto, fácil de usar, praticamente sem defeitos e </a:t>
            </a:r>
            <a:r>
              <a:rPr b="1" lang="en-US"/>
              <a:t>fácil de expandir e melhorar com o tempo.</a:t>
            </a:r>
            <a:r>
              <a:rPr lang="en-US"/>
              <a:t>" (HAYES, p.44)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