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31840" y="182880"/>
            <a:ext cx="1360440" cy="482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E3D695AE-0796-46FC-AD35-C420B08AC307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  <p:sp>
        <p:nvSpPr>
          <p:cNvPr id="42" name="TextShape 3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341FEB2-8E24-460D-9EF5-746792725DC1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504000" y="1847520"/>
            <a:ext cx="9071280" cy="44492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Fatores importantes para o sucesso de novos produtos ou serviços na indústria de Tecnologia da Informação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808080"/>
                </a:solidFill>
                <a:latin typeface="Arial"/>
              </a:rPr>
              <a:t>Francisco Matelli Matulovic | fmm@usp.br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808080"/>
                </a:solidFill>
                <a:latin typeface="Arial"/>
              </a:rPr>
              <a:t>Mestrando Administração – FEA USP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TI: Importância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Quando combinadas com processos físicos superiores, pode ser uma arma poderosa - fornecendo às empresas novas habilidades na competição pela produção." (HAYES, p.199)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Aproximadamente um terço do crescimento do Produto Interno Bruto norte-americano entre 1995 e 200 foi atribuído exclusivamente à tecnologia da informação (TI), como também metade do crescimento no seu Fator Produtividade Total." (HAYES, p.26) "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Trabalhadores do conhecimento hoje [2008] representam 30% da força de trabalho nos EUA e, em outros países em desenvolvimento, é o componente que mais cresce." (HAYES, p.49)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A TI domina os investimentos fixos pelas empresas e tem continuamente substituído investimentos tradicionais com períodos de altas e baixas desde os anos 70." (HAYES, p.200) "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ECE0EE2E-B697-4722-9BD1-3DD7FA670B58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88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TI: Conceito de Qualidade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Devido a sua estrutura de custos, o desenvolvimento de produtos e serviços para TI tem características peculiares, "em vez de tentar "acertar na primeira tentativa", como ensinam as filosofias tradicionais de TQM, a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importância de se entrar cedo no mercado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e a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rapidez das mudanças na economia e na tecnologia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da informação mostram que uma empresa simplesmente não se pode dar ao luxo de esperar para introduzir um novo produto até ele estar perfeito, eficiente e contar todas as funções desejadas. É mais importante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lançar hoje um sistema não tão perfeito, mas que possa ser melhorado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, do que esperar meses para introduzir um sistema superior.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Neste caso, então,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qualidade significa um produto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que, apesar de possivelmente incompleto, é robusto, fácil de usar, praticamente sem defeitos e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fácil de expandir e melhorar com o tempo.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" (HAYES, p.44)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43472145-56CA-4168-8826-8B0E563A3D5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93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Produção Nacional</a:t>
            </a:r>
            <a:endParaRPr/>
          </a:p>
        </p:txBody>
      </p:sp>
      <p:pic>
        <p:nvPicPr>
          <p:cNvPr id="95" name="Imagem 2" descr=""/>
          <p:cNvPicPr/>
          <p:nvPr/>
        </p:nvPicPr>
        <p:blipFill>
          <a:blip r:embed="rId1"/>
          <a:srcRect l="0" t="393666" r="0" b="0"/>
          <a:stretch>
            <a:fillRect/>
          </a:stretch>
        </p:blipFill>
        <p:spPr>
          <a:xfrm>
            <a:off x="2612520" y="1564920"/>
            <a:ext cx="4857120" cy="486396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D609FEA-920A-4D21-B466-EE86553571B4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98" name="TextShape 4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Exportação de software</a:t>
            </a:r>
            <a:endParaRPr/>
          </a:p>
        </p:txBody>
      </p:sp>
      <p:pic>
        <p:nvPicPr>
          <p:cNvPr id="100" name="Imagem 2" descr=""/>
          <p:cNvPicPr/>
          <p:nvPr/>
        </p:nvPicPr>
        <p:blipFill>
          <a:blip r:embed="rId1"/>
          <a:srcRect l="0" t="270048" r="0" b="0"/>
          <a:stretch>
            <a:fillRect/>
          </a:stretch>
        </p:blipFill>
        <p:spPr>
          <a:xfrm>
            <a:off x="365760" y="1554840"/>
            <a:ext cx="9451800" cy="438840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4B9509B-82AE-4CCE-86E5-2BE3B9605DCA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Importancia para o Brasil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Aredito na relevância dessa pesquisa para o Brasil, pois as capacidades para o desenvolvimento de produtos intensivos em informação nossa indústria já possui.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"Países em desenvolvimento, que antes, em geral, fabricavam componentes e produtos de valor agregado relativamente baixo, agora se tornavam fortes </a:t>
            </a:r>
            <a:r>
              <a:rPr b="1" lang="en-US" sz="2800">
                <a:solidFill>
                  <a:srgbClr val="111111"/>
                </a:solidFill>
                <a:latin typeface="Arial"/>
                <a:ea typeface="Droid Sans Fallback"/>
              </a:rPr>
              <a:t>concorrentes em produtos de alta tecnologia</a:t>
            </a: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." (HAYES, p.39)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107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C20FE8EE-65CF-4DC9-91C4-CAE863C16AE4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08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46c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8D25239F-7F21-4CAD-A877-8B140A2E7F6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12" name="TextShape 4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Mapa mental: projeto de pesquisa</a:t>
            </a:r>
            <a:endParaRPr/>
          </a:p>
        </p:txBody>
      </p:sp>
      <p:pic>
        <p:nvPicPr>
          <p:cNvPr id="113" name="Imagem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00" y="1305720"/>
            <a:ext cx="9143640" cy="5934240"/>
          </a:xfrm>
          <a:prstGeom prst="rect">
            <a:avLst/>
          </a:prstGeom>
          <a:ln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6372360" y="1547640"/>
            <a:ext cx="27568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DESATUALIZADO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Referências principais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HAYES, Robert H. Produção, estratégia e tecnologia em busca da vantagem competitiva: Porto Alegre: Bookman, 2008.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VASCONCELOS, Y. Software made in Brazil, Revista FAPESP, Edição 217, 2014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3A1BC07-20C8-4C64-91ED-BC032E3B84D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19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Referências adicionais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CHANDRASEKARAN, Aravind; LINDERMAN, Kevin; SCHROEDER, Roger. Antecedents to ambidexterity competency in high technology organizations. </a:t>
            </a:r>
            <a:r>
              <a:rPr b="1" lang="en-US" sz="1600">
                <a:solidFill>
                  <a:srgbClr val="111111"/>
                </a:solidFill>
                <a:latin typeface="Arial"/>
                <a:ea typeface="Droid Sans Fallback"/>
              </a:rPr>
              <a:t>Journal of Operations Management</a:t>
            </a: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 v. 30, n. 1-2, p. 134–151 , jan. 2012.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DAS, Sidhartha R.; JOSHI, Maheshkumar P. Process innovativeness in technology services organizations: Roles of differentiation strategy, operational autonomy and risk-taking propensity. </a:t>
            </a:r>
            <a:r>
              <a:rPr b="1" lang="en-US" sz="1600">
                <a:solidFill>
                  <a:srgbClr val="111111"/>
                </a:solidFill>
                <a:latin typeface="Arial"/>
                <a:ea typeface="Droid Sans Fallback"/>
              </a:rPr>
              <a:t>Journal of Operations Management</a:t>
            </a: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 v. 25, n. 3, p. 643–660 , abr. 2007.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DAS, S. R.; JOSHI, M. P. Process Innovativeness and Firm Performance in Technology Service Firms: The Effect of External and Internal Contingencies. </a:t>
            </a:r>
            <a:r>
              <a:rPr b="1" lang="en-US" sz="1600">
                <a:solidFill>
                  <a:srgbClr val="111111"/>
                </a:solidFill>
                <a:latin typeface="Arial"/>
                <a:ea typeface="Droid Sans Fallback"/>
              </a:rPr>
              <a:t>IEEE Transactions on Engineering Management</a:t>
            </a: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 v. 59, n. 3, p. 401–414 , ago. 2012.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GROWTH, Productivity. International Economics Policy Briefs. , [S.d.]. Disponível em: &lt;http://pukqskx.iie.com/publications/pb/pb03-11.pdf&gt;.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HAYES, Robert H.; UPTON, David M. Operations-Based Strategy. </a:t>
            </a:r>
            <a:r>
              <a:rPr b="1" lang="en-US" sz="1600">
                <a:solidFill>
                  <a:srgbClr val="111111"/>
                </a:solidFill>
                <a:latin typeface="Arial"/>
                <a:ea typeface="Droid Sans Fallback"/>
              </a:rPr>
              <a:t>California Management Review</a:t>
            </a: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 v. 40, n. 4 , 1998. Disponível em: &lt;http://search.ebscohost.com/login.aspx?direct=true&amp;profile=ehost&amp;scope=site&amp;authtype=crawler&amp;jrnl=00081256&amp;AN=1081783&amp;h=vT28rFrmLSV8ylcmjyYM%2BP8Of0XQ0ULTjRWvAsiuUm0Xz8lgOL%2FafpjIIXeGKZmNwbRPaME9tqjS42h0v1nEgQ%3D%3D&amp;crl=c&gt;. Acesso em: 14 maio 2014.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558DA0E2-D64D-4083-9B67-43FDD6359B99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24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Referências adicionais, continuação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LUSSIER, Robert N.; HALABI, Claudia E. A Three-Country Comparison of the Business Success versus Failure Prediction Model.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Journal of Small Business Management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v. 48, n. 3, p. 360–377 , 2010.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THUN, JÖRN-HENRIK. ANGLES OF INTEGRATION: AN EMPIRICAL ANALYSIS OF THE ALIGNMENT OF INTERNET-BASED INFORMATION TECHNOLOGY AND GLOBAL SUPPLY CHAIN INTEGRATION.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Journal of Supply Chain Management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v. 46, n. 2, p. 30–44 , 2010.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TOWNSEND, David M.; BUSENITZ, Lowell W.; ARTHURS, Jonathan D. To start or not to start: Outcome and ability expectations in the decision to start a new venture.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Journal of Business Venturing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v. 25, n. 2, p. 192–202 , mar. 2010. Acesso em: 14 maio 2014.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ZAWISLAK, Paulo Antônio </a:t>
            </a:r>
            <a:r>
              <a:rPr i="1" lang="en-US" sz="2000">
                <a:solidFill>
                  <a:srgbClr val="111111"/>
                </a:solidFill>
                <a:latin typeface="Arial"/>
                <a:ea typeface="Droid Sans Fallback"/>
              </a:rPr>
              <a:t>et al.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Innovation capability: From technology development to transaction capability.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Journal of technology management &amp; innovation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 v. 7, n. 2, p. 14–27 , 2012. Acesso em: 14 maio 2014.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128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11F2CDF4-80C4-4129-831A-72B9D01099EB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129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O pesquisador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Francisco Matelli Matulovic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Formado em Administração Fclar-UNESP 07-10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Mestrando Administração FEA-USP 14-16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Experiência profissional como desenvolvedor de software e sistemas online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Projetos de novos produtos e serviços em TI (.com)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Já atuou com clientes fora do Brasil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47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3064CE2A-829A-4E5F-9047-C0C03171B45E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8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Estágio da pesquisa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Primeiras idéias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Finalidade: dissertação de mestrado em Adminstração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Área: Administração de Produção e Operações</a:t>
            </a:r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52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06054D44-CA48-4611-B02D-E59358CE10AC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3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Estratégia inicial de pesquisa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Pesquisa exploratória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Levantamento bibliográfico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Análise de dados secundários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Possibilidade: combinar técnicas empíricas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Estudos de caso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Survey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Entrevistas</a:t>
            </a: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57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EA8646FC-8EEF-41ED-8314-9A97D0D51DA3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8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Objetivos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Investigar fatores que levam ao fracasso e desperdícios de recursos na indústria de Tecnologia da Informação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1400">
                <a:solidFill>
                  <a:srgbClr val="111111"/>
                </a:solidFill>
                <a:latin typeface="Arial"/>
                <a:ea typeface="Droid Sans Fallback"/>
              </a:rPr>
              <a:t>"um estudo descobriu que 50% de grandes iniciativas de TI foram abandonadas, outros 40% foram entregues tardiamente e/ou ultrapassam o orçamento. Outros estudos estimaram em 70% a taxa de falha nas iniciativas de começar os processos de TI."  (HAYES, p.198)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Analisar a importância das Novas Abordagens de Produção (NAO - New Approach to Operations) no desenvolvimento de novos produtos, serviços e processos na indústria de Tecnologia da Informação.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Averiguar resultados da adoção de NAOs pelas principais empresas da Nova Economia Mundial.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Identificar quais abordagens, modelos, frameworks e processos trouxeram resultados a longo prazo e quais foram descontinuadas.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600">
                <a:solidFill>
                  <a:srgbClr val="111111"/>
                </a:solidFill>
                <a:latin typeface="Arial"/>
                <a:ea typeface="Droid Sans Fallback"/>
              </a:rPr>
              <a:t>Aproximar os resultados da pesquisa com a realidade da indústria de Tecnologia da Informação do Brasil e descobrir oportunidades para o crescimento de exportação de software.</a:t>
            </a:r>
            <a:endParaRPr/>
          </a:p>
        </p:txBody>
      </p:sp>
      <p:sp>
        <p:nvSpPr>
          <p:cNvPr id="61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62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69F57E8A-D947-4BEC-98F3-CE619E4BCC0F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3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Diferenciais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Contexto da </a:t>
            </a:r>
            <a:r>
              <a:rPr b="1" lang="en-US" sz="3200">
                <a:solidFill>
                  <a:srgbClr val="111111"/>
                </a:solidFill>
                <a:latin typeface="Arial"/>
                <a:ea typeface="Droid Sans Fallback"/>
              </a:rPr>
              <a:t>Nova Economia Mundial </a:t>
            </a: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- NEM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Avaliação dentro do escopo das </a:t>
            </a:r>
            <a:r>
              <a:rPr b="1" lang="en-US" sz="3200">
                <a:solidFill>
                  <a:srgbClr val="111111"/>
                </a:solidFill>
                <a:latin typeface="Arial"/>
                <a:ea typeface="Droid Sans Fallback"/>
              </a:rPr>
              <a:t>Novas Abordagens da Produção –</a:t>
            </a: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 NAO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111111"/>
                </a:solidFill>
                <a:latin typeface="Arial"/>
                <a:ea typeface="Droid Sans Fallback"/>
              </a:rPr>
              <a:t>Avaliação da indústria de TI brasileira no âmbito global</a:t>
            </a:r>
            <a:endParaRPr/>
          </a:p>
        </p:txBody>
      </p:sp>
      <p:sp>
        <p:nvSpPr>
          <p:cNvPr id="66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67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40E32901-C026-4E1B-BE27-70FFD03A3642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8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NEM: Origens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“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O fim do século XX acompanhou o que viria ser chamado de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Nova Economia Mundial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, que combinava uma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globalização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 crescente, avanços na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tecnologia de informação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 e novas formas de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organização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 industrial de maneiras que redefiniram o papel da administração da produção. [...] O que fez a Nova Economia Mundial diferente [...] é o modo como estas novas formas interagiram entre si de maneiras complexas, a fim de criar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novos segmentos industriais e abordagens para negócios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." (HAYES, p.38)</a:t>
            </a:r>
            <a:endParaRPr/>
          </a:p>
        </p:txBody>
      </p:sp>
      <p:sp>
        <p:nvSpPr>
          <p:cNvPr id="71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72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C6E8C4ED-099B-47D5-B5B7-D393A981150C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73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NEM: Setores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111111"/>
                </a:solidFill>
                <a:latin typeface="Arial"/>
                <a:ea typeface="Droid Sans Fallback"/>
              </a:rPr>
              <a:t>"Apesar da maior parte da atenção estar voltada às empresas ".com" relacionadas à Internet, a Nova Economia Mundial, intensiva em informação é muito mais ampla.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Desenvolvimento de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softwares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Telecomunicações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Mídia/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entretenimento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Indústria de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biotecnologia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 e </a:t>
            </a:r>
            <a:r>
              <a:rPr b="1" lang="en-US" sz="2400">
                <a:solidFill>
                  <a:srgbClr val="111111"/>
                </a:solidFill>
                <a:latin typeface="Arial"/>
                <a:ea typeface="Droid Sans Fallback"/>
              </a:rPr>
              <a:t>farmacêutica</a:t>
            </a:r>
            <a:r>
              <a:rPr lang="en-US" sz="2400">
                <a:solidFill>
                  <a:srgbClr val="111111"/>
                </a:solidFill>
                <a:latin typeface="Arial"/>
                <a:ea typeface="Droid Sans Fallback"/>
              </a:rPr>
              <a:t>." (HAYES, p.26)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77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D0242A93-3E90-42FF-98CC-FA66603B4C52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78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Arial"/>
              </a:rPr>
              <a:t>NEM: Estrutura de Custos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A estrutura de custo para a maioria dos produtos intensivos em informação, no entanto, é controlada pelos custos iniciais juntamente com o desenvolvimento de um novo produto e a criação de seu sistema de produção/entrega associado. O custo marginal de produzir e entregar uma unidade extra de tais produtos, por outro lado, é geralmente bem menor e essencialmente </a:t>
            </a:r>
            <a:r>
              <a:rPr b="1" lang="en-US" sz="2000">
                <a:solidFill>
                  <a:srgbClr val="111111"/>
                </a:solidFill>
                <a:latin typeface="Arial"/>
                <a:ea typeface="Droid Sans Fallback"/>
              </a:rPr>
              <a:t>independente da distância entre produtor e consumidor</a:t>
            </a: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111111"/>
                </a:solidFill>
                <a:latin typeface="Arial"/>
                <a:ea typeface="Droid Sans Fallback"/>
              </a:rPr>
              <a:t>A primeira unidade custa muito para ser produzida, mas cada unidade sucessiva custa muito pouco."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2014-05-14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C84822E-D6BE-427E-9DF2-C32AA3ACD668}" type="slidenum"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83" name="TextShape 5"/>
          <p:cNvSpPr txBox="1"/>
          <p:nvPr/>
        </p:nvSpPr>
        <p:spPr>
          <a:xfrm>
            <a:off x="3200400" y="6887160"/>
            <a:ext cx="374868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400">
                <a:solidFill>
                  <a:srgbClr val="000000"/>
                </a:solidFill>
                <a:latin typeface="Times New Roman"/>
                <a:ea typeface="DejaVu Sans"/>
              </a:rPr>
              <a:t>CXXIV Fórum de Discussões Metodológicas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