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Override PartName="/ppt/slides/_rels/slide4.xml.rels" ContentType="application/vnd.openxmlformats-package.relationships+xml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.xml.rels" ContentType="application/vnd.openxmlformats-package.relationships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slides/_rels/slide9.xml.rels" ContentType="application/vnd.openxmlformats-package.relationships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_rels/slide2.xml.rels" ContentType="application/vnd.openxmlformats-package.relationships+xml"/>
  <Override PartName="/ppt/notesSlides/notesSlide15.xml" ContentType="application/vnd.openxmlformats-officedocument.presentationml.notesSlide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theme/theme3.xml" ContentType="application/vnd.openxmlformats-officedocument.theme+xml"/>
  <Override PartName="/ppt/slideLayouts/_rels/slideLayout6.xml.rels" ContentType="application/vnd.openxmlformats-package.relationships+xml"/>
  <Override PartName="/ppt/slides/slide14.xml" ContentType="application/vnd.openxmlformats-officedocument.presentationml.slide+xml"/>
  <Override PartName="/ppt/slideLayouts/_rels/slideLayout12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media/image2.png" ContentType="image/png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_rels/slideLayout8.xml.rels" ContentType="application/vnd.openxmlformats-package.relationships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_rels/slideLayout11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Layouts/slideLayout4.xml" ContentType="application/vnd.openxmlformats-officedocument.presentationml.slideLayout+xml"/>
  <Override PartName="/ppt/slides/slide7.xml" ContentType="application/vnd.openxmlformats-officedocument.presentationml.slide+xml"/>
  <Override PartName="/ppt/media/image4.png" ContentType="image/png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.png" ContentType="image/png"/>
  <Override PartName="/ppt/slides/slide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slideLayouts/_rels/slideLayout4.xml.rels" ContentType="application/vnd.openxmlformats-package.relationships+xml"/>
  <Override PartName="/ppt/notesSlides/notesSlide7.xml" ContentType="application/vnd.openxmlformats-officedocument.presentationml.notes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docProps/app.xml" ContentType="application/vnd.openxmlformats-officedocument.extended-propertie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_rels/slide5.xml.rels" ContentType="application/vnd.openxmlformats-package.relationships+xml"/>
  <Override PartName="/ppt/handoutMasters/handoutMaster1.xml" ContentType="application/vnd.openxmlformats-officedocument.presentationml.handoutMaster+xml"/>
  <Override PartName="/ppt/notesSlides/notesSlide8.xml" ContentType="application/vnd.openxmlformats-officedocument.presentationml.notesSlide+xml"/>
  <Override PartName="/ppt/slideLayouts/_rels/slideLayout3.xml.rels" ContentType="application/vnd.openxmlformats-package.relationships+xml"/>
  <Override PartName="/ppt/slideLayouts/slideLayout8.xml" ContentType="application/vnd.openxmlformats-officedocument.presentationml.slideLayout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Layouts/slideLayout2.xml" ContentType="application/vnd.openxmlformats-officedocument.presentationml.slideLayout+xml"/>
  <Override PartName="/ppt/slides/_rels/slide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slide22.xml" ContentType="application/vnd.openxmlformats-officedocument.presentationml.slide+xml"/>
  <Override PartName="/ppt/slideLayouts/_rels/slideLayout2.xml.rels" ContentType="application/vnd.openxmlformats-package.relationships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5.xml.rels" ContentType="application/vnd.openxmlformats-package.relationships+xml"/>
  <Override PartName="/ppt/slides/slide24.xml" ContentType="application/vnd.openxmlformats-officedocument.presentationml.slide+xml"/>
  <Override PartName="/ppt/slides/_rels/slide15.xml.rels" ContentType="application/vnd.openxmlformats-package.relationships+xml"/>
  <Override PartName="/ppt/media/image1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s/_rels/slide19.xml.rels" ContentType="application/vnd.openxmlformats-package.relationships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Layouts/_rels/slideLayout7.xml.rels" ContentType="application/vnd.openxmlformats-package.relationships+xml"/>
  <Override PartName="/ppt/notesSlides/notesSlide17.xml" ContentType="application/vnd.openxmlformats-officedocument.presentationml.notesSlide+xml"/>
  <Override PartName="/ppt/media/image5.png" ContentType="image/png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media/image7.png" ContentType="image/png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autoCompressPictures="0">
  <p:sldMasterIdLst>
    <p:sldMasterId r:id="rId1" id="2147483648"/>
  </p:sldMasterIdLst>
  <p:sldIdLst>
    <p:sldId r:id="rId2" id="256"/>
    <p:sldId r:id="rId16" id="265"/>
    <p:sldId r:id="rId17" id="266"/>
    <p:sldId r:id="rId8" id="257"/>
    <p:sldId r:id="rId18" id="267"/>
    <p:sldId r:id="rId19" id="268"/>
    <p:sldId r:id="rId13" id="262"/>
    <p:sldId r:id="rId9" id="258"/>
    <p:sldId r:id="rId14" id="263"/>
    <p:sldId r:id="rId12" id="261"/>
    <p:sldId r:id="rId11" id="260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slide" Target="slides/slide6.xml" /><Relationship Id="rId2" Type="http://schemas.openxmlformats.org/officeDocument/2006/relationships/slide" Target="slides/slide1.xml" /><Relationship Id="rId13" Type="http://schemas.openxmlformats.org/officeDocument/2006/relationships/slide" Target="slides/slide7.xml" /><Relationship Id="rId11" Type="http://schemas.openxmlformats.org/officeDocument/2006/relationships/slide" Target="slides/slide5.xml" /><Relationship Id="rId9" Type="http://schemas.openxmlformats.org/officeDocument/2006/relationships/slide" Target="slides/slide3.xml" /><Relationship Id="rId18" Type="http://schemas.openxmlformats.org/officeDocument/2006/relationships/slide" Target="slides/slide12.xml" /><Relationship Id="rId17" Type="http://schemas.openxmlformats.org/officeDocument/2006/relationships/slide" Target="slides/slide11.xml" /><Relationship Id="rId16" Type="http://schemas.openxmlformats.org/officeDocument/2006/relationships/slide" Target="slides/slide10.xml" /><Relationship Id="rId8" Type="http://schemas.openxmlformats.org/officeDocument/2006/relationships/slide" Target="slides/slide2.xml" /><Relationship Id="rId14" Type="http://schemas.openxmlformats.org/officeDocument/2006/relationships/slide" Target="slides/slide8.xml" /><Relationship Id="rId19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sucesso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endParaRPr lang="en-US" dirty="0"/>
          </a:p>
          <a:p>
            <a:pPr indent="0" algn="ctr" marL="0" lvl="0">
              <a:buNone/>
            </a:pPr>
            <a:endParaRPr lang="en-US" dirty="0"/>
          </a:p>
          <a:p>
            <a:pPr indent="0" algn="ctr" marL="0">
              <a:buNone/>
            </a:pPr>
            <a:r>
              <a:rPr lang="en-US" sz="2400" dirty="0">
                <a:solidFill>
                  <a:srgbClr val="808080"/>
                </a:solidFill>
              </a:rPr>
              <a:t>Francisco </a:t>
            </a:r>
            <a:r>
              <a:rPr lang="en-US" sz="2400" dirty="0" err="1">
                <a:solidFill>
                  <a:srgbClr val="808080"/>
                </a:solidFill>
              </a:rPr>
              <a:t>Matelli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smtClean="0" err="1">
                <a:solidFill>
                  <a:srgbClr val="808080"/>
                </a:solidFill>
              </a:rPr>
              <a:t>Matulovic</a:t>
            </a:r>
            <a:r>
              <a:rPr lang="en-US" sz="2400" dirty="0" smtClean="0">
                <a:solidFill>
                  <a:srgbClr val="808080"/>
                </a:solidFill>
              </a:rPr>
              <a:t> | fmm@usp.br</a:t>
            </a:r>
            <a:endParaRPr lang="en-US" sz="2400" dirty="0">
              <a:solidFill>
                <a:srgbClr val="808080"/>
              </a:solidFill>
            </a:endParaRPr>
          </a:p>
          <a:p>
            <a:pPr indent="0" algn="ctr" marL="0" lvl="0">
              <a:buNone/>
            </a:pPr>
            <a:r>
              <a:rPr lang="en-US" sz="2400" dirty="0" err="1">
                <a:solidFill>
                  <a:srgbClr val="808080"/>
                </a:solidFill>
              </a:rPr>
              <a:t>Mestrando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>
                <a:solidFill>
                  <a:srgbClr val="808080"/>
                </a:solidFill>
              </a:rPr>
              <a:t>Administração</a:t>
            </a:r>
            <a:r>
              <a:rPr lang="en-US" sz="2400" dirty="0">
                <a:solidFill>
                  <a:srgbClr val="808080"/>
                </a:solidFill>
              </a:rPr>
              <a:t> – FEA </a:t>
            </a:r>
            <a:r>
              <a:rPr lang="en-US" sz="2400" dirty="0" smtClean="0">
                <a:solidFill>
                  <a:srgbClr val="808080"/>
                </a:solidFill>
              </a:rPr>
              <a:t>USP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885" y="5606775"/>
            <a:ext cx="6411515" cy="32025"/>
          </a:xfrm>
        </p:spPr>
        <p:txBody>
          <a:bodyPr/>
          <a:lstStyle/>
          <a:p>
            <a:r>
              <a:rPr/>
              <a:t>.</a:t>
            </a:r>
            <a:endParaRPr lang="en-US"/>
          </a:p>
        </p:txBody>
      </p:sp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pesquisador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Francisco </a:t>
            </a:r>
            <a:r>
              <a:rPr lang="en-US" sz="2800" dirty="0" err="1"/>
              <a:t>Matelli</a:t>
            </a:r>
            <a:r>
              <a:rPr lang="en-US" sz="2800" dirty="0"/>
              <a:t> </a:t>
            </a:r>
            <a:r>
              <a:rPr lang="en-US" sz="2800" dirty="0" err="1"/>
              <a:t>Matulovic</a:t>
            </a:r>
            <a:endParaRPr lang="en-US" sz="2800" dirty="0"/>
          </a:p>
          <a:p>
            <a:pPr lvl="0"/>
            <a:r>
              <a:rPr lang="en-US" sz="2800" dirty="0" err="1"/>
              <a:t>Formado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Administração</a:t>
            </a:r>
            <a:r>
              <a:rPr lang="en-US" sz="2800" dirty="0"/>
              <a:t> </a:t>
            </a:r>
            <a:r>
              <a:rPr lang="en-US" sz="2800" dirty="0" err="1"/>
              <a:t>Fclar</a:t>
            </a:r>
            <a:r>
              <a:rPr lang="en-US" sz="2800" dirty="0"/>
              <a:t>-UNESP 07-10</a:t>
            </a:r>
          </a:p>
          <a:p>
            <a:pPr lvl="0"/>
            <a:r>
              <a:rPr lang="en-US" sz="2800" dirty="0"/>
              <a:t>Estudante Tecnologo em Dsen. de Sistemas Fatec-SP 13-19 (trancado)</a:t>
            </a:r>
            <a:endParaRPr/>
          </a:p>
          <a:p>
            <a:pPr lvl="0"/>
            <a:r>
              <a:rPr lang="en-US" sz="2800" dirty="0" err="1"/>
              <a:t>Mestrando</a:t>
            </a:r>
            <a:r>
              <a:rPr lang="en-US" sz="2800" dirty="0"/>
              <a:t> </a:t>
            </a:r>
            <a:r>
              <a:rPr lang="en-US" sz="2800" dirty="0" err="1"/>
              <a:t>Administração</a:t>
            </a:r>
            <a:r>
              <a:rPr lang="en-US" sz="2800" dirty="0"/>
              <a:t> FEA-USP 14-16</a:t>
            </a:r>
          </a:p>
          <a:p>
            <a:pPr lvl="0"/>
            <a:r>
              <a:rPr lang="en-US" sz="2800" dirty="0" err="1"/>
              <a:t>Experiência</a:t>
            </a:r>
            <a:r>
              <a:rPr lang="en-US" sz="2800" dirty="0"/>
              <a:t> </a:t>
            </a:r>
            <a:r>
              <a:rPr lang="en-US" sz="2800" dirty="0" err="1"/>
              <a:t>profissional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desenvolvedor</a:t>
            </a:r>
            <a:r>
              <a:rPr lang="en-US" sz="2800" dirty="0"/>
              <a:t> de software e </a:t>
            </a:r>
            <a:r>
              <a:rPr lang="en-US" sz="2800" dirty="0" err="1"/>
              <a:t>sistemas</a:t>
            </a:r>
            <a:r>
              <a:rPr lang="en-US" sz="2800" dirty="0"/>
              <a:t> online</a:t>
            </a:r>
          </a:p>
          <a:p>
            <a:pPr rtl="false" lvl="1" hangingPunct="0"/>
            <a:r>
              <a:rPr lang="en-US" sz="2400" dirty="0" err="1"/>
              <a:t>Projetos</a:t>
            </a:r>
            <a:r>
              <a:rPr lang="en-US" sz="2400" dirty="0"/>
              <a:t> de </a:t>
            </a:r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produtos</a:t>
            </a:r>
            <a:r>
              <a:rPr lang="en-US" sz="2400" dirty="0"/>
              <a:t> e 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TI (.com)</a:t>
            </a:r>
          </a:p>
          <a:p>
            <a:pPr rtl="false" lvl="1" hangingPunct="0"/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atuou</a:t>
            </a:r>
            <a:r>
              <a:rPr lang="en-US" sz="2400" dirty="0"/>
              <a:t> com </a:t>
            </a:r>
            <a:r>
              <a:rPr lang="en-US" sz="2400" dirty="0" err="1"/>
              <a:t>clientes</a:t>
            </a:r>
            <a:r>
              <a:rPr lang="en-US" sz="2400" dirty="0"/>
              <a:t> </a:t>
            </a:r>
            <a:r>
              <a:rPr lang="en-US" sz="2400" dirty="0" err="1"/>
              <a:t>fora</a:t>
            </a:r>
            <a:r>
              <a:rPr lang="en-US" sz="2400" dirty="0"/>
              <a:t> do </a:t>
            </a:r>
            <a:r>
              <a:rPr lang="en-US" sz="2400" dirty="0" err="1"/>
              <a:t>Brasil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estagio da pesquisa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fechamento do escopo</a:t>
            </a:r>
          </a:p>
          <a:p>
            <a:pPr lvl="0"/>
            <a:r>
              <a:rPr/>
              <a:t>proximo a qualificacao</a:t>
            </a:r>
            <a:endParaRPr/>
          </a:p>
          <a:p>
            <a:pPr lvl="0"/>
            <a:r>
              <a:rPr/>
              <a:t>conceitos definidos</a:t>
            </a:r>
            <a:endParaRPr/>
          </a:p>
          <a:p>
            <a:pPr lvl="0"/>
            <a:r>
              <a:rPr/>
              <a:t>dados coletados para artigo reaproveitados</a:t>
            </a:r>
            <a:endParaRPr/>
          </a:p>
          <a:p>
            <a:pPr lvl="0"/>
            <a:r>
              <a:rPr lang="en-US" dirty="0" smtClean="0" err="1"/>
              <a:t>Finalidade</a:t>
            </a:r>
            <a:r>
              <a:rPr lang="en-US" dirty="0" smtClean="0"/>
              <a:t>: </a:t>
            </a:r>
            <a:r>
              <a:rPr lang="en-US" dirty="0" smtClean="0" err="1"/>
              <a:t>dissertação</a:t>
            </a:r>
            <a:r>
              <a:rPr lang="en-US" dirty="0" smtClean="0"/>
              <a:t> de </a:t>
            </a:r>
            <a:r>
              <a:rPr lang="en-US" dirty="0" smtClean="0" err="1"/>
              <a:t>mestrado</a:t>
            </a:r>
            <a:r>
              <a:rPr lang="en-US" dirty="0" smtClean="0"/>
              <a:t> </a:t>
            </a:r>
            <a:r>
              <a:rPr lang="en-US" dirty="0" smtClean="0" err="1"/>
              <a:t>em</a:t>
            </a:r>
            <a:r>
              <a:rPr lang="en-US" dirty="0" smtClean="0"/>
              <a:t> </a:t>
            </a:r>
            <a:r>
              <a:rPr lang="en-US" dirty="0" smtClean="0" err="1"/>
              <a:t>Adminstração</a:t>
            </a:r>
            <a:endParaRPr lang="en-US" dirty="0" smtClean="0"/>
          </a:p>
          <a:p>
            <a:pPr lvl="1"/>
            <a:r>
              <a:rPr lang="en-US" dirty="0" smtClean="0" err="1"/>
              <a:t>Área</a:t>
            </a:r>
            <a:r>
              <a:rPr lang="en-US" dirty="0" smtClean="0"/>
              <a:t>: </a:t>
            </a:r>
            <a:r>
              <a:rPr lang="en-US" dirty="0" smtClean="0" err="1"/>
              <a:t>Administração</a:t>
            </a:r>
            <a:r>
              <a:rPr lang="en-US" dirty="0" smtClean="0"/>
              <a:t> de </a:t>
            </a:r>
            <a:r>
              <a:rPr lang="en-US" dirty="0" smtClean="0" err="1"/>
              <a:t>Produção</a:t>
            </a:r>
            <a:r>
              <a:rPr lang="en-US" dirty="0" smtClean="0"/>
              <a:t> e </a:t>
            </a:r>
            <a:r>
              <a:rPr lang="en-US" dirty="0" smtClean="0" err="1"/>
              <a:t>Operações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pergunta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como adaptar rapidamente produtos de software em ambientes de mudanca rapida</a:t>
            </a:r>
          </a:p>
          <a:p>
            <a:pPr marL="742950" lvl="1"/>
            <a:r>
              <a:rPr/>
              <a:t>abordagem utilizada determina a capacidade de mudar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contexto nova eco mundial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O </a:t>
            </a:r>
            <a:r>
              <a:rPr lang="en-US" sz="2400" dirty="0" err="1"/>
              <a:t>fim</a:t>
            </a:r>
            <a:r>
              <a:rPr lang="en-US" sz="2400" dirty="0"/>
              <a:t> do </a:t>
            </a:r>
            <a:r>
              <a:rPr lang="en-US" sz="2400" dirty="0" err="1"/>
              <a:t>século</a:t>
            </a:r>
            <a:r>
              <a:rPr lang="en-US" sz="2400" dirty="0"/>
              <a:t> XX </a:t>
            </a:r>
            <a:r>
              <a:rPr lang="en-US" sz="2400" dirty="0" err="1"/>
              <a:t>acompanhou</a:t>
            </a:r>
            <a:r>
              <a:rPr lang="en-US" sz="2400" dirty="0"/>
              <a:t> 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viria</a:t>
            </a:r>
            <a:r>
              <a:rPr lang="en-US" sz="2400" dirty="0"/>
              <a:t> ser </a:t>
            </a:r>
            <a:r>
              <a:rPr lang="en-US" sz="2400" dirty="0" err="1"/>
              <a:t>chamado</a:t>
            </a:r>
            <a:r>
              <a:rPr lang="en-US" sz="2400" dirty="0"/>
              <a:t> de </a:t>
            </a:r>
            <a:r>
              <a:rPr lang="en-US" sz="2400" dirty="0" b="1"/>
              <a:t>Nova </a:t>
            </a:r>
            <a:r>
              <a:rPr lang="en-US" sz="2400" dirty="0" b="1" err="1"/>
              <a:t>Economia</a:t>
            </a:r>
            <a:r>
              <a:rPr lang="en-US" sz="2400" dirty="0" b="1"/>
              <a:t> Mundial</a:t>
            </a:r>
            <a:r>
              <a:rPr lang="en-US" sz="2400" dirty="0"/>
              <a:t>,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combinava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b="1" err="1"/>
              <a:t>globalização</a:t>
            </a:r>
            <a:r>
              <a:rPr lang="en-US" sz="2400" dirty="0"/>
              <a:t> </a:t>
            </a:r>
            <a:r>
              <a:rPr lang="en-US" sz="2400" dirty="0" err="1"/>
              <a:t>crescente</a:t>
            </a:r>
            <a:r>
              <a:rPr lang="en-US" sz="2400" dirty="0"/>
              <a:t>, </a:t>
            </a:r>
            <a:r>
              <a:rPr lang="en-US" sz="2400" dirty="0" err="1"/>
              <a:t>avanços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b="1" err="1"/>
              <a:t>tecnologia</a:t>
            </a:r>
            <a:r>
              <a:rPr lang="en-US" sz="2400" dirty="0" b="1"/>
              <a:t> de </a:t>
            </a:r>
            <a:r>
              <a:rPr lang="en-US" sz="2400" dirty="0" b="1" err="1"/>
              <a:t>informação</a:t>
            </a:r>
            <a:r>
              <a:rPr lang="en-US" sz="2400" dirty="0"/>
              <a:t> e novas </a:t>
            </a:r>
            <a:r>
              <a:rPr lang="en-US" sz="2400" dirty="0" err="1"/>
              <a:t>formas</a:t>
            </a:r>
            <a:r>
              <a:rPr lang="en-US" sz="2400" dirty="0"/>
              <a:t> de </a:t>
            </a:r>
            <a:r>
              <a:rPr lang="en-US" sz="2400" dirty="0" b="1" err="1"/>
              <a:t>organização</a:t>
            </a:r>
            <a:r>
              <a:rPr lang="en-US" sz="2400" dirty="0"/>
              <a:t> industrial de </a:t>
            </a:r>
            <a:r>
              <a:rPr lang="en-US" sz="2400" dirty="0" err="1"/>
              <a:t>maneiras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redefiniram</a:t>
            </a:r>
            <a:r>
              <a:rPr lang="en-US" sz="2400" dirty="0"/>
              <a:t> o </a:t>
            </a:r>
            <a:r>
              <a:rPr lang="en-US" sz="2400" dirty="0" err="1"/>
              <a:t>papel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administração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produção</a:t>
            </a:r>
            <a:r>
              <a:rPr lang="en-US" sz="2400" dirty="0"/>
              <a:t>. [...] O </a:t>
            </a:r>
            <a:r>
              <a:rPr lang="en-US" sz="2400" dirty="0" err="1"/>
              <a:t>que</a:t>
            </a:r>
            <a:r>
              <a:rPr lang="en-US" sz="2400" dirty="0"/>
              <a:t> fez a Nova </a:t>
            </a:r>
            <a:r>
              <a:rPr lang="en-US" sz="2400" dirty="0" err="1"/>
              <a:t>Economia</a:t>
            </a:r>
            <a:r>
              <a:rPr lang="en-US" sz="2400" dirty="0"/>
              <a:t> Mundial </a:t>
            </a:r>
            <a:r>
              <a:rPr lang="en-US" sz="2400" dirty="0" err="1"/>
              <a:t>diferente</a:t>
            </a:r>
            <a:r>
              <a:rPr lang="en-US" sz="2400" dirty="0"/>
              <a:t> [...] é o </a:t>
            </a:r>
            <a:r>
              <a:rPr lang="en-US" sz="2400" dirty="0" err="1"/>
              <a:t>modo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novas </a:t>
            </a:r>
            <a:r>
              <a:rPr lang="en-US" sz="2400" dirty="0" err="1"/>
              <a:t>formas</a:t>
            </a:r>
            <a:r>
              <a:rPr lang="en-US" sz="2400" dirty="0"/>
              <a:t> </a:t>
            </a:r>
            <a:r>
              <a:rPr lang="en-US" sz="2400" dirty="0" err="1"/>
              <a:t>interagiram</a:t>
            </a:r>
            <a:r>
              <a:rPr lang="en-US" sz="2400" dirty="0"/>
              <a:t> entre </a:t>
            </a:r>
            <a:r>
              <a:rPr lang="en-US" sz="2400" dirty="0" err="1"/>
              <a:t>si</a:t>
            </a:r>
            <a:r>
              <a:rPr lang="en-US" sz="2400" dirty="0"/>
              <a:t> de </a:t>
            </a:r>
            <a:r>
              <a:rPr lang="en-US" sz="2400" dirty="0" err="1"/>
              <a:t>maneiras</a:t>
            </a:r>
            <a:r>
              <a:rPr lang="en-US" sz="2400" dirty="0"/>
              <a:t> </a:t>
            </a:r>
            <a:r>
              <a:rPr lang="en-US" sz="2400" dirty="0" err="1"/>
              <a:t>complexas</a:t>
            </a:r>
            <a:r>
              <a:rPr lang="en-US" sz="2400" dirty="0"/>
              <a:t>, a </a:t>
            </a:r>
            <a:r>
              <a:rPr lang="en-US" sz="2400" dirty="0" err="1"/>
              <a:t>fim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b="1" err="1"/>
              <a:t>novos</a:t>
            </a:r>
            <a:r>
              <a:rPr lang="en-US" sz="2400" dirty="0" b="1"/>
              <a:t> </a:t>
            </a:r>
            <a:r>
              <a:rPr lang="en-US" sz="2400" dirty="0" b="1" err="1"/>
              <a:t>segmentos</a:t>
            </a:r>
            <a:r>
              <a:rPr lang="en-US" sz="2400" dirty="0" b="1"/>
              <a:t> </a:t>
            </a:r>
            <a:r>
              <a:rPr lang="en-US" sz="2400" dirty="0" b="1" err="1"/>
              <a:t>industriais</a:t>
            </a:r>
            <a:r>
              <a:rPr lang="en-US" sz="2400" dirty="0" b="1"/>
              <a:t> e </a:t>
            </a:r>
            <a:r>
              <a:rPr lang="en-US" sz="2400" dirty="0" b="1" err="1"/>
              <a:t>abordagens</a:t>
            </a:r>
            <a:r>
              <a:rPr lang="en-US" sz="2400" dirty="0" b="1"/>
              <a:t> </a:t>
            </a:r>
            <a:r>
              <a:rPr lang="en-US" sz="2400" dirty="0" b="1" err="1"/>
              <a:t>para</a:t>
            </a:r>
            <a:r>
              <a:rPr lang="en-US" sz="2400" dirty="0" b="1"/>
              <a:t> </a:t>
            </a:r>
            <a:r>
              <a:rPr lang="en-US" sz="2400" dirty="0" b="1" err="1"/>
              <a:t>negócios</a:t>
            </a:r>
            <a:r>
              <a:rPr lang="en-US" sz="2400" dirty="0"/>
              <a:t>." (HAYES, p.38)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Intencao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entender fatores de sucesso e fracasso para projetos de software</a:t>
            </a:r>
          </a:p>
          <a:p>
            <a:pPr lvl="0"/>
            <a:r>
              <a:rPr/>
              <a:t>importancia da abordagem de gestao utilizada, Eisenhardt 1995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metodologia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abordagem qualitativa</a:t>
            </a:r>
          </a:p>
          <a:p>
            <a:pPr marL="742950" lvl="1"/>
            <a:r>
              <a:rPr/>
              <a:t>estudo de caso (yin)</a:t>
            </a:r>
            <a:endParaRPr/>
          </a:p>
          <a:p>
            <a:pPr marL="742950" lvl="1"/>
            <a:r>
              <a:rPr/>
              <a:t>grounded theory(eisenhardt 89)</a:t>
            </a:r>
          </a:p>
          <a:p>
            <a:pPr marL="742950" lvl="1"/>
            <a:r>
              <a:rPr/>
              <a:t>entrevista semi estruturada</a:t>
            </a:r>
            <a:endParaRPr/>
          </a:p>
          <a:p>
            <a:pPr marL="742950" lvl="1"/>
            <a:r>
              <a:rPr/>
              <a:t>triangulacao de pesquisadores</a:t>
            </a:r>
            <a:endParaRPr/>
          </a:p>
          <a:p>
            <a:pPr marL="1143000" lvl="2"/>
            <a:r>
              <a:rPr/>
              <a:t>Bruno Paschoal</a:t>
            </a:r>
            <a:endParaRPr/>
          </a:p>
          <a:p>
            <a:pPr marL="742950" lvl="1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referencias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05" y="1592920"/>
            <a:ext cx="8224495" cy="4533243"/>
          </a:xfrm>
        </p:spPr>
        <p:txBody>
          <a:bodyPr/>
          <a:lstStyle/>
          <a:p>
            <a:pPr lvl="0"/>
            <a:r>
              <a:rPr/>
              <a:t>Eishardt e Tabrizi 1995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improvisacao em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abordagem sugerida por eisenhardt 95</a:t>
            </a:r>
          </a:p>
          <a:p>
            <a:pPr lvl="0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gest. proj. alta compl. e inc.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7414" cy="4531994"/>
          </a:xfrm>
        </p:spPr>
        <p:txBody>
          <a:bodyPr/>
          <a:lstStyle/>
          <a:p>
            <a:pPr lvl="0"/>
            <a:r>
              <a:rPr/>
              <a:t>Artigo sobre inovacao na adm. p com utilizacao de TI</a:t>
            </a:r>
          </a:p>
          <a:p>
            <a:pPr lvl="0"/>
            <a:r>
              <a:rPr/>
              <a:t>Estudo de caso Nota Fiscal Paulista</a:t>
            </a:r>
            <a:endParaRPr/>
          </a:p>
          <a:p>
            <a:pPr lvl="0"/>
            <a:r>
              <a:rPr/>
              <a:t>artigo aprovado para o congresso PICMET, eua</a:t>
            </a:r>
            <a:endParaRPr/>
          </a:p>
          <a:p>
            <a:pPr lvl="0"/>
            <a:r>
              <a:rPr/>
              <a:t>entrevistado criadores e agentes especialistas</a:t>
            </a:r>
            <a:endParaRPr/>
          </a:p>
          <a:p>
            <a:pPr lvl="0"/>
            <a:r>
              <a:rPr/>
              <a:t>5 entrevistados, maioria ag. fiscal de rendas da sec. da Fazenda de sp</a:t>
            </a:r>
            <a:endParaRPr/>
          </a:p>
          <a:p>
            <a:pPr lvl="0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dissertacao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/>
              <a:t>gestao da inovacao</a:t>
            </a:r>
          </a:p>
          <a:p>
            <a:pPr lvl="0"/>
            <a:r>
              <a:rPr/>
              <a:t>decisao na incerteza</a:t>
            </a:r>
            <a:endParaRPr/>
          </a:p>
          <a:p>
            <a:pPr lvl="0"/>
            <a:r>
              <a:rPr/>
              <a:t>gestao do dominio do conhecimento</a:t>
            </a:r>
            <a:endParaRPr/>
          </a:p>
          <a:p>
            <a:pPr lvl="0"/>
            <a:r>
              <a:rPr/>
              <a:t>inovacao com TI</a:t>
            </a:r>
            <a:endParaRPr/>
          </a:p>
          <a:p>
            <a:pPr lvl="0"/>
            <a:r>
              <a:rPr/>
              <a:t>gestao de projeto de software</a:t>
            </a:r>
            <a:endParaRPr/>
          </a:p>
          <a:p>
            <a:pPr lvl="0"/>
            <a:r>
              <a:rPr/>
              <a:t>abordagem de gestao de projeto de software</a:t>
            </a:r>
            <a:endParaRPr/>
          </a:p>
          <a:p>
            <a:pPr marL="742950" lvl="1"/>
            <a:r>
              <a:rPr/>
              <a:t>experiencial (improv.) vs. tradicional</a:t>
            </a:r>
            <a:endParaRPr/>
          </a:p>
          <a:p>
            <a:pPr marL="742950" lvl="1"/>
            <a:r>
              <a:rPr/>
              <a:t>jazz, imp. rapidamente</a:t>
            </a:r>
            <a:endParaRPr/>
          </a:p>
          <a:p>
            <a:pPr marL="342900" lvl="0"/>
            <a:r>
              <a:rPr/>
              <a:t>fatores imp. para sucesso/fracasso de projeto de software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