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3384A23-8E62-46E6-87EB-8BAADCC8CD2E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pt-BR" sz="4800">
                <a:solidFill>
                  <a:srgbClr val="00000a"/>
                </a:solidFill>
                <a:latin typeface="Arial"/>
                <a:ea typeface="FreeSans"/>
              </a:rPr>
              <a:t>PROJETOS DE Inovação NO SETOR E SERVIÇO PÚBLICO e estudo de caso da Secretaria DE FAZENDA do Estado de São Paulo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2952000" y="5400000"/>
            <a:ext cx="6395760" cy="71532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lang="pt-BR" sz="2200">
                <a:latin typeface="Arial"/>
              </a:rPr>
              <a:t>Autor: Francisco Matelli Matulovic (bolsista CNPq)</a:t>
            </a:r>
            <a:endParaRPr/>
          </a:p>
          <a:p>
            <a:pPr algn="r"/>
            <a:r>
              <a:rPr lang="pt-BR" sz="2200">
                <a:latin typeface="Arial"/>
              </a:rPr>
              <a:t>Orientador: Prof. Dr. Abraham Sin Oih Yu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CONCLUSÕES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A literatura carece de estudos de projetos de inovação tecnológica com foco em processo no setor público. Tenta-se observar o desenvolvimento de projetos pela óptica da tradicional NPD, porém a literatura aponta a necessidade de abordagens específicas para o setor público. Portanto estudos que identifiquem lacunas nesta direção estão complementando e embasando uma nova direção na literatura com a utilização de novas abordagens do estudo da inovação no setor público.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A pergunta problema ficou parcialmente respondida pela revisão da literatura e estudo de caso, uma vez que a carência de casos na literatura inviabiliza a comparação analítica e dentro da SEFAZ-SP o projeto estudado teve um escopo distintivo, o que também não permite conclusões definitivas. Porém entrevistados relataram que se fosse utilizado o método “tradicional” teria levado mais tempo.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Entretanto observa-se que a literatura de NPD é uma excelente base para o estudo da inovação no setor público, uma vez que identificou diversas abordagens de gestão que podem ser utilizadas também para a gestão de projetos no setor público, como no caso estudado, aonde a metodologia “experiencial” ou “improvisação” conseguiram acelerar o desenvolvimento do projeto, assim como relatado por entrevistados.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INTRODUÇÃO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5358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Importância da inovação no setor público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Justificativa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carência na literatura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Objetivos do estudo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Identificar o processo de gestão de projetos de  inovação no setor púb.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Objeto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Metodologias de gestão de projeto de inovação no setor público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Metodologia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Revisão da literatura e estudo de caso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Caso escolhido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Desenvolvimento do projeto de inovação Nota Fiscal Paulista pela Secretaria Estadual de Fazenda do Estado de São Paulo, no anos de 2007 e 2008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Pergunta da pesquisa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Como acelerar o desenvolvimento de projetos de inovação no setor público?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ETAPAS DO PROJETO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Mapear áreas</a:t>
            </a:r>
            <a:endParaRPr/>
          </a:p>
        </p:txBody>
      </p:sp>
      <p:sp>
        <p:nvSpPr>
          <p:cNvPr id="45" name="TextShape 3"/>
          <p:cNvSpPr txBox="1"/>
          <p:nvPr/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Revisão da literatura</a:t>
            </a:r>
            <a:endParaRPr/>
          </a:p>
        </p:txBody>
      </p:sp>
      <p:sp>
        <p:nvSpPr>
          <p:cNvPr id="46" name="TextShape 4"/>
          <p:cNvSpPr txBox="1"/>
          <p:nvPr/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Estudo de caso</a:t>
            </a:r>
            <a:endParaRPr/>
          </a:p>
        </p:txBody>
      </p:sp>
      <p:sp>
        <p:nvSpPr>
          <p:cNvPr id="47" name="TextShape 5"/>
          <p:cNvSpPr txBox="1"/>
          <p:nvPr/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85%</a:t>
            </a:r>
            <a:endParaRPr/>
          </a:p>
        </p:txBody>
      </p:sp>
      <p:sp>
        <p:nvSpPr>
          <p:cNvPr id="48" name="TextShape 6"/>
          <p:cNvSpPr txBox="1"/>
          <p:nvPr/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45%</a:t>
            </a:r>
            <a:endParaRPr/>
          </a:p>
        </p:txBody>
      </p:sp>
      <p:sp>
        <p:nvSpPr>
          <p:cNvPr id="49" name="TextShape 7"/>
          <p:cNvSpPr txBox="1"/>
          <p:nvPr/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65%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ESTR. DE TÓPICOS SUGERIDA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REVISÃO DA LITERATURA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Inovação no setor e serviço público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Inovação na administração tributária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Metodologias ágeis no setor público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4000">
                <a:latin typeface="Arial"/>
              </a:rPr>
              <a:t>ESTUDO DE CASO DA SECRETARIA DE FAZENDA DO ESTADO DE SÃO PAULO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000">
                <a:latin typeface="Arial"/>
              </a:rPr>
              <a:t>O processo de desenvolvimento do sistema NFP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REV. DA LIT. - TEMAS - AUTORES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Inovação no setor e serviço público</a:t>
            </a:r>
            <a:endParaRPr/>
          </a:p>
        </p:txBody>
      </p:sp>
      <p:sp>
        <p:nvSpPr>
          <p:cNvPr id="54" name="TextShape 3"/>
          <p:cNvSpPr txBox="1"/>
          <p:nvPr/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Inovação na administração tributária</a:t>
            </a:r>
            <a:endParaRPr/>
          </a:p>
        </p:txBody>
      </p:sp>
      <p:sp>
        <p:nvSpPr>
          <p:cNvPr id="55" name="TextShape 4"/>
          <p:cNvSpPr txBox="1"/>
          <p:nvPr/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Metodologias de gestão de projetos de inovação</a:t>
            </a:r>
            <a:endParaRPr/>
          </a:p>
        </p:txBody>
      </p:sp>
      <p:sp>
        <p:nvSpPr>
          <p:cNvPr id="56" name="TextShape 5"/>
          <p:cNvSpPr txBox="1"/>
          <p:nvPr/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EISENHDT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LOCH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MOORMAN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LINDBLOM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LEYBOURNE</a:t>
            </a:r>
            <a:endParaRPr/>
          </a:p>
        </p:txBody>
      </p:sp>
      <p:sp>
        <p:nvSpPr>
          <p:cNvPr id="57" name="TextShape 6"/>
          <p:cNvSpPr txBox="1"/>
          <p:nvPr/>
        </p:nvSpPr>
        <p:spPr>
          <a:xfrm>
            <a:off x="3571200" y="4059360"/>
            <a:ext cx="2920680" cy="2708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200">
                <a:latin typeface="Arial"/>
              </a:rPr>
              <a:t>BIRD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200">
                <a:latin typeface="Arial"/>
              </a:rPr>
              <a:t>ALI</a:t>
            </a:r>
            <a:endParaRPr/>
          </a:p>
        </p:txBody>
      </p:sp>
      <p:sp>
        <p:nvSpPr>
          <p:cNvPr id="58" name="TextShape 7"/>
          <p:cNvSpPr txBox="1"/>
          <p:nvPr/>
        </p:nvSpPr>
        <p:spPr>
          <a:xfrm>
            <a:off x="504000" y="4059360"/>
            <a:ext cx="2920680" cy="2924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HARTLEY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FUGLSANG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LEE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BEKKERS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KOCH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BRANDÃO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WINDRUN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SORENSEN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LEVI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3651480"/>
            <a:ext cx="9288000" cy="2396520"/>
          </a:xfrm>
          <a:prstGeom prst="rect">
            <a:avLst/>
          </a:prstGeom>
          <a:solidFill>
            <a:srgbClr val="dddddd"/>
          </a:solidFill>
          <a:ln>
            <a:solidFill>
              <a:srgbClr val="eeeeee"/>
            </a:solidFill>
          </a:ln>
        </p:spPr>
      </p:sp>
      <p:sp>
        <p:nvSpPr>
          <p:cNvPr id="60" name="CustomShape 2"/>
          <p:cNvSpPr/>
          <p:nvPr/>
        </p:nvSpPr>
        <p:spPr>
          <a:xfrm>
            <a:off x="504000" y="2232000"/>
            <a:ext cx="9288000" cy="1404000"/>
          </a:xfrm>
          <a:prstGeom prst="rect">
            <a:avLst/>
          </a:prstGeom>
          <a:solidFill>
            <a:srgbClr val="aea79f"/>
          </a:solidFill>
          <a:ln>
            <a:solidFill>
              <a:srgbClr val="eeeeee"/>
            </a:solidFill>
          </a:ln>
        </p:spPr>
      </p:sp>
      <p:sp>
        <p:nvSpPr>
          <p:cNvPr id="61" name="CustomShape 3"/>
          <p:cNvSpPr/>
          <p:nvPr/>
        </p:nvSpPr>
        <p:spPr>
          <a:xfrm>
            <a:off x="6638040" y="1563480"/>
            <a:ext cx="3153960" cy="4484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62" name="TextShape 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REV. DA LIT - ABORDAGENS</a:t>
            </a:r>
            <a:endParaRPr/>
          </a:p>
        </p:txBody>
      </p:sp>
      <p:sp>
        <p:nvSpPr>
          <p:cNvPr id="63" name="TextShape 5"/>
          <p:cNvSpPr txBox="1"/>
          <p:nvPr/>
        </p:nvSpPr>
        <p:spPr>
          <a:xfrm>
            <a:off x="468000" y="209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Tradicional</a:t>
            </a:r>
            <a:endParaRPr/>
          </a:p>
        </p:txBody>
      </p:sp>
      <p:sp>
        <p:nvSpPr>
          <p:cNvPr id="64" name="TextShape 6"/>
          <p:cNvSpPr txBox="1"/>
          <p:nvPr/>
        </p:nvSpPr>
        <p:spPr>
          <a:xfrm>
            <a:off x="3571200" y="2057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Nova Adm P</a:t>
            </a:r>
            <a:endParaRPr/>
          </a:p>
        </p:txBody>
      </p:sp>
      <p:sp>
        <p:nvSpPr>
          <p:cNvPr id="65" name="TextShape 7"/>
          <p:cNvSpPr txBox="1"/>
          <p:nvPr/>
        </p:nvSpPr>
        <p:spPr>
          <a:xfrm>
            <a:off x="6638040" y="2093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Gov. em Rede</a:t>
            </a:r>
            <a:endParaRPr/>
          </a:p>
        </p:txBody>
      </p:sp>
      <p:sp>
        <p:nvSpPr>
          <p:cNvPr id="66" name="TextShape 8"/>
          <p:cNvSpPr txBox="1"/>
          <p:nvPr/>
        </p:nvSpPr>
        <p:spPr>
          <a:xfrm>
            <a:off x="6638040" y="3447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Empreend. social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Teoria da inovação</a:t>
            </a:r>
            <a:endParaRPr/>
          </a:p>
        </p:txBody>
      </p:sp>
      <p:sp>
        <p:nvSpPr>
          <p:cNvPr id="67" name="TextShape 9"/>
          <p:cNvSpPr txBox="1"/>
          <p:nvPr/>
        </p:nvSpPr>
        <p:spPr>
          <a:xfrm>
            <a:off x="3571200" y="3303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Estado Nacional</a:t>
            </a:r>
            <a:endParaRPr/>
          </a:p>
        </p:txBody>
      </p:sp>
      <p:sp>
        <p:nvSpPr>
          <p:cNvPr id="68" name="TextShape 10"/>
          <p:cNvSpPr txBox="1"/>
          <p:nvPr/>
        </p:nvSpPr>
        <p:spPr>
          <a:xfrm>
            <a:off x="504000" y="351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Tradicional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Novo institucionalismo</a:t>
            </a:r>
            <a:endParaRPr/>
          </a:p>
        </p:txBody>
      </p:sp>
      <p:sp>
        <p:nvSpPr>
          <p:cNvPr id="69" name="TextShape 11"/>
          <p:cNvSpPr txBox="1"/>
          <p:nvPr/>
        </p:nvSpPr>
        <p:spPr>
          <a:xfrm>
            <a:off x="4897800" y="6421680"/>
            <a:ext cx="4678200" cy="346320"/>
          </a:xfrm>
          <a:prstGeom prst="rect">
            <a:avLst/>
          </a:prstGeom>
        </p:spPr>
        <p:txBody>
          <a:bodyPr lIns="90000" rIns="90000" tIns="45000" bIns="45000"/>
          <a:p>
            <a:pPr algn="r"/>
            <a:r>
              <a:rPr lang="pt-BR">
                <a:latin typeface="Arial"/>
              </a:rPr>
              <a:t>Fontes: HARTLEY, 2005; FUGLSANG, 2010</a:t>
            </a:r>
            <a:endParaRPr/>
          </a:p>
        </p:txBody>
      </p:sp>
      <p:sp>
        <p:nvSpPr>
          <p:cNvPr id="70" name="TextShape 12"/>
          <p:cNvSpPr txBox="1"/>
          <p:nvPr/>
        </p:nvSpPr>
        <p:spPr>
          <a:xfrm>
            <a:off x="3024000" y="3348000"/>
            <a:ext cx="686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>
                <a:latin typeface="Arial"/>
              </a:rPr>
              <a:t>1990</a:t>
            </a:r>
            <a:endParaRPr/>
          </a:p>
        </p:txBody>
      </p:sp>
      <p:sp>
        <p:nvSpPr>
          <p:cNvPr id="71" name="TextShape 13"/>
          <p:cNvSpPr txBox="1"/>
          <p:nvPr/>
        </p:nvSpPr>
        <p:spPr>
          <a:xfrm>
            <a:off x="5832000" y="3384000"/>
            <a:ext cx="686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>
                <a:latin typeface="Arial"/>
              </a:rPr>
              <a:t>2005</a:t>
            </a:r>
            <a:endParaRPr/>
          </a:p>
        </p:txBody>
      </p:sp>
      <p:sp>
        <p:nvSpPr>
          <p:cNvPr id="72" name="Line 14"/>
          <p:cNvSpPr/>
          <p:nvPr/>
        </p:nvSpPr>
        <p:spPr>
          <a:xfrm>
            <a:off x="756000" y="3636000"/>
            <a:ext cx="8784000" cy="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3" name="TextShape 15"/>
          <p:cNvSpPr txBox="1"/>
          <p:nvPr/>
        </p:nvSpPr>
        <p:spPr>
          <a:xfrm>
            <a:off x="507240" y="1746720"/>
            <a:ext cx="1832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>
                <a:latin typeface="Arial"/>
              </a:rPr>
              <a:t>HARTLEY, 2005</a:t>
            </a:r>
            <a:endParaRPr/>
          </a:p>
        </p:txBody>
      </p:sp>
      <p:sp>
        <p:nvSpPr>
          <p:cNvPr id="74" name="TextShape 16"/>
          <p:cNvSpPr txBox="1"/>
          <p:nvPr/>
        </p:nvSpPr>
        <p:spPr>
          <a:xfrm>
            <a:off x="543600" y="6066720"/>
            <a:ext cx="2072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>
                <a:latin typeface="Arial"/>
              </a:rPr>
              <a:t>FUGLSANG, 2010</a:t>
            </a:r>
            <a:endParaRPr/>
          </a:p>
        </p:txBody>
      </p:sp>
      <p:sp>
        <p:nvSpPr>
          <p:cNvPr id="75" name="TextShape 17"/>
          <p:cNvSpPr txBox="1"/>
          <p:nvPr/>
        </p:nvSpPr>
        <p:spPr>
          <a:xfrm>
            <a:off x="6804000" y="3384000"/>
            <a:ext cx="2544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>
                <a:latin typeface="Arial"/>
              </a:rPr>
              <a:t>PARADIGMAS ATUAIS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TEMÁTICAS LITERAIS ATUAIS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Processo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Top-down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Fen. emer. </a:t>
            </a:r>
            <a:endParaRPr/>
          </a:p>
        </p:txBody>
      </p:sp>
      <p:sp>
        <p:nvSpPr>
          <p:cNvPr id="78" name="TextShape 3"/>
          <p:cNvSpPr txBox="1"/>
          <p:nvPr/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Contexto</a:t>
            </a:r>
            <a:endParaRPr/>
          </a:p>
        </p:txBody>
      </p:sp>
      <p:sp>
        <p:nvSpPr>
          <p:cNvPr id="79" name="TextShape 4"/>
          <p:cNvSpPr txBox="1"/>
          <p:nvPr/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Estilo local de trabalho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80" name="TextShape 5"/>
          <p:cNvSpPr txBox="1"/>
          <p:nvPr/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Liderança</a:t>
            </a:r>
            <a:endParaRPr/>
          </a:p>
        </p:txBody>
      </p:sp>
      <p:sp>
        <p:nvSpPr>
          <p:cNvPr id="81" name="TextShape 6"/>
          <p:cNvSpPr txBox="1"/>
          <p:nvPr/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Pequenas decisões</a:t>
            </a:r>
            <a:endParaRPr/>
          </a:p>
        </p:txBody>
      </p:sp>
      <p:sp>
        <p:nvSpPr>
          <p:cNvPr id="82" name="TextShape 7"/>
          <p:cNvSpPr txBox="1"/>
          <p:nvPr/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Pré-cond.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Impacto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Rep. </a:t>
            </a:r>
            <a:endParaRPr/>
          </a:p>
        </p:txBody>
      </p:sp>
      <p:sp>
        <p:nvSpPr>
          <p:cNvPr id="83" name="TextShape 8"/>
          <p:cNvSpPr txBox="1"/>
          <p:nvPr/>
        </p:nvSpPr>
        <p:spPr>
          <a:xfrm>
            <a:off x="345240" y="1253160"/>
            <a:ext cx="959904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pt-BR">
                <a:latin typeface="Arial"/>
              </a:rPr>
              <a:t>Abordagens mais recentes utilizadas na literatura para o estudo da inovação no setor público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ESTUDO DE CASO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Contexto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Entrevistas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Conclusões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Existem metodologias adequadas para a acelerar projetos de inovação no setor público, o sucesso da técnica de “improvisação” para isso.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ANÁLISE DO CASO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096000" y="18687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Inovação no se. púb.</a:t>
            </a: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6583320" y="4536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Metodologias ágeis</a:t>
            </a:r>
            <a:endParaRPr/>
          </a:p>
        </p:txBody>
      </p:sp>
      <p:sp>
        <p:nvSpPr>
          <p:cNvPr id="89" name="TextShape 4"/>
          <p:cNvSpPr txBox="1"/>
          <p:nvPr/>
        </p:nvSpPr>
        <p:spPr>
          <a:xfrm>
            <a:off x="-144000" y="4752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pPr algn="r"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Inovação na adm. trib.</a:t>
            </a: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3024000" y="3024000"/>
            <a:ext cx="3513960" cy="2016000"/>
          </a:xfrm>
          <a:prstGeom prst="triangle">
            <a:avLst>
              <a:gd name="adj" fmla="val 108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91" name="CustomShape 6"/>
          <p:cNvSpPr/>
          <p:nvPr/>
        </p:nvSpPr>
        <p:spPr>
          <a:xfrm>
            <a:off x="3456000" y="3348360"/>
            <a:ext cx="2664000" cy="1528200"/>
          </a:xfrm>
          <a:prstGeom prst="triangle">
            <a:avLst>
              <a:gd name="adj" fmla="val 108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92" name="CustomShape 7"/>
          <p:cNvSpPr/>
          <p:nvPr/>
        </p:nvSpPr>
        <p:spPr>
          <a:xfrm>
            <a:off x="3780360" y="3600360"/>
            <a:ext cx="2015640" cy="1155960"/>
          </a:xfrm>
          <a:prstGeom prst="triangle">
            <a:avLst>
              <a:gd name="adj" fmla="val 108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93" name="CustomShape 8"/>
          <p:cNvSpPr/>
          <p:nvPr/>
        </p:nvSpPr>
        <p:spPr>
          <a:xfrm>
            <a:off x="4104360" y="3852360"/>
            <a:ext cx="1367640" cy="784080"/>
          </a:xfrm>
          <a:prstGeom prst="triangle">
            <a:avLst>
              <a:gd name="adj" fmla="val 108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94" name="CustomShape 9"/>
          <p:cNvSpPr/>
          <p:nvPr/>
        </p:nvSpPr>
        <p:spPr>
          <a:xfrm>
            <a:off x="4392360" y="4104720"/>
            <a:ext cx="719640" cy="412560"/>
          </a:xfrm>
          <a:prstGeom prst="triangle">
            <a:avLst>
              <a:gd name="adj" fmla="val 108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95" name="CustomShape 10"/>
          <p:cNvSpPr/>
          <p:nvPr/>
        </p:nvSpPr>
        <p:spPr>
          <a:xfrm rot="21198600">
            <a:off x="3839040" y="3590640"/>
            <a:ext cx="2040480" cy="1117080"/>
          </a:xfrm>
          <a:prstGeom prst="triangle">
            <a:avLst>
              <a:gd name="adj" fmla="val 1053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</p:sp>
      <p:sp>
        <p:nvSpPr>
          <p:cNvPr id="96" name="TextShape 11"/>
          <p:cNvSpPr txBox="1"/>
          <p:nvPr/>
        </p:nvSpPr>
        <p:spPr>
          <a:xfrm>
            <a:off x="3780000" y="1260000"/>
            <a:ext cx="2322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>
                <a:latin typeface="Arial"/>
              </a:rPr>
              <a:t>aderência à literatura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