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pt-BR" sz="1400">
                <a:latin typeface="Times New Roman"/>
              </a:rPr>
              <a:t>&lt;data/hora&gt;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pt-BR" sz="1400">
                <a:latin typeface="Times New Roman"/>
              </a:rPr>
              <a:t>&lt;rodapé&gt;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4A9A82D7-D55D-44CE-8F54-03E5DEE6DFEF}" type="slidenum">
              <a:rPr lang="pt-BR" sz="1400">
                <a:latin typeface="Times New Roman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pt-BR" sz="4800">
                <a:solidFill>
                  <a:srgbClr val="00000a"/>
                </a:solidFill>
                <a:latin typeface="Arial"/>
                <a:ea typeface="FreeSans"/>
              </a:rPr>
              <a:t>GESTÃO DE PROJETOS DE Inovação Na administração pública e estudo de caso da Secretaria DE FAZENDA do Estado de São Paulo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2952000" y="5400000"/>
            <a:ext cx="6395760" cy="715320"/>
          </a:xfrm>
          <a:prstGeom prst="rect">
            <a:avLst/>
          </a:prstGeom>
        </p:spPr>
        <p:txBody>
          <a:bodyPr lIns="90000" rIns="90000" tIns="45000" bIns="45000"/>
          <a:p>
            <a:pPr algn="r"/>
            <a:r>
              <a:rPr lang="pt-BR" sz="2200">
                <a:latin typeface="Arial"/>
              </a:rPr>
              <a:t>Autor: Francisco Matelli Matulovic (bolsista CNPq)</a:t>
            </a:r>
            <a:endParaRPr/>
          </a:p>
          <a:p>
            <a:pPr algn="r"/>
            <a:r>
              <a:rPr lang="pt-BR" sz="2200">
                <a:latin typeface="Arial"/>
              </a:rPr>
              <a:t>Orientador: Prof. Dr. Abraham Sin Oih Yu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CRONOGRAMA ACADÊMICO</a:t>
            </a:r>
            <a:endParaRPr/>
          </a:p>
        </p:txBody>
      </p:sp>
      <p:sp>
        <p:nvSpPr>
          <p:cNvPr id="6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21 março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Defesa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20 abril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Correções sugeridas pela banca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20 maio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Submissão da versão final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20 junho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Versão impressa, de capa dura, confeccionada conforme manual</a:t>
            </a:r>
            <a:endParaRPr/>
          </a:p>
        </p:txBody>
      </p:sp>
      <p:sp>
        <p:nvSpPr>
          <p:cNvPr id="66" name="TextShape 3"/>
          <p:cNvSpPr txBox="1"/>
          <p:nvPr/>
        </p:nvSpPr>
        <p:spPr>
          <a:xfrm>
            <a:off x="648000" y="6485760"/>
            <a:ext cx="89280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pt-BR">
                <a:latin typeface="Arial"/>
              </a:rPr>
              <a:t>Atualmente – 42 pag, desempenho 30 pag mês.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LEITURAS TEMÁTICAS</a:t>
            </a:r>
            <a:endParaRPr/>
          </a:p>
        </p:txBody>
      </p:sp>
      <p:sp>
        <p:nvSpPr>
          <p:cNvPr id="68" name="TextShape 2"/>
          <p:cNvSpPr txBox="1"/>
          <p:nvPr/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Inovação no setor e serviço público</a:t>
            </a:r>
            <a:endParaRPr/>
          </a:p>
        </p:txBody>
      </p:sp>
      <p:sp>
        <p:nvSpPr>
          <p:cNvPr id="69" name="TextShape 3"/>
          <p:cNvSpPr txBox="1"/>
          <p:nvPr/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Inovação na administração tributária</a:t>
            </a:r>
            <a:endParaRPr/>
          </a:p>
        </p:txBody>
      </p:sp>
      <p:sp>
        <p:nvSpPr>
          <p:cNvPr id="70" name="TextShape 4"/>
          <p:cNvSpPr txBox="1"/>
          <p:nvPr/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Metodologias de gestão de projetos de inovação</a:t>
            </a:r>
            <a:endParaRPr/>
          </a:p>
        </p:txBody>
      </p:sp>
      <p:sp>
        <p:nvSpPr>
          <p:cNvPr id="71" name="TextShape 5"/>
          <p:cNvSpPr txBox="1"/>
          <p:nvPr/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EISENHDT, 1995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LOCH, 2008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MOORMAN, 1998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LINDBLOM, 1959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LEYBOURNE, 2009</a:t>
            </a:r>
            <a:endParaRPr/>
          </a:p>
        </p:txBody>
      </p:sp>
      <p:sp>
        <p:nvSpPr>
          <p:cNvPr id="72" name="TextShape 6"/>
          <p:cNvSpPr txBox="1"/>
          <p:nvPr/>
        </p:nvSpPr>
        <p:spPr>
          <a:xfrm>
            <a:off x="3571200" y="4059360"/>
            <a:ext cx="2920680" cy="27086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2200">
                <a:latin typeface="Arial"/>
              </a:rPr>
              <a:t>ALI, 2005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200">
                <a:latin typeface="Arial"/>
              </a:rPr>
              <a:t>BIRD, 2008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200">
                <a:latin typeface="Arial"/>
              </a:rPr>
              <a:t>DARONO, 2015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200">
                <a:latin typeface="Arial"/>
              </a:rPr>
              <a:t>GORDON, 2009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200">
                <a:latin typeface="Arial"/>
              </a:rPr>
              <a:t>SLEMROD, 1989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200">
                <a:latin typeface="Arial"/>
              </a:rPr>
              <a:t>PLUMLEY, 2005</a:t>
            </a:r>
            <a:endParaRPr/>
          </a:p>
        </p:txBody>
      </p:sp>
      <p:sp>
        <p:nvSpPr>
          <p:cNvPr id="73" name="TextShape 7"/>
          <p:cNvSpPr txBox="1"/>
          <p:nvPr/>
        </p:nvSpPr>
        <p:spPr>
          <a:xfrm>
            <a:off x="504000" y="4059360"/>
            <a:ext cx="2920680" cy="29246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BEKKERS, 2007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BRANDÃO, 2013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FUGLSANG, 2010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HARTLEY, 2005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KOCH, 2006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LEE, 2012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MOORE, 2008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PINCUS, 1974</a:t>
            </a:r>
            <a:endParaRPr/>
          </a:p>
        </p:txBody>
      </p:sp>
      <p:sp>
        <p:nvSpPr>
          <p:cNvPr id="74" name="TextShape 8"/>
          <p:cNvSpPr txBox="1"/>
          <p:nvPr/>
        </p:nvSpPr>
        <p:spPr>
          <a:xfrm>
            <a:off x="6372000" y="7056000"/>
            <a:ext cx="3576240" cy="490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pt-BR">
                <a:latin typeface="Arial"/>
              </a:rPr>
              <a:t>+ LEITURAS METODOLÓGICAS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REFERENCIAS</a:t>
            </a:r>
            <a:endParaRPr/>
          </a:p>
        </p:txBody>
      </p:sp>
      <p:sp>
        <p:nvSpPr>
          <p:cNvPr id="76" name="TextShape 2"/>
          <p:cNvSpPr txBox="1"/>
          <p:nvPr/>
        </p:nvSpPr>
        <p:spPr>
          <a:xfrm>
            <a:off x="504000" y="1440000"/>
            <a:ext cx="9071640" cy="57600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Bekkers, V. (2007). Modernization, public innovation and information and communication technologies: The emperor’s new clothes? Information Polity, 12(3), 103–107.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Brandão, S. M., &amp; Bruno-Faria, M. de F. (2013). Inovação no setor público: análise da produção científica em periódicos nacionais e internacionais da área de administração. Rev. Adm. Pública, 47(1), 227–248.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Fuglsang, L. (2010). Bricolage and invisible innovation in public service innovation. Journal of Innovation Economics &amp; Management, 5(1), 67–87.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Hartley, J. (2005). Innovation in governance and public services: Past and present. Public money and management, 25(1), 27–34.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Koch, P., Cunningham, P., Schwabsky, N., &amp; Hauknes, J. (2006). Innovation in the Public Sector: Summary and policy recommendations.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Lee, S. M., Hwang, T., &amp; Choi, D. (2012). Open innovation in the public sector of leading countries. Management Decision, 50(1), 147–162.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Moore, M., &amp; Hartley, J. (2008). Innovations in governance. Public Management Review, 10(1), 3–20. http://doi.org/10.1080/14719030701763161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Pincus, J. (1974). Incentives for innovation in the public schools. Review of Educational Research, 113–144.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REFERENCIAS</a:t>
            </a:r>
            <a:endParaRPr/>
          </a:p>
        </p:txBody>
      </p:sp>
      <p:sp>
        <p:nvSpPr>
          <p:cNvPr id="78" name="TextShape 2"/>
          <p:cNvSpPr txBox="1"/>
          <p:nvPr/>
        </p:nvSpPr>
        <p:spPr>
          <a:xfrm>
            <a:off x="504000" y="1769040"/>
            <a:ext cx="9071640" cy="5430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Ali, M., Shifa, A. B., Shimeles, A., &amp; Woldeyes, F. (2015). Information technology and fiscal capacity in a developing country: evidence from Ethiopia. Recuperado de https://www.aeaweb.org/aea/2015conference/program/retrieve.php?pdfid=966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Bird, R. M., &amp; Zolt, E. M. (2008). Technology and Taxation in Developing Countries: From Hand to Mouse. National Tax Journal, 791–821.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Darono, A., &amp; Irawati, D. (2015). Service innovation in the complex environment of tax administration: the Indonesian public sector perspective. International Journal of Innovation and Regional Development, 6(1), 102–123.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Gordon, R., &amp; Li, W. (2009). Tax structures in developing countries: Many puzzles and a possible explanation. Journal of Public Economics, 93(7-8), 855–866. http://doi.org/10.1016/j.jpubeco.2009.04.001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Plumley, A. H., &amp; Steuerle, C. E. (2004). Ultimate objectives for the IRS: balancing revenue and service. The Crisis in Tax Administration, 311–346.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Slemrod, J. (1989). Optimal taxation and optimal tax systems. National Bureau of Economic Research. Recuperado de http://www.nber.org/papers/w3038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REFERENCIAS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504000" y="1769040"/>
            <a:ext cx="9071640" cy="5358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Kathleen, E. (1995). Accelerating Adaptative Process: Product Innovation in the Global Computer Industry. Administrative Science Quarterly, 84–110.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Leybourne, S. A. (2009). Improvisation and agile project management: a comparative consideration. International Journal of Managing Projects in Business, 2(4), 519–535. http://doi.org/10.1108/17538370910991124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Lindblom, C. E. (1959). The science of“ muddling through”. Public administration review, 79–88.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Loch, C. H., Solt, M. E., &amp; Bailey, E. M. (2008). Diagnosing unforeseeable uncertainty in a new venture*. Journal of Product Innovation Management, 25(1), 28–46.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Moorman, C., &amp; Miner, A. S. (1998). The convergence of planning and execution: improvisation in new product development. Journal of Marketing, 62(3), 1–20.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INTRODUÇÃO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5358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4000">
                <a:latin typeface="Arial"/>
              </a:rPr>
              <a:t>Importância da inovação no setor público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4000">
                <a:latin typeface="Arial"/>
              </a:rPr>
              <a:t>Justificativa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4000">
                <a:latin typeface="Arial"/>
              </a:rPr>
              <a:t>carência na literatura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4000">
                <a:latin typeface="Arial"/>
              </a:rPr>
              <a:t>Objetivos do estudo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4000">
                <a:latin typeface="Arial"/>
              </a:rPr>
              <a:t>Identificar o processo de gestão de projetos de inovação no setor púb.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4000">
                <a:latin typeface="Arial"/>
              </a:rPr>
              <a:t>Objeto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4000">
                <a:latin typeface="Arial"/>
              </a:rPr>
              <a:t>Metodologias de gestão de projeto de inovação no setor público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4000">
                <a:latin typeface="Arial"/>
              </a:rPr>
              <a:t>Metodologia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4000">
                <a:latin typeface="Arial"/>
              </a:rPr>
              <a:t>Revisão da literatura e estudo de caso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4000">
                <a:latin typeface="Arial"/>
              </a:rPr>
              <a:t>Caso escolhido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4000">
                <a:latin typeface="Arial"/>
              </a:rPr>
              <a:t>Desenvolvimento do projeto de inovação Nota Fiscal Paulista pela Secretaria Estadual de Fazenda do Estado de São Paulo, no anos de 2007 e 2008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4000">
                <a:latin typeface="Arial"/>
              </a:rPr>
              <a:t>Pergunta da pesquisa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4000">
                <a:latin typeface="Arial"/>
              </a:rPr>
              <a:t>Como foi o processo de desenvolvimento do projeto de inovação NFP pela SEFAZ-SP?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PERGUNTAS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5358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4000">
                <a:latin typeface="Arial"/>
              </a:rPr>
              <a:t>Quais foram as principais abordagens metodológicas empregadas para a gestão do projeto NFP?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4000">
                <a:latin typeface="Arial"/>
              </a:rPr>
              <a:t>Como foi a composição inicial dos times e o processo de desenvolvimento do sistema e software?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4000">
                <a:latin typeface="Arial"/>
              </a:rPr>
              <a:t>Como o estudo de caso está relacionado com a literatura de (1) inovação em serviços, (2) avanços tecnológicas na administração tributária e (3) gestão de projetos no setor público utilizando-se a metodologias ágeis?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TÓPICOS SUGERIDOS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4000">
                <a:latin typeface="Arial"/>
              </a:rPr>
              <a:t>REVISÃO DA LITERATURA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4000">
                <a:latin typeface="Arial"/>
              </a:rPr>
              <a:t>Inovação no setor e serviço público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4000">
                <a:latin typeface="Arial"/>
              </a:rPr>
              <a:t>Inovação na administração tributária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4000">
                <a:latin typeface="Arial"/>
              </a:rPr>
              <a:t>Metodologias de gestão de projeto de inovação no setor público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4000">
                <a:latin typeface="Arial"/>
              </a:rPr>
              <a:t>ESTUDO DE CASO DA SECRETARIA DE FAZENDA DO ESTADO DE SÃO PAULO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4000">
                <a:latin typeface="Arial"/>
              </a:rPr>
              <a:t>O processo de desenvolvimento do sistema NFP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TEMÁTICAS LITERAIS ATUAIS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Processo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Top-down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Fen. emer. </a:t>
            </a:r>
            <a:endParaRPr/>
          </a:p>
        </p:txBody>
      </p:sp>
      <p:sp>
        <p:nvSpPr>
          <p:cNvPr id="49" name="TextShape 3"/>
          <p:cNvSpPr txBox="1"/>
          <p:nvPr/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Contexto</a:t>
            </a:r>
            <a:endParaRPr/>
          </a:p>
        </p:txBody>
      </p:sp>
      <p:sp>
        <p:nvSpPr>
          <p:cNvPr id="50" name="TextShape 4"/>
          <p:cNvSpPr txBox="1"/>
          <p:nvPr/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Estilo local de trabalho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  <p:sp>
        <p:nvSpPr>
          <p:cNvPr id="51" name="TextShape 5"/>
          <p:cNvSpPr txBox="1"/>
          <p:nvPr/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Liderança</a:t>
            </a:r>
            <a:endParaRPr/>
          </a:p>
        </p:txBody>
      </p:sp>
      <p:sp>
        <p:nvSpPr>
          <p:cNvPr id="52" name="TextShape 6"/>
          <p:cNvSpPr txBox="1"/>
          <p:nvPr/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Pequenas decisões</a:t>
            </a:r>
            <a:endParaRPr/>
          </a:p>
        </p:txBody>
      </p:sp>
      <p:sp>
        <p:nvSpPr>
          <p:cNvPr id="53" name="TextShape 7"/>
          <p:cNvSpPr txBox="1"/>
          <p:nvPr/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Pré-cond.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Impacto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Rep. </a:t>
            </a:r>
            <a:endParaRPr/>
          </a:p>
        </p:txBody>
      </p:sp>
      <p:sp>
        <p:nvSpPr>
          <p:cNvPr id="54" name="TextShape 8"/>
          <p:cNvSpPr txBox="1"/>
          <p:nvPr/>
        </p:nvSpPr>
        <p:spPr>
          <a:xfrm>
            <a:off x="345240" y="1253160"/>
            <a:ext cx="9599040" cy="34632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pt-BR">
                <a:latin typeface="Arial"/>
              </a:rPr>
              <a:t>Abordagens mais recentes utilizadas na literatura para o estudo da inovação no setor público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ESTUDO DE CASO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Contexto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Entrevistas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Conclusões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Existem metodologias adequadas para a acelerar projetos de inovação no setor público, o sucesso da técnica de “improvisação” para isso.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CONCLUSÕES</a:t>
            </a:r>
            <a:endParaRPr/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5358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A literatura carece de estudos de projetos de inovação tecnológica com foco em processo no setor público. Tenta-se observar o desenvolvimento de projetos pela óptica da tradicional NPD, porém a literatura aponta a necessidade de abordagens específicas para o setor público. Portanto estudos que identifiquem lacunas nesta direção estão complementando e embasando uma nova direção na literatura com a utilização de novas abordagens do estudo da inovação no setor público.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A pergunta problema ficou parcialmente respondida pela revisão da literatura e estudo de caso, uma vez que a carência de casos na literatura inviabiliza a comparação analítica e dentro da SEFAZ-SP o projeto estudado teve um escopo distintivo, o que também não permite conclusões definitivas. Porém entrevistados relataram que se fosse utilizado o método “tradicional” teria levado mais tempo.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Entretanto observa-se que a literatura de NPD é uma excelente base para o estudo da inovação no setor público, uma vez que identificou diversas abordagens de gestão que podem ser utilizadas também para a gestão de projetos no setor público, como no caso estudado, aonde a metodologia “experiencial” ou “improvisação” conseguiram acelerar o desenvolvimento do projeto, assim como relatado por entrevistados.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ETAPAS DO PROJETO</a:t>
            </a:r>
            <a:endParaRPr/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Estudo de caso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100%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Revisão da literatura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40%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Redação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30%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Cronograma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75%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Revisão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CRONOGRAMA DA REDAÇÃO</a:t>
            </a:r>
            <a:endParaRPr/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21/dez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Versão 1 (est. 90 pag.)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Aprofundamento na literatura, avançando nas leituras e escrita da seção de revisão da literatura e caso principalmente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25/jan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Versão 2 (est. 120 pag.)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Aprofundamento na seção de metodologia, com descrição metodológica detalhada, com roteiro de entrevista e procedimentos adotados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29/fev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Versão 3 (est. 150 pag.)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Finalização das análises pela óptica da literatura adotada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Revisão final</a:t>
            </a:r>
            <a:endParaRPr/>
          </a:p>
        </p:txBody>
      </p:sp>
      <p:sp>
        <p:nvSpPr>
          <p:cNvPr id="63" name="TextShape 3"/>
          <p:cNvSpPr txBox="1"/>
          <p:nvPr/>
        </p:nvSpPr>
        <p:spPr>
          <a:xfrm>
            <a:off x="648000" y="6485760"/>
            <a:ext cx="89280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pt-BR">
                <a:latin typeface="Arial"/>
              </a:rPr>
              <a:t>Atualmente – 42 pag, desempenho 30 pag mês.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