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28" name="PlaceHolder 2"/>
          <p:cNvSpPr>
            <a:spLocks noGrp="1"/>
          </p:cNvSpPr>
          <p:nvPr>
            <p:ph type="body"/>
          </p:nvPr>
        </p:nvSpPr>
        <p:spPr>
          <a:xfrm>
            <a:off x="504000" y="1769040"/>
            <a:ext cx="9071640" cy="2090880"/>
          </a:xfrm>
          <a:prstGeom prst="rect">
            <a:avLst/>
          </a:prstGeom>
        </p:spPr>
        <p:txBody>
          <a:bodyPr wrap="none" lIns="0" rIns="0" tIns="0" bIns="0"/>
          <a:p>
            <a:endParaRPr/>
          </a:p>
        </p:txBody>
      </p:sp>
      <p:sp>
        <p:nvSpPr>
          <p:cNvPr id="29" name="PlaceHolder 3"/>
          <p:cNvSpPr>
            <a:spLocks noGrp="1"/>
          </p:cNvSpPr>
          <p:nvPr>
            <p:ph type="body"/>
          </p:nvPr>
        </p:nvSpPr>
        <p:spPr>
          <a:xfrm>
            <a:off x="504000" y="4059000"/>
            <a:ext cx="9071640" cy="209088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31" name="PlaceHolder 2"/>
          <p:cNvSpPr>
            <a:spLocks noGrp="1"/>
          </p:cNvSpPr>
          <p:nvPr>
            <p:ph type="body"/>
          </p:nvPr>
        </p:nvSpPr>
        <p:spPr>
          <a:xfrm>
            <a:off x="504000" y="1769040"/>
            <a:ext cx="4426920" cy="2090880"/>
          </a:xfrm>
          <a:prstGeom prst="rect">
            <a:avLst/>
          </a:prstGeom>
        </p:spPr>
        <p:txBody>
          <a:bodyPr wrap="none" lIns="0" rIns="0" tIns="0" bIns="0"/>
          <a:p>
            <a:endParaRPr/>
          </a:p>
        </p:txBody>
      </p:sp>
      <p:sp>
        <p:nvSpPr>
          <p:cNvPr id="32" name="PlaceHolder 3"/>
          <p:cNvSpPr>
            <a:spLocks noGrp="1"/>
          </p:cNvSpPr>
          <p:nvPr>
            <p:ph type="body"/>
          </p:nvPr>
        </p:nvSpPr>
        <p:spPr>
          <a:xfrm>
            <a:off x="5152680" y="1769040"/>
            <a:ext cx="4426920" cy="2090880"/>
          </a:xfrm>
          <a:prstGeom prst="rect">
            <a:avLst/>
          </a:prstGeom>
        </p:spPr>
        <p:txBody>
          <a:bodyPr wrap="none" lIns="0" rIns="0" tIns="0" bIns="0"/>
          <a:p>
            <a:endParaRPr/>
          </a:p>
        </p:txBody>
      </p:sp>
      <p:sp>
        <p:nvSpPr>
          <p:cNvPr id="33" name="PlaceHolder 4"/>
          <p:cNvSpPr>
            <a:spLocks noGrp="1"/>
          </p:cNvSpPr>
          <p:nvPr>
            <p:ph type="body"/>
          </p:nvPr>
        </p:nvSpPr>
        <p:spPr>
          <a:xfrm>
            <a:off x="5152680" y="4059000"/>
            <a:ext cx="4426920" cy="2090880"/>
          </a:xfrm>
          <a:prstGeom prst="rect">
            <a:avLst/>
          </a:prstGeom>
        </p:spPr>
        <p:txBody>
          <a:bodyPr wrap="none" lIns="0" rIns="0" tIns="0" bIns="0"/>
          <a:p>
            <a:endParaRPr/>
          </a:p>
        </p:txBody>
      </p:sp>
      <p:sp>
        <p:nvSpPr>
          <p:cNvPr id="34" name="PlaceHolder 5"/>
          <p:cNvSpPr>
            <a:spLocks noGrp="1"/>
          </p:cNvSpPr>
          <p:nvPr>
            <p:ph type="body"/>
          </p:nvPr>
        </p:nvSpPr>
        <p:spPr>
          <a:xfrm>
            <a:off x="504000" y="4059000"/>
            <a:ext cx="4426920" cy="209088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36" name="PlaceHolder 2"/>
          <p:cNvSpPr>
            <a:spLocks noGrp="1"/>
          </p:cNvSpPr>
          <p:nvPr>
            <p:ph type="body"/>
          </p:nvPr>
        </p:nvSpPr>
        <p:spPr>
          <a:xfrm>
            <a:off x="504000" y="1769040"/>
            <a:ext cx="9071640" cy="4384080"/>
          </a:xfrm>
          <a:prstGeom prst="rect">
            <a:avLst/>
          </a:prstGeom>
        </p:spPr>
        <p:txBody>
          <a:bodyPr wrap="none" lIns="0" rIns="0" tIns="0" bIns="0"/>
          <a:p>
            <a:endParaRPr/>
          </a:p>
        </p:txBody>
      </p:sp>
      <p:sp>
        <p:nvSpPr>
          <p:cNvPr id="37" name="PlaceHolder 3"/>
          <p:cNvSpPr>
            <a:spLocks noGrp="1"/>
          </p:cNvSpPr>
          <p:nvPr>
            <p:ph type="body"/>
          </p:nvPr>
        </p:nvSpPr>
        <p:spPr>
          <a:xfrm>
            <a:off x="504000" y="1769040"/>
            <a:ext cx="9071640" cy="4384080"/>
          </a:xfrm>
          <a:prstGeom prst="rect">
            <a:avLst/>
          </a:prstGeom>
        </p:spPr>
        <p:txBody>
          <a:bodyPr wrap="none" lIns="0" rIns="0" tIns="0" bIns="0"/>
          <a:p>
            <a:endParaRPr/>
          </a:p>
        </p:txBody>
      </p:sp>
      <p:pic>
        <p:nvPicPr>
          <p:cNvPr id="38" name="" descr=""/>
          <p:cNvPicPr/>
          <p:nvPr/>
        </p:nvPicPr>
        <p:blipFill>
          <a:blip r:embed="rId2"/>
          <a:stretch>
            <a:fillRect/>
          </a:stretch>
        </p:blipFill>
        <p:spPr>
          <a:xfrm>
            <a:off x="2292120" y="1769040"/>
            <a:ext cx="5494680" cy="4384080"/>
          </a:xfrm>
          <a:prstGeom prst="rect">
            <a:avLst/>
          </a:prstGeom>
          <a:ln>
            <a:noFill/>
          </a:ln>
        </p:spPr>
      </p:pic>
      <p:pic>
        <p:nvPicPr>
          <p:cNvPr id="39"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7" name="PlaceHolder 2"/>
          <p:cNvSpPr>
            <a:spLocks noGrp="1"/>
          </p:cNvSpPr>
          <p:nvPr>
            <p:ph type="subTitle"/>
          </p:nvPr>
        </p:nvSpPr>
        <p:spPr>
          <a:xfrm>
            <a:off x="504000" y="1769040"/>
            <a:ext cx="9071640" cy="4384440"/>
          </a:xfrm>
          <a:prstGeom prst="rect">
            <a:avLst/>
          </a:prstGeom>
        </p:spPr>
        <p:txBody>
          <a:bodyPr wrap="none"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9" name="PlaceHolder 2"/>
          <p:cNvSpPr>
            <a:spLocks noGrp="1"/>
          </p:cNvSpPr>
          <p:nvPr>
            <p:ph type="body"/>
          </p:nvPr>
        </p:nvSpPr>
        <p:spPr>
          <a:xfrm>
            <a:off x="504000" y="1769040"/>
            <a:ext cx="9071640" cy="4384080"/>
          </a:xfrm>
          <a:prstGeom prst="rect">
            <a:avLst/>
          </a:prstGeom>
        </p:spPr>
        <p:txBody>
          <a:bodyPr wrap="none"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11" name="PlaceHolder 2"/>
          <p:cNvSpPr>
            <a:spLocks noGrp="1"/>
          </p:cNvSpPr>
          <p:nvPr>
            <p:ph type="body"/>
          </p:nvPr>
        </p:nvSpPr>
        <p:spPr>
          <a:xfrm>
            <a:off x="504000" y="1769040"/>
            <a:ext cx="4426920" cy="4384080"/>
          </a:xfrm>
          <a:prstGeom prst="rect">
            <a:avLst/>
          </a:prstGeom>
        </p:spPr>
        <p:txBody>
          <a:bodyPr wrap="none" lIns="0" rIns="0" tIns="0" bIns="0"/>
          <a:p>
            <a:endParaRPr/>
          </a:p>
        </p:txBody>
      </p:sp>
      <p:sp>
        <p:nvSpPr>
          <p:cNvPr id="12" name="PlaceHolder 3"/>
          <p:cNvSpPr>
            <a:spLocks noGrp="1"/>
          </p:cNvSpPr>
          <p:nvPr>
            <p:ph type="body"/>
          </p:nvPr>
        </p:nvSpPr>
        <p:spPr>
          <a:xfrm>
            <a:off x="5152680" y="1769040"/>
            <a:ext cx="4426920" cy="4384080"/>
          </a:xfrm>
          <a:prstGeom prst="rect">
            <a:avLst/>
          </a:prstGeom>
        </p:spPr>
        <p:txBody>
          <a:bodyPr wrap="none"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5852160"/>
          </a:xfrm>
          <a:prstGeom prst="rect">
            <a:avLst/>
          </a:prstGeom>
        </p:spPr>
        <p:txBody>
          <a:bodyPr wrap="none"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16" name="PlaceHolder 2"/>
          <p:cNvSpPr>
            <a:spLocks noGrp="1"/>
          </p:cNvSpPr>
          <p:nvPr>
            <p:ph type="body"/>
          </p:nvPr>
        </p:nvSpPr>
        <p:spPr>
          <a:xfrm>
            <a:off x="504000" y="1769040"/>
            <a:ext cx="4426920" cy="2090880"/>
          </a:xfrm>
          <a:prstGeom prst="rect">
            <a:avLst/>
          </a:prstGeom>
        </p:spPr>
        <p:txBody>
          <a:bodyPr wrap="none" lIns="0" rIns="0" tIns="0" bIns="0"/>
          <a:p>
            <a:endParaRPr/>
          </a:p>
        </p:txBody>
      </p:sp>
      <p:sp>
        <p:nvSpPr>
          <p:cNvPr id="17" name="PlaceHolder 3"/>
          <p:cNvSpPr>
            <a:spLocks noGrp="1"/>
          </p:cNvSpPr>
          <p:nvPr>
            <p:ph type="body"/>
          </p:nvPr>
        </p:nvSpPr>
        <p:spPr>
          <a:xfrm>
            <a:off x="504000" y="4059000"/>
            <a:ext cx="4426920" cy="2090880"/>
          </a:xfrm>
          <a:prstGeom prst="rect">
            <a:avLst/>
          </a:prstGeom>
        </p:spPr>
        <p:txBody>
          <a:bodyPr wrap="none" lIns="0" rIns="0" tIns="0" bIns="0"/>
          <a:p>
            <a:endParaRPr/>
          </a:p>
        </p:txBody>
      </p:sp>
      <p:sp>
        <p:nvSpPr>
          <p:cNvPr id="18" name="PlaceHolder 4"/>
          <p:cNvSpPr>
            <a:spLocks noGrp="1"/>
          </p:cNvSpPr>
          <p:nvPr>
            <p:ph type="body"/>
          </p:nvPr>
        </p:nvSpPr>
        <p:spPr>
          <a:xfrm>
            <a:off x="5152680" y="1769040"/>
            <a:ext cx="4426920" cy="438408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20" name="PlaceHolder 2"/>
          <p:cNvSpPr>
            <a:spLocks noGrp="1"/>
          </p:cNvSpPr>
          <p:nvPr>
            <p:ph type="body"/>
          </p:nvPr>
        </p:nvSpPr>
        <p:spPr>
          <a:xfrm>
            <a:off x="504000" y="1769040"/>
            <a:ext cx="4426920" cy="4384080"/>
          </a:xfrm>
          <a:prstGeom prst="rect">
            <a:avLst/>
          </a:prstGeom>
        </p:spPr>
        <p:txBody>
          <a:bodyPr wrap="none" lIns="0" rIns="0" tIns="0" bIns="0"/>
          <a:p>
            <a:endParaRPr/>
          </a:p>
        </p:txBody>
      </p:sp>
      <p:sp>
        <p:nvSpPr>
          <p:cNvPr id="21" name="PlaceHolder 3"/>
          <p:cNvSpPr>
            <a:spLocks noGrp="1"/>
          </p:cNvSpPr>
          <p:nvPr>
            <p:ph type="body"/>
          </p:nvPr>
        </p:nvSpPr>
        <p:spPr>
          <a:xfrm>
            <a:off x="5152680" y="1769040"/>
            <a:ext cx="4426920" cy="2090880"/>
          </a:xfrm>
          <a:prstGeom prst="rect">
            <a:avLst/>
          </a:prstGeom>
        </p:spPr>
        <p:txBody>
          <a:bodyPr wrap="none" lIns="0" rIns="0" tIns="0" bIns="0"/>
          <a:p>
            <a:endParaRPr/>
          </a:p>
        </p:txBody>
      </p:sp>
      <p:sp>
        <p:nvSpPr>
          <p:cNvPr id="22" name="PlaceHolder 4"/>
          <p:cNvSpPr>
            <a:spLocks noGrp="1"/>
          </p:cNvSpPr>
          <p:nvPr>
            <p:ph type="body"/>
          </p:nvPr>
        </p:nvSpPr>
        <p:spPr>
          <a:xfrm>
            <a:off x="5152680" y="4059000"/>
            <a:ext cx="4426920" cy="209088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1262520"/>
          </a:xfrm>
          <a:prstGeom prst="rect">
            <a:avLst/>
          </a:prstGeom>
        </p:spPr>
        <p:txBody>
          <a:bodyPr wrap="none" lIns="0" rIns="0" tIns="0" bIns="0" anchor="ctr"/>
          <a:p>
            <a:pPr algn="ctr"/>
            <a:endParaRPr/>
          </a:p>
        </p:txBody>
      </p:sp>
      <p:sp>
        <p:nvSpPr>
          <p:cNvPr id="24" name="PlaceHolder 2"/>
          <p:cNvSpPr>
            <a:spLocks noGrp="1"/>
          </p:cNvSpPr>
          <p:nvPr>
            <p:ph type="body"/>
          </p:nvPr>
        </p:nvSpPr>
        <p:spPr>
          <a:xfrm>
            <a:off x="504000" y="1769040"/>
            <a:ext cx="4426920" cy="2090880"/>
          </a:xfrm>
          <a:prstGeom prst="rect">
            <a:avLst/>
          </a:prstGeom>
        </p:spPr>
        <p:txBody>
          <a:bodyPr wrap="none" lIns="0" rIns="0" tIns="0" bIns="0"/>
          <a:p>
            <a:endParaRPr/>
          </a:p>
        </p:txBody>
      </p:sp>
      <p:sp>
        <p:nvSpPr>
          <p:cNvPr id="25" name="PlaceHolder 3"/>
          <p:cNvSpPr>
            <a:spLocks noGrp="1"/>
          </p:cNvSpPr>
          <p:nvPr>
            <p:ph type="body"/>
          </p:nvPr>
        </p:nvSpPr>
        <p:spPr>
          <a:xfrm>
            <a:off x="5152680" y="1769040"/>
            <a:ext cx="4426920" cy="2090880"/>
          </a:xfrm>
          <a:prstGeom prst="rect">
            <a:avLst/>
          </a:prstGeom>
        </p:spPr>
        <p:txBody>
          <a:bodyPr wrap="none" lIns="0" rIns="0" tIns="0" bIns="0"/>
          <a:p>
            <a:endParaRPr/>
          </a:p>
        </p:txBody>
      </p:sp>
      <p:sp>
        <p:nvSpPr>
          <p:cNvPr id="26" name="PlaceHolder 4"/>
          <p:cNvSpPr>
            <a:spLocks noGrp="1"/>
          </p:cNvSpPr>
          <p:nvPr>
            <p:ph type="body"/>
          </p:nvPr>
        </p:nvSpPr>
        <p:spPr>
          <a:xfrm>
            <a:off x="504000" y="4059000"/>
            <a:ext cx="9071640" cy="209088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wrap="none" lIns="0" rIns="0" tIns="0" bIns="0" anchor="ctr"/>
          <a:p>
            <a:pPr algn="ctr"/>
            <a:r>
              <a:rPr lang="en-US"/>
              <a:t>Click to edit the title text format</a:t>
            </a:r>
            <a:endParaRPr/>
          </a:p>
        </p:txBody>
      </p:sp>
      <p:sp>
        <p:nvSpPr>
          <p:cNvPr id="1" name="PlaceHolder 2"/>
          <p:cNvSpPr>
            <a:spLocks noGrp="1"/>
          </p:cNvSpPr>
          <p:nvPr>
            <p:ph type="body"/>
          </p:nvPr>
        </p:nvSpPr>
        <p:spPr>
          <a:xfrm>
            <a:off x="504000" y="1769040"/>
            <a:ext cx="9071640" cy="438408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wrap="none" lIns="0" rIns="0" tIns="0" bIns="0"/>
          <a:p>
            <a:r>
              <a:rPr lang="en-US" sz="1400"/>
              <a:t>&lt;date/time&gt;</a:t>
            </a:r>
            <a:endParaRPr/>
          </a:p>
        </p:txBody>
      </p:sp>
      <p:sp>
        <p:nvSpPr>
          <p:cNvPr id="3" name="PlaceHolder 4"/>
          <p:cNvSpPr>
            <a:spLocks noGrp="1"/>
          </p:cNvSpPr>
          <p:nvPr>
            <p:ph type="ftr"/>
          </p:nvPr>
        </p:nvSpPr>
        <p:spPr>
          <a:xfrm>
            <a:off x="2377440" y="6887160"/>
            <a:ext cx="5303520" cy="521280"/>
          </a:xfrm>
          <a:prstGeom prst="rect">
            <a:avLst/>
          </a:prstGeom>
        </p:spPr>
        <p:txBody>
          <a:bodyPr wrap="none" lIns="0" rIns="0" tIns="0" bIns="0"/>
          <a:p>
            <a:pPr algn="ctr"/>
            <a:r>
              <a:rPr lang="en-US" sz="1400"/>
              <a:t>&lt;footer&gt;</a:t>
            </a:r>
            <a:endParaRPr/>
          </a:p>
        </p:txBody>
      </p:sp>
      <p:sp>
        <p:nvSpPr>
          <p:cNvPr id="4" name="PlaceHolder 5"/>
          <p:cNvSpPr>
            <a:spLocks noGrp="1"/>
          </p:cNvSpPr>
          <p:nvPr>
            <p:ph type="sldNum"/>
          </p:nvPr>
        </p:nvSpPr>
        <p:spPr>
          <a:xfrm>
            <a:off x="7227000" y="6887160"/>
            <a:ext cx="2348280" cy="521280"/>
          </a:xfrm>
          <a:prstGeom prst="rect">
            <a:avLst/>
          </a:prstGeom>
        </p:spPr>
        <p:txBody>
          <a:bodyPr wrap="none" lIns="0" rIns="0" tIns="0" bIns="0"/>
          <a:p>
            <a:pPr algn="r"/>
            <a:fld id="{A579607A-923C-43D7-9E77-299DCA11B8A9}" type="slidenum">
              <a:rPr lang="en-US" sz="1400"/>
              <a:t>&lt;number&gt;</a:t>
            </a:fld>
            <a:endParaRPr/>
          </a:p>
        </p:txBody>
      </p:sp>
      <p:pic>
        <p:nvPicPr>
          <p:cNvPr id="5" name="" descr=""/>
          <p:cNvPicPr/>
          <p:nvPr/>
        </p:nvPicPr>
        <p:blipFill>
          <a:blip r:embed="rId2"/>
          <a:stretch>
            <a:fillRect/>
          </a:stretch>
        </p:blipFill>
        <p:spPr>
          <a:xfrm>
            <a:off x="8331840" y="182880"/>
            <a:ext cx="1360800" cy="48240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TextShape 1"/>
          <p:cNvSpPr txBox="1"/>
          <p:nvPr/>
        </p:nvSpPr>
        <p:spPr>
          <a:xfrm>
            <a:off x="504000" y="301320"/>
            <a:ext cx="9071640" cy="5851800"/>
          </a:xfrm>
          <a:prstGeom prst="rect">
            <a:avLst/>
          </a:prstGeom>
        </p:spPr>
        <p:txBody>
          <a:bodyPr wrap="none" lIns="0" rIns="0" tIns="0" bIns="0" anchor="ctr"/>
          <a:p>
            <a:pPr algn="ctr"/>
            <a:r>
              <a:rPr lang="en-US"/>
              <a:t>Brazilian IT and Software Macro Environment</a:t>
            </a:r>
            <a:endParaRPr/>
          </a:p>
          <a:p>
            <a:pPr algn="ctr"/>
            <a:endParaRPr/>
          </a:p>
          <a:p>
            <a:pPr algn="ctr"/>
            <a:r>
              <a:rPr lang="en-US" sz="2400">
                <a:solidFill>
                  <a:srgbClr val="808080"/>
                </a:solidFill>
              </a:rPr>
              <a:t>Francisco Matelli Matulovic</a:t>
            </a:r>
            <a:endParaRPr/>
          </a:p>
          <a:p>
            <a:pPr algn="ctr"/>
            <a:r>
              <a:rPr lang="en-US" sz="2400">
                <a:solidFill>
                  <a:srgbClr val="808080"/>
                </a:solidFill>
              </a:rPr>
              <a:t>Management graduate student – FEA USP</a:t>
            </a:r>
            <a:endParaRPr/>
          </a:p>
          <a:p>
            <a:pPr algn="ct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p:spPr>
        <p:txBody>
          <a:bodyPr wrap="none" lIns="0" rIns="0" tIns="0" bIns="0" anchor="ctr"/>
          <a:p>
            <a:pPr algn="ctr"/>
            <a:r>
              <a:rPr lang="en-US"/>
              <a:t>Regional production</a:t>
            </a:r>
            <a:endParaRPr/>
          </a:p>
        </p:txBody>
      </p:sp>
      <p:pic>
        <p:nvPicPr>
          <p:cNvPr id="58" name="" descr=""/>
          <p:cNvPicPr/>
          <p:nvPr/>
        </p:nvPicPr>
        <p:blipFill>
          <a:blip r:embed="rId1"/>
          <a:srcRect l="0" t="176707" r="0" b="0"/>
          <a:stretch>
            <a:fillRect/>
          </a:stretch>
        </p:blipFill>
        <p:spPr>
          <a:xfrm>
            <a:off x="2112480" y="1737360"/>
            <a:ext cx="4288320" cy="50662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p:spPr>
        <p:txBody>
          <a:bodyPr wrap="none" lIns="0" rIns="0" tIns="0" bIns="0" anchor="ctr"/>
          <a:p>
            <a:pPr algn="ctr"/>
            <a:r>
              <a:rPr lang="en-US"/>
              <a:t>Global ranking</a:t>
            </a:r>
            <a:endParaRPr/>
          </a:p>
        </p:txBody>
      </p:sp>
      <p:pic>
        <p:nvPicPr>
          <p:cNvPr id="60" name="" descr=""/>
          <p:cNvPicPr/>
          <p:nvPr/>
        </p:nvPicPr>
        <p:blipFill>
          <a:blip r:embed="rId1"/>
          <a:srcRect l="0" t="132742" r="0" b="-394931"/>
          <a:stretch>
            <a:fillRect/>
          </a:stretch>
        </p:blipFill>
        <p:spPr>
          <a:xfrm>
            <a:off x="1188720" y="1435320"/>
            <a:ext cx="7589520" cy="53118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p:spPr>
        <p:txBody>
          <a:bodyPr wrap="none" lIns="0" rIns="0" tIns="0" bIns="0" anchor="ctr"/>
          <a:p>
            <a:pPr algn="ctr"/>
            <a:r>
              <a:rPr lang="en-US"/>
              <a:t>IT evolution</a:t>
            </a:r>
            <a:endParaRPr/>
          </a:p>
        </p:txBody>
      </p:sp>
      <p:sp>
        <p:nvSpPr>
          <p:cNvPr id="62" name="TextShape 2"/>
          <p:cNvSpPr txBox="1"/>
          <p:nvPr/>
        </p:nvSpPr>
        <p:spPr>
          <a:xfrm>
            <a:off x="504000" y="1769040"/>
            <a:ext cx="9071640" cy="4384080"/>
          </a:xfrm>
          <a:prstGeom prst="rect">
            <a:avLst/>
          </a:prstGeom>
        </p:spPr>
        <p:txBody>
          <a:bodyPr wrap="none" lIns="0" rIns="0" tIns="0" bIns="0"/>
          <a:p>
            <a:pPr>
              <a:buSzPct val="25000"/>
              <a:buFont typeface="StarSymbol"/>
              <a:buChar char=""/>
            </a:pPr>
            <a:r>
              <a:rPr lang="en-US"/>
              <a:t>From 2004 to the present, the value of exports of software and information technology services are up about sevenfold. There has been considerable effort to put Brazil on the radar screen of companies that purchase these products</a:t>
            </a:r>
            <a:endParaRPr/>
          </a:p>
          <a:p>
            <a:pPr>
              <a:buSzPct val="25000"/>
              <a:buFont typeface="StarSymbol"/>
              <a:buChar char=""/>
            </a:pPr>
            <a:r>
              <a:rPr lang="en-US"/>
              <a:t>In 2012, foreign sales of software and IT services reached $1.9 billion, versus $260 million in 2004.</a:t>
            </a:r>
            <a:endParaRPr/>
          </a:p>
          <a:p>
            <a:pPr>
              <a:buSzPct val="25000"/>
              <a:buFont typeface="StarSymbol"/>
              <a:buChar char=""/>
            </a:pPr>
            <a:r>
              <a:rPr lang="en-US"/>
              <a:t>IT services include the development of made-to-order software as well as consulting work, support, maintenance and training.</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p:spPr>
        <p:txBody>
          <a:bodyPr wrap="none" lIns="0" rIns="0" tIns="0" bIns="0" anchor="ctr"/>
          <a:p>
            <a:pPr algn="ctr"/>
            <a:r>
              <a:rPr lang="en-US"/>
              <a:t>References</a:t>
            </a:r>
            <a:endParaRPr/>
          </a:p>
        </p:txBody>
      </p:sp>
      <p:sp>
        <p:nvSpPr>
          <p:cNvPr id="64" name="TextShape 2"/>
          <p:cNvSpPr txBox="1"/>
          <p:nvPr/>
        </p:nvSpPr>
        <p:spPr>
          <a:xfrm>
            <a:off x="504000" y="1769040"/>
            <a:ext cx="9071640" cy="4384080"/>
          </a:xfrm>
          <a:prstGeom prst="rect">
            <a:avLst/>
          </a:prstGeom>
        </p:spPr>
        <p:txBody>
          <a:bodyPr wrap="none" lIns="0" rIns="0" tIns="0" bIns="0"/>
          <a:p>
            <a:pPr>
              <a:buSzPct val="25000"/>
              <a:buFont typeface="StarSymbol"/>
              <a:buChar char=""/>
            </a:pPr>
            <a:r>
              <a:rPr lang="en-US"/>
              <a:t>VASCONCELOS, Y. Software made in Brazil, FAPESP Magazine, Edition 217, 2014</a:t>
            </a:r>
            <a:endParaRPr/>
          </a:p>
          <a:p>
            <a:pPr lvl="1">
              <a:buSzPct val="25000"/>
              <a:buFont typeface="StarSymbol"/>
              <a:buChar char=""/>
            </a:pPr>
            <a:r>
              <a:rPr lang="en-US"/>
              <a:t>http://revistapesquisa.fapesp.br/en/2014/04/15/software-made-brazil-2/</a:t>
            </a:r>
            <a:endParaRPr/>
          </a:p>
          <a:p>
            <a:pPr>
              <a:buSzPct val="25000"/>
              <a:buFont typeface="StarSymbol"/>
              <a:buChar char=""/>
            </a:pPr>
            <a:r>
              <a:rPr lang="en-US"/>
              <a:t>Softex</a:t>
            </a:r>
            <a:endParaRPr/>
          </a:p>
          <a:p>
            <a:pPr lvl="1">
              <a:buSzPct val="25000"/>
              <a:buFont typeface="StarSymbol"/>
              <a:buChar char=""/>
            </a:pPr>
            <a:r>
              <a:rPr lang="en-US"/>
              <a:t>http://www.softex.br/</a:t>
            </a:r>
            <a:endParaRPr/>
          </a:p>
          <a:p>
            <a:pPr>
              <a:buSzPct val="25000"/>
              <a:buFont typeface="StarSymbol"/>
              <a:buChar char=""/>
            </a:pPr>
            <a:r>
              <a:rPr lang="en-US"/>
              <a:t>Pesquisa de Serviços de Tecnologia da Informação 2009, IBGE</a:t>
            </a:r>
            <a:endParaRPr/>
          </a:p>
          <a:p>
            <a:pPr lvl="1">
              <a:buSzPct val="25000"/>
              <a:buFont typeface="StarSymbol"/>
              <a:buChar char=""/>
            </a:pPr>
            <a:r>
              <a:rPr lang="en-US"/>
              <a:t>http://www.ibge.com.br/home/estatistica/economia/psti/2009/default.shtm</a:t>
            </a:r>
            <a:endParaRPr/>
          </a:p>
          <a:p>
            <a:pPr>
              <a:buSzPct val="25000"/>
              <a:buFont typeface="StarSymbol"/>
              <a:buChar char=""/>
            </a:pPr>
            <a:r>
              <a:rPr lang="en-US"/>
              <a:t>Brazil IT plus</a:t>
            </a:r>
            <a:endParaRPr/>
          </a:p>
          <a:p>
            <a:pPr lvl="1">
              <a:buSzPct val="25000"/>
              <a:buFont typeface="StarSymbol"/>
              <a:buChar char=""/>
            </a:pPr>
            <a:r>
              <a:rPr lang="en-US"/>
              <a:t>http://www.brasilitplus.com/brasilit/Ingles/</a:t>
            </a:r>
            <a:endParaRPr/>
          </a:p>
          <a:p>
            <a:pPr lvl="1">
              <a:buSzPct val="25000"/>
              <a:buFont typeface="StarSymbol"/>
              <a:buChar char=""/>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p:spPr>
        <p:txBody>
          <a:bodyPr wrap="none" lIns="0" rIns="0" tIns="0" bIns="0" anchor="ctr"/>
          <a:p>
            <a:pPr algn="ctr"/>
            <a:r>
              <a:rPr lang="en-US"/>
              <a:t>Macro Environment Term definition</a:t>
            </a:r>
            <a:endParaRPr/>
          </a:p>
        </p:txBody>
      </p:sp>
      <p:sp>
        <p:nvSpPr>
          <p:cNvPr id="42" name="TextShape 2"/>
          <p:cNvSpPr txBox="1"/>
          <p:nvPr/>
        </p:nvSpPr>
        <p:spPr>
          <a:xfrm>
            <a:off x="504000" y="1769040"/>
            <a:ext cx="9071640" cy="4384080"/>
          </a:xfrm>
          <a:prstGeom prst="rect">
            <a:avLst/>
          </a:prstGeom>
        </p:spPr>
        <p:txBody>
          <a:bodyPr wrap="none" lIns="0" rIns="0" tIns="0" bIns="0"/>
          <a:p>
            <a:pPr>
              <a:buSzPct val="25000"/>
              <a:buFont typeface="StarSymbol"/>
              <a:buChar char=""/>
            </a:pPr>
            <a:r>
              <a:rPr lang="en-US"/>
              <a:t> </a:t>
            </a:r>
            <a:r>
              <a:rPr lang="en-US"/>
              <a:t>1. The major </a:t>
            </a:r>
            <a:r>
              <a:rPr b="1" lang="en-US"/>
              <a:t>external</a:t>
            </a:r>
            <a:r>
              <a:rPr lang="en-US"/>
              <a:t> and </a:t>
            </a:r>
            <a:r>
              <a:rPr b="1" lang="en-US"/>
              <a:t>uncontrollable factors</a:t>
            </a:r>
            <a:r>
              <a:rPr lang="en-US"/>
              <a:t> that influence an organization's decision making, and affect its performance and strategies. These factors include the economic factors; demographics; legal, political, and social conditions; technological changes; and natural forces.</a:t>
            </a:r>
            <a:endParaRPr/>
          </a:p>
          <a:p>
            <a:pPr>
              <a:buSzPct val="25000"/>
              <a:buFont typeface="StarSymbol"/>
              <a:buChar char=""/>
            </a:pPr>
            <a:r>
              <a:rPr lang="en-US"/>
              <a:t>2. Specific examples of macro environment influences include competitors, changes in interest rates, changes in cultural tastes, disastrous weather, or government regulations.</a:t>
            </a:r>
            <a:endParaRPr/>
          </a:p>
          <a:p>
            <a:pPr>
              <a:buSzPct val="25000"/>
              <a:buFont typeface="StarSymbol"/>
              <a:buChar char=""/>
            </a:pPr>
            <a:r>
              <a:rPr lang="en-US"/>
              <a:t>Source:</a:t>
            </a:r>
            <a:endParaRPr/>
          </a:p>
          <a:p>
            <a:pPr lvl="1">
              <a:buSzPct val="25000"/>
              <a:buFont typeface="StarSymbol"/>
              <a:buChar char=""/>
            </a:pPr>
            <a:r>
              <a:rPr lang="en-US"/>
              <a:t> </a:t>
            </a:r>
            <a:r>
              <a:rPr lang="en-US"/>
              <a:t>http://www.businessdictionary.com/definition/macro-environment.html#ixzz31NyyhaYv</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wrap="none" lIns="0" rIns="0" tIns="0" bIns="0" anchor="ctr"/>
          <a:p>
            <a:pPr algn="ctr"/>
            <a:r>
              <a:rPr lang="en-US"/>
              <a:t>Macro Environment Chart</a:t>
            </a:r>
            <a:endParaRPr/>
          </a:p>
        </p:txBody>
      </p:sp>
      <p:pic>
        <p:nvPicPr>
          <p:cNvPr id="44" name="" descr=""/>
          <p:cNvPicPr/>
          <p:nvPr/>
        </p:nvPicPr>
        <p:blipFill>
          <a:blip r:embed="rId1"/>
          <a:stretch>
            <a:fillRect/>
          </a:stretch>
        </p:blipFill>
        <p:spPr>
          <a:xfrm>
            <a:off x="1249920" y="2377440"/>
            <a:ext cx="7619760" cy="40572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p:spPr>
        <p:txBody>
          <a:bodyPr wrap="none" lIns="0" rIns="0" tIns="0" bIns="0" anchor="ctr"/>
          <a:p>
            <a:pPr algn="ctr"/>
            <a:r>
              <a:rPr lang="en-US"/>
              <a:t>Investment Opportunities</a:t>
            </a:r>
            <a:endParaRPr/>
          </a:p>
        </p:txBody>
      </p:sp>
      <p:sp>
        <p:nvSpPr>
          <p:cNvPr id="46" name="TextShape 2"/>
          <p:cNvSpPr txBox="1"/>
          <p:nvPr/>
        </p:nvSpPr>
        <p:spPr>
          <a:xfrm>
            <a:off x="504000" y="1769040"/>
            <a:ext cx="9071640" cy="4384080"/>
          </a:xfrm>
          <a:prstGeom prst="rect">
            <a:avLst/>
          </a:prstGeom>
        </p:spPr>
        <p:txBody>
          <a:bodyPr wrap="none" lIns="0" rIns="0" tIns="0" bIns="0"/>
          <a:p>
            <a:pPr>
              <a:buSzPct val="25000"/>
              <a:buFont typeface="StarSymbol"/>
              <a:buChar char=""/>
            </a:pPr>
            <a:r>
              <a:rPr lang="en-US"/>
              <a:t>Direct Foreign Investment (DFI). In 2003, Brazil was the 15th leading destination for DFI, and in 2012 the 4th leading country (after the USA, China and Hong Kong)</a:t>
            </a:r>
            <a:endParaRPr/>
          </a:p>
          <a:p>
            <a:pPr>
              <a:buSzPct val="25000"/>
              <a:buFont typeface="StarSymbol"/>
              <a:buChar char=""/>
            </a:pPr>
            <a:r>
              <a:rPr lang="en-US"/>
              <a:t>Inflation rate in the last 10 years: 5.5% average</a:t>
            </a:r>
            <a:endParaRPr/>
          </a:p>
          <a:p>
            <a:pPr>
              <a:buSzPct val="25000"/>
              <a:buFont typeface="StarSymbol"/>
              <a:buChar char=""/>
            </a:pPr>
            <a:r>
              <a:rPr lang="en-US"/>
              <a:t>Unemployment 2003: 12.2%</a:t>
            </a:r>
            <a:endParaRPr/>
          </a:p>
          <a:p>
            <a:pPr>
              <a:buSzPct val="25000"/>
              <a:buFont typeface="StarSymbol"/>
              <a:buChar char=""/>
            </a:pPr>
            <a:r>
              <a:rPr lang="en-US"/>
              <a:t>Unemployment 2013: 5.2%</a:t>
            </a:r>
            <a:endParaRPr/>
          </a:p>
          <a:p>
            <a:pPr>
              <a:buSzPct val="25000"/>
              <a:buFont typeface="StarSymbol"/>
              <a:buChar char=""/>
            </a:pPr>
            <a:r>
              <a:rPr lang="en-US"/>
              <a:t>Income: From 2001 to 2012  per capita income across the board grew by 33%, and in the middle class it grew by 50%.</a:t>
            </a:r>
            <a:endParaRPr/>
          </a:p>
          <a:p>
            <a:pPr>
              <a:buSzPct val="25000"/>
              <a:buFont typeface="StarSymbol"/>
              <a:buChar char=""/>
            </a:pPr>
            <a:r>
              <a:rPr lang="en-US"/>
              <a:t>Foreign Reserves: 3rd largest in the World</a:t>
            </a:r>
            <a:endParaRPr/>
          </a:p>
          <a:p>
            <a:pPr>
              <a:buSzPct val="25000"/>
              <a:buFont typeface="StarSymbol"/>
              <a:buChar char=""/>
            </a:pPr>
            <a:r>
              <a:rPr lang="en-US"/>
              <a:t>Middle Class: 53% of the Brazilian population. In the last ten years 35 million people have joined.</a:t>
            </a:r>
            <a:endParaRPr/>
          </a:p>
          <a:p>
            <a:pPr>
              <a:buSzPct val="25000"/>
              <a:buFont typeface="StarSymbol"/>
              <a:buChar char=""/>
            </a:pPr>
            <a:r>
              <a:rPr lang="en-US"/>
              <a:t>Public Investment: PAC, “Brazilian New Deal”</a:t>
            </a:r>
            <a:endParaRPr/>
          </a:p>
          <a:p>
            <a:pPr>
              <a:buSzPct val="25000"/>
              <a:buFont typeface="StarSymbol"/>
              <a:buChar char=""/>
            </a:pPr>
            <a:r>
              <a:rPr lang="en-US"/>
              <a:t>Interest rate: From 2000 to 2013 it fell by 45%</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p:spPr>
        <p:txBody>
          <a:bodyPr wrap="none" lIns="0" rIns="0" tIns="0" bIns="0" anchor="ctr"/>
          <a:p>
            <a:pPr algn="ctr"/>
            <a:r>
              <a:rPr lang="en-US"/>
              <a:t>Brazilian IT sector</a:t>
            </a:r>
            <a:endParaRPr/>
          </a:p>
        </p:txBody>
      </p:sp>
      <p:sp>
        <p:nvSpPr>
          <p:cNvPr id="48" name="TextShape 2"/>
          <p:cNvSpPr txBox="1"/>
          <p:nvPr/>
        </p:nvSpPr>
        <p:spPr>
          <a:xfrm>
            <a:off x="504000" y="1769040"/>
            <a:ext cx="9071640" cy="4384080"/>
          </a:xfrm>
          <a:prstGeom prst="rect">
            <a:avLst/>
          </a:prstGeom>
        </p:spPr>
        <p:txBody>
          <a:bodyPr wrap="none" lIns="0" rIns="0" tIns="0" bIns="0"/>
          <a:p>
            <a:pPr>
              <a:buSzPct val="25000"/>
              <a:buFont typeface="StarSymbol"/>
              <a:buChar char=""/>
            </a:pPr>
            <a:r>
              <a:rPr lang="en-US"/>
              <a:t>Data from </a:t>
            </a:r>
            <a:r>
              <a:rPr i="1" lang="en-US"/>
              <a:t>Brasil IT Plus</a:t>
            </a:r>
            <a:endParaRPr/>
          </a:p>
          <a:p>
            <a:pPr>
              <a:buSzPct val="25000"/>
              <a:buFont typeface="StarSymbol"/>
              <a:buChar char=""/>
            </a:pPr>
            <a:r>
              <a:rPr lang="en-US"/>
              <a:t>Domestic IT market 2012: US$ 123 billion</a:t>
            </a:r>
            <a:endParaRPr/>
          </a:p>
          <a:p>
            <a:pPr>
              <a:buSzPct val="25000"/>
              <a:buFont typeface="StarSymbol"/>
              <a:buChar char=""/>
            </a:pPr>
            <a:r>
              <a:rPr lang="en-US"/>
              <a:t>Domestic IT market 2012: US$ 123 billion</a:t>
            </a:r>
            <a:endParaRPr/>
          </a:p>
          <a:p>
            <a:pPr>
              <a:buSzPct val="25000"/>
              <a:buFont typeface="StarSymbol"/>
              <a:buChar char=""/>
            </a:pPr>
            <a:r>
              <a:rPr lang="en-US"/>
              <a:t>Exports: US$ 2.48 billion</a:t>
            </a:r>
            <a:endParaRPr/>
          </a:p>
          <a:p>
            <a:pPr>
              <a:buSzPct val="25000"/>
              <a:buFont typeface="StarSymbol"/>
              <a:buChar char=""/>
            </a:pPr>
            <a:r>
              <a:rPr lang="en-US"/>
              <a:t>Position: world’s 7th largest domestic IT market and 4th largest ICT market</a:t>
            </a:r>
            <a:endParaRPr/>
          </a:p>
          <a:p>
            <a:pPr>
              <a:buSzPct val="25000"/>
              <a:buFont typeface="StarSymbol"/>
              <a:buChar char=""/>
            </a:pPr>
            <a:r>
              <a:rPr lang="en-US"/>
              <a:t>Total number of work posts: 1.3 million jobs</a:t>
            </a:r>
            <a:endParaRPr/>
          </a:p>
          <a:p>
            <a:pPr>
              <a:buSzPct val="25000"/>
              <a:buFont typeface="StarSymbol"/>
              <a:buChar char=""/>
            </a:pPr>
            <a:r>
              <a:rPr lang="en-US"/>
              <a:t>Average growth in the sector in the past 5 years: 11%</a:t>
            </a:r>
            <a:endParaRPr/>
          </a:p>
          <a:p>
            <a:pPr>
              <a:buSzPct val="25000"/>
              <a:buFont typeface="StarSymbol"/>
              <a:buChar char=""/>
            </a:pPr>
            <a:r>
              <a:rPr lang="en-US"/>
              <a:t>Percent of Brazilian market-Latin American market: 52%</a:t>
            </a:r>
            <a:endParaRPr/>
          </a:p>
          <a:p>
            <a:pPr>
              <a:buSzPct val="25000"/>
              <a:buFont typeface="StarSymbol"/>
              <a:buChar char=""/>
            </a:pPr>
            <a:r>
              <a:rPr lang="en-US"/>
              <a:t>IT Participation in GNP: 5.2%</a:t>
            </a:r>
            <a:endParaRPr/>
          </a:p>
          <a:p>
            <a:pPr>
              <a:buSzPct val="25000"/>
              <a:buFont typeface="StarSymbol"/>
              <a:buChar char=""/>
            </a:pPr>
            <a:r>
              <a:rPr lang="en-US"/>
              <a:t>Data from </a:t>
            </a:r>
            <a:r>
              <a:rPr i="1" lang="en-US"/>
              <a:t>FAPESP</a:t>
            </a:r>
            <a:endParaRPr/>
          </a:p>
          <a:p>
            <a:pPr>
              <a:buSzPct val="25000"/>
              <a:buFont typeface="StarSymbol"/>
              <a:buChar char=""/>
            </a:pPr>
            <a:r>
              <a:rPr lang="en-US"/>
              <a:t>7.984 companies develop and sell software</a:t>
            </a:r>
            <a:endParaRPr/>
          </a:p>
          <a:p>
            <a:pPr>
              <a:buSzPct val="25000"/>
              <a:buFont typeface="StarSymbol"/>
              <a:buChar char=""/>
            </a:pPr>
            <a:r>
              <a:rPr lang="en-US"/>
              <a:t>2.751 firms provide IT services</a:t>
            </a:r>
            <a:endParaRPr/>
          </a:p>
          <a:p>
            <a:pPr>
              <a:buSzPct val="25000"/>
              <a:buFont typeface="StarSymbol"/>
              <a:buChar char=""/>
            </a:pPr>
            <a:r>
              <a:rPr lang="en-US"/>
              <a:t>Brazilian software market accounts to 2,5% of the global market</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p:spPr>
        <p:txBody>
          <a:bodyPr wrap="none" lIns="0" rIns="0" tIns="0" bIns="0" anchor="ctr"/>
          <a:p>
            <a:pPr algn="ctr"/>
            <a:r>
              <a:rPr lang="en-US"/>
              <a:t>Brazil Environment for IT exportation</a:t>
            </a:r>
            <a:endParaRPr/>
          </a:p>
        </p:txBody>
      </p:sp>
      <p:sp>
        <p:nvSpPr>
          <p:cNvPr id="50" name="TextShape 2"/>
          <p:cNvSpPr txBox="1"/>
          <p:nvPr/>
        </p:nvSpPr>
        <p:spPr>
          <a:xfrm>
            <a:off x="504000" y="1769040"/>
            <a:ext cx="9071640" cy="4384080"/>
          </a:xfrm>
          <a:prstGeom prst="rect">
            <a:avLst/>
          </a:prstGeom>
        </p:spPr>
        <p:txBody>
          <a:bodyPr wrap="none" lIns="0" rIns="0" tIns="0" bIns="0"/>
          <a:p>
            <a:pPr>
              <a:buSzPct val="25000"/>
              <a:buFont typeface="StarSymbol"/>
              <a:buChar char=""/>
            </a:pPr>
            <a:r>
              <a:rPr lang="en-US"/>
              <a:t>Government support</a:t>
            </a:r>
            <a:endParaRPr/>
          </a:p>
          <a:p>
            <a:pPr lvl="1">
              <a:buSzPct val="25000"/>
              <a:buFont typeface="StarSymbol"/>
              <a:buChar char=""/>
            </a:pPr>
            <a:r>
              <a:rPr lang="en-US"/>
              <a:t>Association for the Promotion of Excellence in Brazilian Software (Softex)</a:t>
            </a:r>
            <a:endParaRPr/>
          </a:p>
          <a:p>
            <a:pPr lvl="2">
              <a:buSzPct val="25000"/>
              <a:buFont typeface="StarSymbol"/>
              <a:buChar char=""/>
            </a:pPr>
            <a:r>
              <a:rPr lang="en-US"/>
              <a:t>OSCIP with MCTI support</a:t>
            </a:r>
            <a:endParaRPr/>
          </a:p>
          <a:p>
            <a:pPr lvl="2">
              <a:buSzPct val="25000"/>
              <a:buFont typeface="StarSymbol"/>
              <a:buChar char=""/>
            </a:pPr>
            <a:r>
              <a:rPr lang="en-US"/>
              <a:t>Sectoral Project to Promote Exports in the Software and Information Technology (IT) Services Sector</a:t>
            </a:r>
            <a:endParaRPr/>
          </a:p>
          <a:p>
            <a:pPr lvl="3">
              <a:buSzPct val="25000"/>
              <a:buFont typeface="StarSymbol"/>
              <a:buChar char=""/>
            </a:pPr>
            <a:r>
              <a:rPr lang="en-US"/>
              <a:t>create new business opportunities in the international market for Brazilian companies</a:t>
            </a:r>
            <a:endParaRPr/>
          </a:p>
          <a:p>
            <a:pPr lvl="3">
              <a:buSzPct val="25000"/>
              <a:buFont typeface="StarSymbol"/>
              <a:buChar char=""/>
            </a:pPr>
            <a:r>
              <a:rPr lang="en-US"/>
              <a:t>increase the volume of exports</a:t>
            </a:r>
            <a:endParaRPr/>
          </a:p>
          <a:p>
            <a:pPr lvl="3">
              <a:buSzPct val="25000"/>
              <a:buFont typeface="StarSymbol"/>
              <a:buChar char=""/>
            </a:pPr>
            <a:r>
              <a:rPr lang="en-US"/>
              <a:t>increase exposure and strengthen the image of the Brazilian IT industry</a:t>
            </a:r>
            <a:endParaRPr/>
          </a:p>
          <a:p>
            <a:pPr lvl="2">
              <a:buSzPct val="25000"/>
              <a:buFont typeface="StarSymbol"/>
              <a:buChar char=""/>
            </a:pPr>
            <a:r>
              <a:rPr lang="en-US"/>
              <a:t>Over 200 companies are taking part in the Sectoral Project </a:t>
            </a:r>
            <a:endParaRPr/>
          </a:p>
          <a:p>
            <a:pPr lvl="1">
              <a:buSzPct val="25000"/>
              <a:buFont typeface="StarSymbol"/>
              <a:buChar char=""/>
            </a:pPr>
            <a:r>
              <a:rPr lang="en-US"/>
              <a:t>Brazilian Association of Software Companies (Abes)</a:t>
            </a:r>
            <a:endParaRPr/>
          </a:p>
          <a:p>
            <a:pPr lvl="2">
              <a:buSzPct val="25000"/>
              <a:buFont typeface="StarSymbol"/>
              <a:buChar char=""/>
            </a:pPr>
            <a:r>
              <a:rPr lang="en-US"/>
              <a:t>Annual reseach The Brazilian Software and Services Market (Mercado brasileiro de software e serviços)</a:t>
            </a:r>
            <a:endParaRPr/>
          </a:p>
          <a:p>
            <a:pPr lvl="3">
              <a:buSzPct val="25000"/>
              <a:buFont typeface="StarSymbol"/>
              <a:buChar char=""/>
            </a:pPr>
            <a:r>
              <a:rPr lang="en-US"/>
              <a:t>paints a portrait of the sector </a:t>
            </a:r>
            <a:endParaRPr/>
          </a:p>
          <a:p>
            <a:pPr lvl="3">
              <a:buSzPct val="25000"/>
              <a:buFont typeface="StarSymbol"/>
              <a:buChar char=""/>
            </a:pPr>
            <a:r>
              <a:rPr lang="en-US"/>
              <a:t>indicates future trends.</a:t>
            </a:r>
            <a:endParaRPr/>
          </a:p>
          <a:p>
            <a:pPr>
              <a:buSzPct val="25000"/>
              <a:buFont typeface="StarSymbol"/>
              <a:buChar char=""/>
            </a:pPr>
            <a:endParaRPr/>
          </a:p>
          <a:p>
            <a:pPr>
              <a:buSzPct val="25000"/>
              <a:buFont typeface="StarSymbol"/>
              <a:buChar char=""/>
            </a:pPr>
            <a:r>
              <a:rPr lang="en-US"/>
              <a:t>Source</a:t>
            </a:r>
            <a:endParaRPr/>
          </a:p>
          <a:p>
            <a:pPr lvl="1">
              <a:buSzPct val="25000"/>
              <a:buFont typeface="StarSymbol"/>
              <a:buChar char=""/>
            </a:pPr>
            <a:r>
              <a:rPr lang="en-US"/>
              <a:t>http://revistapesquisa.fapesp.br/en/2014/04/15/software-made-brazil-2/</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p:spPr>
        <p:txBody>
          <a:bodyPr wrap="none" lIns="0" rIns="0" tIns="0" bIns="0" anchor="ctr"/>
          <a:p>
            <a:pPr algn="ctr"/>
            <a:r>
              <a:rPr lang="en-US"/>
              <a:t>Brazil's national software production</a:t>
            </a:r>
            <a:endParaRPr/>
          </a:p>
        </p:txBody>
      </p:sp>
      <p:sp>
        <p:nvSpPr>
          <p:cNvPr id="52" name="TextShape 2"/>
          <p:cNvSpPr txBox="1"/>
          <p:nvPr/>
        </p:nvSpPr>
        <p:spPr>
          <a:xfrm>
            <a:off x="504000" y="1769040"/>
            <a:ext cx="9071640" cy="4384080"/>
          </a:xfrm>
          <a:prstGeom prst="rect">
            <a:avLst/>
          </a:prstGeom>
        </p:spPr>
        <p:txBody>
          <a:bodyPr wrap="none" lIns="0" rIns="0" tIns="0" bIns="0"/>
          <a:p>
            <a:pPr>
              <a:buSzPct val="25000"/>
              <a:buFont typeface="StarSymbol"/>
              <a:buChar char=""/>
            </a:pPr>
            <a:r>
              <a:rPr lang="en-US"/>
              <a:t>Total revenue, about US$ 20 billions</a:t>
            </a:r>
            <a:endParaRPr/>
          </a:p>
          <a:p>
            <a:pPr lvl="1">
              <a:buSzPct val="25000"/>
              <a:buFont typeface="StarSymbol"/>
              <a:buChar char=""/>
            </a:pPr>
            <a:r>
              <a:rPr lang="en-US"/>
              <a:t>Software creation US$6,5 billion</a:t>
            </a:r>
            <a:endParaRPr/>
          </a:p>
          <a:p>
            <a:pPr>
              <a:buSzPct val="25000"/>
              <a:buFont typeface="StarSymbol"/>
              <a:buChar char=""/>
            </a:pPr>
            <a:r>
              <a:rPr lang="en-US"/>
              <a:t>Brazilian software and services industry will post sales of $27.2 billion in 2012, including $2.2 billion in exports</a:t>
            </a:r>
            <a:endParaRPr/>
          </a:p>
          <a:p>
            <a:pPr>
              <a:buSzPct val="25000"/>
              <a:buFont typeface="StarSymbol"/>
              <a:buChar char=""/>
            </a:pPr>
            <a:r>
              <a:rPr lang="en-US"/>
              <a:t>Brazil ranked seventh in the world of the largest software producers</a:t>
            </a:r>
            <a:endParaRPr/>
          </a:p>
          <a:p>
            <a:pPr lvl="1">
              <a:buSzPct val="25000"/>
              <a:buFont typeface="StarSymbol"/>
              <a:buChar char=""/>
            </a:pPr>
            <a:r>
              <a:rPr lang="en-US"/>
              <a:t>Included the domestic market but not exports</a:t>
            </a:r>
            <a:endParaRPr/>
          </a:p>
          <a:p>
            <a:pPr lvl="1">
              <a:buSzPct val="25000"/>
              <a:buFont typeface="StarSymbol"/>
              <a:buChar char=""/>
            </a:pPr>
            <a:r>
              <a:rPr lang="en-US"/>
              <a:t>Brazil surpassed countries such as Canada, Australia, India and South Korea</a:t>
            </a:r>
            <a:endParaRPr/>
          </a:p>
          <a:p>
            <a:pPr>
              <a:buSzPct val="25000"/>
              <a:buFont typeface="StarSymbol"/>
              <a:buChar char=""/>
            </a:pPr>
            <a:r>
              <a:rPr lang="en-US"/>
              <a:t>Exports of software and IT services from India, one of the giants in this market, reached $75 billion in fiscal year 2012/2013</a:t>
            </a:r>
            <a:endParaRPr/>
          </a:p>
          <a:p>
            <a:pPr>
              <a:buSzPct val="25000"/>
              <a:buFont typeface="StarSymbol"/>
              <a:buChar char=""/>
            </a:pPr>
            <a:endParaRPr/>
          </a:p>
          <a:p>
            <a:pPr>
              <a:buSzPct val="25000"/>
              <a:buFont typeface="StarSymbol"/>
              <a:buChar char=""/>
            </a:pPr>
            <a:r>
              <a:rPr lang="en-US"/>
              <a:t>Data from 2009, source FAPESP Magazine and IBGE</a:t>
            </a:r>
            <a:endParaRPr/>
          </a:p>
          <a:p>
            <a:pPr lvl="1">
              <a:buSzPct val="25000"/>
              <a:buFont typeface="StarSymbol"/>
              <a:buChar char=""/>
            </a:pPr>
            <a:r>
              <a:rPr lang="en-US"/>
              <a:t>http://revistapesquisa.fapesp.br/2011/05/25/expans%C3%A3o-do-software/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p:spPr>
        <p:txBody>
          <a:bodyPr wrap="none" lIns="0" rIns="0" tIns="0" bIns="0" anchor="ctr"/>
          <a:p>
            <a:pPr algn="ctr"/>
            <a:r>
              <a:rPr lang="en-US"/>
              <a:t>Software trade balance</a:t>
            </a:r>
            <a:endParaRPr/>
          </a:p>
        </p:txBody>
      </p:sp>
      <p:sp>
        <p:nvSpPr>
          <p:cNvPr id="54" name="TextShape 2"/>
          <p:cNvSpPr txBox="1"/>
          <p:nvPr/>
        </p:nvSpPr>
        <p:spPr>
          <a:xfrm>
            <a:off x="504000" y="1769040"/>
            <a:ext cx="9071640" cy="4384080"/>
          </a:xfrm>
          <a:prstGeom prst="rect">
            <a:avLst/>
          </a:prstGeom>
        </p:spPr>
        <p:txBody>
          <a:bodyPr wrap="none" lIns="0" rIns="0" tIns="0" bIns="0"/>
          <a:p>
            <a:pPr>
              <a:buSzPct val="25000"/>
              <a:buFont typeface="StarSymbol"/>
              <a:buChar char=""/>
            </a:pPr>
            <a:r>
              <a:rPr lang="en-US"/>
              <a:t>How much Brazilians paid for license foreign software</a:t>
            </a:r>
            <a:endParaRPr/>
          </a:p>
          <a:p>
            <a:pPr lvl="1">
              <a:buSzPct val="25000"/>
              <a:buFont typeface="StarSymbol"/>
              <a:buChar char=""/>
            </a:pPr>
            <a:r>
              <a:rPr lang="en-US"/>
              <a:t>R$2,2 billion (R$4,4 mi) (2009)</a:t>
            </a:r>
            <a:endParaRPr/>
          </a:p>
          <a:p>
            <a:pPr>
              <a:buSzPct val="25000"/>
              <a:buFont typeface="StarSymbol"/>
              <a:buChar char=""/>
            </a:pPr>
            <a:r>
              <a:rPr lang="en-US"/>
              <a:t>How much Brazilian IT companies earned licensing their software for other countries:</a:t>
            </a:r>
            <a:endParaRPr/>
          </a:p>
          <a:p>
            <a:pPr lvl="1">
              <a:buSzPct val="25000"/>
              <a:buFont typeface="StarSymbol"/>
              <a:buChar char=""/>
            </a:pPr>
            <a:r>
              <a:rPr lang="en-US"/>
              <a:t>US$ 2,1 billions (from US$145 billion of 2009)</a:t>
            </a:r>
            <a:endParaRPr/>
          </a:p>
          <a:p>
            <a:pPr lvl="1">
              <a:buSzPct val="25000"/>
              <a:buFont typeface="StarSymbol"/>
              <a:buChar char=""/>
            </a:pPr>
            <a:r>
              <a:rPr lang="en-US"/>
              <a:t>USA is responsible for 72,7% (2009)</a:t>
            </a:r>
            <a:endParaRPr/>
          </a:p>
          <a:p>
            <a:pPr>
              <a:buSzPct val="25000"/>
              <a:buFont typeface="StarSymbol"/>
              <a:buChar char=""/>
            </a:pPr>
            <a:r>
              <a:rPr lang="en-US"/>
              <a:t>Is a good number, but still quite distant for India software exportation</a:t>
            </a:r>
            <a:endParaRPr/>
          </a:p>
          <a:p>
            <a:pPr lvl="1">
              <a:buSzPct val="25000"/>
              <a:buFont typeface="StarSymbol"/>
              <a:buChar char=""/>
            </a:pPr>
            <a:r>
              <a:rPr lang="en-US"/>
              <a:t>US$ 75 billions (2012)</a:t>
            </a:r>
            <a:endParaRPr/>
          </a:p>
          <a:p>
            <a:pPr>
              <a:buSzPct val="25000"/>
              <a:buFont typeface="StarSymbol"/>
              <a:buChar char=""/>
            </a:pPr>
            <a:r>
              <a:rPr lang="en-US"/>
              <a:t>Global market is estimated by</a:t>
            </a:r>
            <a:endParaRPr/>
          </a:p>
          <a:p>
            <a:pPr lvl="1">
              <a:buSzPct val="25000"/>
              <a:buFont typeface="StarSymbol"/>
              <a:buChar char=""/>
            </a:pPr>
            <a:r>
              <a:rPr lang="en-US"/>
              <a:t>US$ 1,5 trillion (2012)</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p:spPr>
        <p:txBody>
          <a:bodyPr wrap="none" lIns="0" rIns="0" tIns="0" bIns="0" anchor="ctr"/>
          <a:p>
            <a:pPr algn="ctr"/>
            <a:r>
              <a:rPr lang="en-US"/>
              <a:t>Programs that generate value</a:t>
            </a:r>
            <a:endParaRPr/>
          </a:p>
        </p:txBody>
      </p:sp>
      <p:pic>
        <p:nvPicPr>
          <p:cNvPr id="56" name="" descr=""/>
          <p:cNvPicPr/>
          <p:nvPr/>
        </p:nvPicPr>
        <p:blipFill>
          <a:blip r:embed="rId1"/>
          <a:srcRect l="0" t="264651" r="0" b="0"/>
          <a:stretch>
            <a:fillRect/>
          </a:stretch>
        </p:blipFill>
        <p:spPr>
          <a:xfrm>
            <a:off x="365760" y="1785600"/>
            <a:ext cx="9714240" cy="42490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