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65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ancisco\Dropbox\TRABALHO\$etom\Itapetininga\Resultado-pesquis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ancisco\Dropbox\TRABALHO\$etom\Itapetininga\Resultado-pesquis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ancisco\Dropbox\TRABALHO\$etom\Itapetininga\Resultado-pesquis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ancisco\Dropbox\TRABALHO\$etom\Itapetininga\Resultado-pesquis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ancisco\Dropbox\TRABALHO\$etom\Itapetininga\Resultado-pesquis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bar"/>
        <c:grouping val="stacked"/>
        <c:ser>
          <c:idx val="0"/>
          <c:order val="0"/>
          <c:tx>
            <c:strRef>
              <c:f>Plan1!$D$20</c:f>
              <c:strCache>
                <c:ptCount val="1"/>
                <c:pt idx="0">
                  <c:v>Parte 2 - Usabilidade</c:v>
                </c:pt>
              </c:strCache>
            </c:strRef>
          </c:tx>
          <c:cat>
            <c:strRef>
              <c:f>Plan1!$C$21:$C$26</c:f>
              <c:strCache>
                <c:ptCount val="6"/>
                <c:pt idx="0">
                  <c:v>Palmas</c:v>
                </c:pt>
                <c:pt idx="1">
                  <c:v>Belo Horizonte</c:v>
                </c:pt>
                <c:pt idx="2">
                  <c:v>Itapetininga</c:v>
                </c:pt>
                <c:pt idx="3">
                  <c:v>Rio de Janeiro</c:v>
                </c:pt>
                <c:pt idx="4">
                  <c:v>Porto Alegre</c:v>
                </c:pt>
                <c:pt idx="5">
                  <c:v>São Paulo</c:v>
                </c:pt>
              </c:strCache>
            </c:strRef>
          </c:cat>
          <c:val>
            <c:numRef>
              <c:f>Plan1!$D$21:$D$26</c:f>
              <c:numCache>
                <c:formatCode>General</c:formatCode>
                <c:ptCount val="6"/>
                <c:pt idx="0">
                  <c:v>6</c:v>
                </c:pt>
                <c:pt idx="1">
                  <c:v>24</c:v>
                </c:pt>
                <c:pt idx="2">
                  <c:v>19</c:v>
                </c:pt>
                <c:pt idx="3">
                  <c:v>25</c:v>
                </c:pt>
                <c:pt idx="4">
                  <c:v>43</c:v>
                </c:pt>
                <c:pt idx="5">
                  <c:v>51</c:v>
                </c:pt>
              </c:numCache>
            </c:numRef>
          </c:val>
        </c:ser>
        <c:ser>
          <c:idx val="1"/>
          <c:order val="1"/>
          <c:tx>
            <c:strRef>
              <c:f>Plan1!$E$20</c:f>
              <c:strCache>
                <c:ptCount val="1"/>
                <c:pt idx="0">
                  <c:v>Parte 1 - Cumprimento Legal</c:v>
                </c:pt>
              </c:strCache>
            </c:strRef>
          </c:tx>
          <c:cat>
            <c:strRef>
              <c:f>Plan1!$C$21:$C$26</c:f>
              <c:strCache>
                <c:ptCount val="6"/>
                <c:pt idx="0">
                  <c:v>Palmas</c:v>
                </c:pt>
                <c:pt idx="1">
                  <c:v>Belo Horizonte</c:v>
                </c:pt>
                <c:pt idx="2">
                  <c:v>Itapetininga</c:v>
                </c:pt>
                <c:pt idx="3">
                  <c:v>Rio de Janeiro</c:v>
                </c:pt>
                <c:pt idx="4">
                  <c:v>Porto Alegre</c:v>
                </c:pt>
                <c:pt idx="5">
                  <c:v>São Paulo</c:v>
                </c:pt>
              </c:strCache>
            </c:strRef>
          </c:cat>
          <c:val>
            <c:numRef>
              <c:f>Plan1!$E$21:$E$26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27</c:v>
                </c:pt>
                <c:pt idx="3">
                  <c:v>21</c:v>
                </c:pt>
                <c:pt idx="4">
                  <c:v>21</c:v>
                </c:pt>
                <c:pt idx="5">
                  <c:v>32</c:v>
                </c:pt>
              </c:numCache>
            </c:numRef>
          </c:val>
        </c:ser>
        <c:overlap val="100"/>
        <c:axId val="76170752"/>
        <c:axId val="76173312"/>
      </c:barChart>
      <c:catAx>
        <c:axId val="76170752"/>
        <c:scaling>
          <c:orientation val="minMax"/>
        </c:scaling>
        <c:axPos val="l"/>
        <c:tickLblPos val="nextTo"/>
        <c:crossAx val="76173312"/>
        <c:crosses val="autoZero"/>
        <c:auto val="1"/>
        <c:lblAlgn val="ctr"/>
        <c:lblOffset val="100"/>
      </c:catAx>
      <c:valAx>
        <c:axId val="76173312"/>
        <c:scaling>
          <c:orientation val="minMax"/>
        </c:scaling>
        <c:axPos val="b"/>
        <c:majorGridlines/>
        <c:numFmt formatCode="General" sourceLinked="1"/>
        <c:tickLblPos val="nextTo"/>
        <c:crossAx val="761707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5.7521981627296589E-2"/>
          <c:y val="1.1300962379702538E-2"/>
          <c:w val="0.9424780183727034"/>
          <c:h val="0.91929002624671918"/>
        </c:manualLayout>
      </c:layout>
      <c:barChart>
        <c:barDir val="col"/>
        <c:grouping val="clustered"/>
        <c:ser>
          <c:idx val="0"/>
          <c:order val="0"/>
          <c:dPt>
            <c:idx val="3"/>
            <c:spPr>
              <a:solidFill>
                <a:schemeClr val="accent2"/>
              </a:solidFill>
              <a:ln w="25400" cap="flat" cmpd="sng" algn="ctr">
                <a:solidFill>
                  <a:schemeClr val="accent2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4"/>
            <c:spPr>
              <a:solidFill>
                <a:schemeClr val="accent2"/>
              </a:solidFill>
              <a:ln w="25400" cap="flat" cmpd="sng" algn="ctr">
                <a:solidFill>
                  <a:schemeClr val="accent2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ASDASD!$C$6:$C$10</c:f>
              <c:strCache>
                <c:ptCount val="5"/>
                <c:pt idx="0">
                  <c:v>Plan</c:v>
                </c:pt>
                <c:pt idx="1">
                  <c:v>Exec</c:v>
                </c:pt>
                <c:pt idx="2">
                  <c:v>Comp</c:v>
                </c:pt>
                <c:pt idx="3">
                  <c:v>Usab</c:v>
                </c:pt>
                <c:pt idx="4">
                  <c:v>Rec</c:v>
                </c:pt>
              </c:strCache>
            </c:strRef>
          </c:cat>
          <c:val>
            <c:numRef>
              <c:f>ASDASD!$D$6:$D$10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15</c:v>
                </c:pt>
                <c:pt idx="3">
                  <c:v>11</c:v>
                </c:pt>
                <c:pt idx="4">
                  <c:v>8</c:v>
                </c:pt>
              </c:numCache>
            </c:numRef>
          </c:val>
        </c:ser>
        <c:axId val="57197696"/>
        <c:axId val="57200000"/>
      </c:barChart>
      <c:catAx>
        <c:axId val="57197696"/>
        <c:scaling>
          <c:orientation val="minMax"/>
        </c:scaling>
        <c:axPos val="b"/>
        <c:tickLblPos val="nextTo"/>
        <c:crossAx val="57200000"/>
        <c:crosses val="autoZero"/>
        <c:auto val="1"/>
        <c:lblAlgn val="ctr"/>
        <c:lblOffset val="100"/>
      </c:catAx>
      <c:valAx>
        <c:axId val="57200000"/>
        <c:scaling>
          <c:orientation val="minMax"/>
        </c:scaling>
        <c:axPos val="l"/>
        <c:majorGridlines/>
        <c:numFmt formatCode="General" sourceLinked="1"/>
        <c:tickLblPos val="nextTo"/>
        <c:crossAx val="57197696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20802946318778229"/>
          <c:y val="1.6192310376224369E-2"/>
          <c:w val="0.71234320146663721"/>
          <c:h val="0.88435666790491119"/>
        </c:manualLayout>
      </c:layout>
      <c:barChart>
        <c:barDir val="col"/>
        <c:grouping val="stacked"/>
        <c:ser>
          <c:idx val="0"/>
          <c:order val="0"/>
          <c:tx>
            <c:v>Cumprimento legal</c:v>
          </c:tx>
          <c:cat>
            <c:strRef>
              <c:f>ADSASD!$E$11</c:f>
              <c:strCache>
                <c:ptCount val="1"/>
                <c:pt idx="0">
                  <c:v>Nota Itapetininga</c:v>
                </c:pt>
              </c:strCache>
            </c:strRef>
          </c:cat>
          <c:val>
            <c:numRef>
              <c:f>ADSASD!$E$12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</c:ser>
        <c:ser>
          <c:idx val="1"/>
          <c:order val="1"/>
          <c:tx>
            <c:v>Usabilidade</c:v>
          </c:tx>
          <c:cat>
            <c:strRef>
              <c:f>ADSASD!$E$11</c:f>
              <c:strCache>
                <c:ptCount val="1"/>
                <c:pt idx="0">
                  <c:v>Nota Itapetininga</c:v>
                </c:pt>
              </c:strCache>
            </c:strRef>
          </c:cat>
          <c:val>
            <c:numRef>
              <c:f>ADSASD!$E$13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</c:ser>
        <c:overlap val="100"/>
        <c:axId val="76171136"/>
        <c:axId val="76193792"/>
      </c:barChart>
      <c:catAx>
        <c:axId val="76171136"/>
        <c:scaling>
          <c:orientation val="minMax"/>
        </c:scaling>
        <c:axPos val="b"/>
        <c:tickLblPos val="nextTo"/>
        <c:crossAx val="76193792"/>
        <c:crosses val="autoZero"/>
        <c:auto val="1"/>
        <c:lblAlgn val="ctr"/>
        <c:lblOffset val="100"/>
      </c:catAx>
      <c:valAx>
        <c:axId val="76193792"/>
        <c:scaling>
          <c:orientation val="minMax"/>
          <c:max val="100"/>
        </c:scaling>
        <c:axPos val="l"/>
        <c:majorGridlines/>
        <c:numFmt formatCode="General" sourceLinked="1"/>
        <c:tickLblPos val="nextTo"/>
        <c:crossAx val="761711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bar"/>
        <c:grouping val="stacked"/>
        <c:ser>
          <c:idx val="0"/>
          <c:order val="0"/>
          <c:tx>
            <c:strRef>
              <c:f>Plan1!$D$20</c:f>
              <c:strCache>
                <c:ptCount val="1"/>
                <c:pt idx="0">
                  <c:v>Parte 2 - Usabilidade</c:v>
                </c:pt>
              </c:strCache>
            </c:strRef>
          </c:tx>
          <c:cat>
            <c:strRef>
              <c:f>Plan1!$C$21:$C$26</c:f>
              <c:strCache>
                <c:ptCount val="6"/>
                <c:pt idx="0">
                  <c:v>Palmas</c:v>
                </c:pt>
                <c:pt idx="1">
                  <c:v>Belo Horizonte</c:v>
                </c:pt>
                <c:pt idx="2">
                  <c:v>Itapetininga</c:v>
                </c:pt>
                <c:pt idx="3">
                  <c:v>Rio de Janeiro</c:v>
                </c:pt>
                <c:pt idx="4">
                  <c:v>Porto Alegre</c:v>
                </c:pt>
                <c:pt idx="5">
                  <c:v>São Paulo</c:v>
                </c:pt>
              </c:strCache>
            </c:strRef>
          </c:cat>
          <c:val>
            <c:numRef>
              <c:f>Plan1!$D$21:$D$26</c:f>
              <c:numCache>
                <c:formatCode>General</c:formatCode>
                <c:ptCount val="6"/>
                <c:pt idx="0">
                  <c:v>6</c:v>
                </c:pt>
                <c:pt idx="1">
                  <c:v>24</c:v>
                </c:pt>
                <c:pt idx="2">
                  <c:v>19</c:v>
                </c:pt>
                <c:pt idx="3">
                  <c:v>25</c:v>
                </c:pt>
                <c:pt idx="4">
                  <c:v>43</c:v>
                </c:pt>
                <c:pt idx="5">
                  <c:v>51</c:v>
                </c:pt>
              </c:numCache>
            </c:numRef>
          </c:val>
        </c:ser>
        <c:ser>
          <c:idx val="1"/>
          <c:order val="1"/>
          <c:tx>
            <c:strRef>
              <c:f>Plan1!$E$20</c:f>
              <c:strCache>
                <c:ptCount val="1"/>
                <c:pt idx="0">
                  <c:v>Parte 1 - Cumprimento Legal</c:v>
                </c:pt>
              </c:strCache>
            </c:strRef>
          </c:tx>
          <c:cat>
            <c:strRef>
              <c:f>Plan1!$C$21:$C$26</c:f>
              <c:strCache>
                <c:ptCount val="6"/>
                <c:pt idx="0">
                  <c:v>Palmas</c:v>
                </c:pt>
                <c:pt idx="1">
                  <c:v>Belo Horizonte</c:v>
                </c:pt>
                <c:pt idx="2">
                  <c:v>Itapetininga</c:v>
                </c:pt>
                <c:pt idx="3">
                  <c:v>Rio de Janeiro</c:v>
                </c:pt>
                <c:pt idx="4">
                  <c:v>Porto Alegre</c:v>
                </c:pt>
                <c:pt idx="5">
                  <c:v>São Paulo</c:v>
                </c:pt>
              </c:strCache>
            </c:strRef>
          </c:cat>
          <c:val>
            <c:numRef>
              <c:f>Plan1!$E$21:$E$26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27</c:v>
                </c:pt>
                <c:pt idx="3">
                  <c:v>21</c:v>
                </c:pt>
                <c:pt idx="4">
                  <c:v>21</c:v>
                </c:pt>
                <c:pt idx="5">
                  <c:v>32</c:v>
                </c:pt>
              </c:numCache>
            </c:numRef>
          </c:val>
        </c:ser>
        <c:overlap val="100"/>
        <c:axId val="59800960"/>
        <c:axId val="59832576"/>
      </c:barChart>
      <c:catAx>
        <c:axId val="59800960"/>
        <c:scaling>
          <c:orientation val="minMax"/>
        </c:scaling>
        <c:axPos val="l"/>
        <c:tickLblPos val="nextTo"/>
        <c:crossAx val="59832576"/>
        <c:crosses val="autoZero"/>
        <c:auto val="1"/>
        <c:lblAlgn val="ctr"/>
        <c:lblOffset val="100"/>
      </c:catAx>
      <c:valAx>
        <c:axId val="59832576"/>
        <c:scaling>
          <c:orientation val="minMax"/>
        </c:scaling>
        <c:axPos val="b"/>
        <c:majorGridlines/>
        <c:numFmt formatCode="General" sourceLinked="1"/>
        <c:tickLblPos val="nextTo"/>
        <c:crossAx val="598009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5.7521981627296603E-2"/>
          <c:y val="1.1300962379702541E-2"/>
          <c:w val="0.94247801837270362"/>
          <c:h val="0.91929002624671941"/>
        </c:manualLayout>
      </c:layout>
      <c:barChart>
        <c:barDir val="col"/>
        <c:grouping val="clustered"/>
        <c:ser>
          <c:idx val="0"/>
          <c:order val="0"/>
          <c:dPt>
            <c:idx val="3"/>
            <c:spPr>
              <a:solidFill>
                <a:schemeClr val="accent2"/>
              </a:solidFill>
              <a:ln w="25400" cap="flat" cmpd="sng" algn="ctr">
                <a:solidFill>
                  <a:schemeClr val="accent2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4"/>
            <c:spPr>
              <a:solidFill>
                <a:schemeClr val="accent2"/>
              </a:solidFill>
              <a:ln w="25400" cap="flat" cmpd="sng" algn="ctr">
                <a:solidFill>
                  <a:schemeClr val="accent2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ASDASD!$C$6:$C$10</c:f>
              <c:strCache>
                <c:ptCount val="5"/>
                <c:pt idx="0">
                  <c:v>Plan</c:v>
                </c:pt>
                <c:pt idx="1">
                  <c:v>Exec</c:v>
                </c:pt>
                <c:pt idx="2">
                  <c:v>Comp</c:v>
                </c:pt>
                <c:pt idx="3">
                  <c:v>Usab</c:v>
                </c:pt>
                <c:pt idx="4">
                  <c:v>Rec</c:v>
                </c:pt>
              </c:strCache>
            </c:strRef>
          </c:cat>
          <c:val>
            <c:numRef>
              <c:f>ASDASD!$D$6:$D$10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15</c:v>
                </c:pt>
                <c:pt idx="3">
                  <c:v>11</c:v>
                </c:pt>
                <c:pt idx="4">
                  <c:v>8</c:v>
                </c:pt>
              </c:numCache>
            </c:numRef>
          </c:val>
        </c:ser>
        <c:axId val="71903488"/>
        <c:axId val="73351168"/>
      </c:barChart>
      <c:catAx>
        <c:axId val="71903488"/>
        <c:scaling>
          <c:orientation val="minMax"/>
        </c:scaling>
        <c:axPos val="b"/>
        <c:tickLblPos val="nextTo"/>
        <c:crossAx val="73351168"/>
        <c:crosses val="autoZero"/>
        <c:auto val="1"/>
        <c:lblAlgn val="ctr"/>
        <c:lblOffset val="100"/>
      </c:catAx>
      <c:valAx>
        <c:axId val="73351168"/>
        <c:scaling>
          <c:orientation val="minMax"/>
        </c:scaling>
        <c:axPos val="l"/>
        <c:majorGridlines/>
        <c:numFmt formatCode="General" sourceLinked="1"/>
        <c:tickLblPos val="nextTo"/>
        <c:crossAx val="71903488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1C09-11BF-4F4B-8A62-E4A1EDC385F6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9E04-68BA-4D19-9E26-A11301BB78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mpla.prefeitura.sp.gov.br/orcamento/orcamento_2010/ppa/apresentacao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Transparência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Itapetininga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Francisco </a:t>
            </a:r>
            <a:r>
              <a:rPr lang="en-US" dirty="0" err="1" smtClean="0"/>
              <a:t>Matelli</a:t>
            </a:r>
            <a:r>
              <a:rPr lang="en-US" dirty="0" smtClean="0"/>
              <a:t> </a:t>
            </a:r>
            <a:r>
              <a:rPr lang="en-US" dirty="0" err="1" smtClean="0"/>
              <a:t>Matulovic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eTOM</a:t>
            </a:r>
            <a:r>
              <a:rPr lang="en-US" dirty="0" smtClean="0"/>
              <a:t> a </a:t>
            </a:r>
            <a:r>
              <a:rPr lang="en-US" dirty="0" err="1" smtClean="0"/>
              <a:t>escala</a:t>
            </a:r>
            <a:r>
              <a:rPr lang="en-US" dirty="0" smtClean="0"/>
              <a:t> de </a:t>
            </a:r>
            <a:r>
              <a:rPr lang="en-US" dirty="0" err="1" smtClean="0"/>
              <a:t>transparência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Analisando</a:t>
            </a:r>
            <a:r>
              <a:rPr lang="en-US" dirty="0" smtClean="0"/>
              <a:t> </a:t>
            </a:r>
            <a:r>
              <a:rPr lang="en-US" dirty="0" err="1" smtClean="0"/>
              <a:t>Itapetininga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minuciosa</a:t>
            </a:r>
            <a:r>
              <a:rPr lang="en-US" dirty="0" smtClean="0"/>
              <a:t> do portal de </a:t>
            </a:r>
            <a:r>
              <a:rPr lang="en-US" dirty="0" err="1" smtClean="0"/>
              <a:t>transparência</a:t>
            </a:r>
            <a:r>
              <a:rPr lang="en-US" dirty="0" smtClean="0"/>
              <a:t> de </a:t>
            </a:r>
            <a:r>
              <a:rPr lang="en-US" dirty="0" err="1" smtClean="0"/>
              <a:t>Itapetininga</a:t>
            </a:r>
            <a:r>
              <a:rPr lang="en-US" dirty="0" smtClean="0"/>
              <a:t>, </a:t>
            </a:r>
            <a:r>
              <a:rPr lang="en-US" dirty="0" err="1" smtClean="0"/>
              <a:t>comparando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cidade</a:t>
            </a:r>
            <a:r>
              <a:rPr lang="en-US" dirty="0" smtClean="0"/>
              <a:t> com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capitais</a:t>
            </a:r>
            <a:r>
              <a:rPr lang="en-US" dirty="0" smtClean="0"/>
              <a:t>, São Paulo e Porto </a:t>
            </a:r>
            <a:r>
              <a:rPr lang="en-US" dirty="0" err="1" smtClean="0"/>
              <a:t>Alegre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</a:t>
            </a:r>
            <a:r>
              <a:rPr lang="en-US" dirty="0" err="1" smtClean="0"/>
              <a:t>PluriAnual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PPA explicita  a direção que segue a administração municipal. No caso do PPA, mais  especificamente, o propósito é entregar à sociedade um planejamento  responsável, transparente e inovador, baseado em diretrizes de governo claras e programas objetivos compostos por ações diretas,  para as quais são estipuladas metas físicas e financeiras. Além disso, cada programa é acompanhado de indicadores para medir seu desempenho em relação aos desafios da cidade e às demandas da sociedade</a:t>
            </a:r>
          </a:p>
          <a:p>
            <a:r>
              <a:rPr lang="en-US" dirty="0" err="1" smtClean="0"/>
              <a:t>Fonte</a:t>
            </a:r>
            <a:r>
              <a:rPr lang="en-US" dirty="0" smtClean="0"/>
              <a:t>: Plano </a:t>
            </a:r>
            <a:r>
              <a:rPr lang="en-US" dirty="0" err="1" smtClean="0"/>
              <a:t>Plurianual</a:t>
            </a:r>
            <a:r>
              <a:rPr lang="en-US" dirty="0" smtClean="0"/>
              <a:t> 2010 – 2013 (São Paulo)</a:t>
            </a:r>
          </a:p>
          <a:p>
            <a:r>
              <a:rPr lang="en-US" dirty="0" smtClean="0"/>
              <a:t>Link: </a:t>
            </a:r>
            <a:r>
              <a:rPr lang="pt-BR" dirty="0" smtClean="0">
                <a:hlinkClick r:id="rId2"/>
              </a:rPr>
              <a:t>http://sempla.prefeitura.sp.gov.br/orcamento/orcamento_2010/ppa/apresentacao.pdf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Itapetininga</a:t>
            </a:r>
            <a:r>
              <a:rPr lang="en-US" dirty="0" smtClean="0"/>
              <a:t> – </a:t>
            </a:r>
            <a:r>
              <a:rPr lang="en-US" dirty="0" err="1" smtClean="0"/>
              <a:t>Transparência</a:t>
            </a:r>
            <a:r>
              <a:rPr lang="en-US" dirty="0" smtClean="0"/>
              <a:t> (46) 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500034" y="1643050"/>
          <a:ext cx="6500858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Itapetininga</a:t>
            </a:r>
            <a:r>
              <a:rPr lang="en-US" dirty="0" smtClean="0"/>
              <a:t> - </a:t>
            </a:r>
            <a:r>
              <a:rPr lang="en-US" dirty="0" err="1" smtClean="0"/>
              <a:t>Comparativo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642910" y="1285860"/>
          <a:ext cx="8072494" cy="514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Itapetininga</a:t>
            </a:r>
            <a:r>
              <a:rPr lang="en-US" dirty="0" smtClean="0"/>
              <a:t> – Nota </a:t>
            </a:r>
            <a:r>
              <a:rPr lang="en-US" dirty="0" err="1" smtClean="0"/>
              <a:t>individuais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428596" y="1428736"/>
          <a:ext cx="7929618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151</Words>
  <Application>Microsoft Office PowerPoint</Application>
  <PresentationFormat>Apresentação na tela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Transparência em Itapetininga</vt:lpstr>
      <vt:lpstr>eTOM a escala de transparência</vt:lpstr>
      <vt:lpstr>Analisando Itapetininga</vt:lpstr>
      <vt:lpstr>Plano PluriAnual</vt:lpstr>
      <vt:lpstr>Slide 5</vt:lpstr>
      <vt:lpstr>Slide 6</vt:lpstr>
      <vt:lpstr>Itapetininga – Transparência (46) </vt:lpstr>
      <vt:lpstr>Itapetininga - Comparativo</vt:lpstr>
      <vt:lpstr>Itapetininga – Nota individuais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Transparência em Itapetininga</dc:title>
  <dc:creator>Francisco</dc:creator>
  <cp:lastModifiedBy>Francisco</cp:lastModifiedBy>
  <cp:revision>11</cp:revision>
  <dcterms:created xsi:type="dcterms:W3CDTF">2012-07-10T23:57:04Z</dcterms:created>
  <dcterms:modified xsi:type="dcterms:W3CDTF">2012-07-11T14:13:36Z</dcterms:modified>
</cp:coreProperties>
</file>