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302" r:id="rId2"/>
    <p:sldId id="313" r:id="rId3"/>
    <p:sldId id="317" r:id="rId4"/>
    <p:sldId id="318" r:id="rId5"/>
    <p:sldId id="307" r:id="rId6"/>
    <p:sldId id="319" r:id="rId7"/>
    <p:sldId id="320" r:id="rId8"/>
    <p:sldId id="314" r:id="rId9"/>
    <p:sldId id="309" r:id="rId10"/>
    <p:sldId id="315" r:id="rId11"/>
    <p:sldId id="311" r:id="rId12"/>
    <p:sldId id="321" r:id="rId13"/>
    <p:sldId id="316" r:id="rId14"/>
  </p:sldIdLst>
  <p:sldSz cx="9906000" cy="6858000" type="A4"/>
  <p:notesSz cx="6716713" cy="9856788"/>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0000FF"/>
    <a:srgbClr val="996600"/>
    <a:srgbClr val="820000"/>
    <a:srgbClr val="006600"/>
    <a:srgbClr val="FF9900"/>
    <a:srgbClr val="EE8E00"/>
    <a:srgbClr val="D67F00"/>
    <a:srgbClr val="646464"/>
    <a:srgbClr val="0033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807" autoAdjust="0"/>
  </p:normalViewPr>
  <p:slideViewPr>
    <p:cSldViewPr>
      <p:cViewPr>
        <p:scale>
          <a:sx n="80" d="100"/>
          <a:sy n="80" d="100"/>
        </p:scale>
        <p:origin x="-672" y="210"/>
      </p:cViewPr>
      <p:guideLst>
        <p:guide orient="horz" pos="2160"/>
        <p:guide pos="312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9E06E3-CA0C-42B5-AC29-55124CED4D7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pt-BR"/>
        </a:p>
      </dgm:t>
    </dgm:pt>
    <dgm:pt modelId="{EAED590C-E9C1-4659-8605-1C97701653E8}">
      <dgm:prSet phldrT="[Texto]"/>
      <dgm:spPr/>
      <dgm:t>
        <a:bodyPr/>
        <a:lstStyle/>
        <a:p>
          <a:r>
            <a:rPr lang="pt-BR" dirty="0" smtClean="0"/>
            <a:t>LEI FEDERAL Nº12.527 DE 18/11/2011</a:t>
          </a:r>
          <a:endParaRPr lang="pt-BR" dirty="0"/>
        </a:p>
      </dgm:t>
    </dgm:pt>
    <dgm:pt modelId="{977408DA-DA9D-453C-81F6-54B94F1BA09B}" type="parTrans" cxnId="{A2CFE881-D2BF-4766-B50D-042F353BB094}">
      <dgm:prSet/>
      <dgm:spPr/>
      <dgm:t>
        <a:bodyPr/>
        <a:lstStyle/>
        <a:p>
          <a:endParaRPr lang="pt-BR"/>
        </a:p>
      </dgm:t>
    </dgm:pt>
    <dgm:pt modelId="{CD40B9EE-5DBD-492E-9448-A37F94DBBC6B}" type="sibTrans" cxnId="{A2CFE881-D2BF-4766-B50D-042F353BB094}">
      <dgm:prSet/>
      <dgm:spPr/>
      <dgm:t>
        <a:bodyPr/>
        <a:lstStyle/>
        <a:p>
          <a:endParaRPr lang="pt-BR"/>
        </a:p>
      </dgm:t>
    </dgm:pt>
    <dgm:pt modelId="{AB843C72-07C8-48A4-8022-D20F2D0868C0}">
      <dgm:prSet phldrT="[Texto]"/>
      <dgm:spPr/>
      <dgm:t>
        <a:bodyPr/>
        <a:lstStyle/>
        <a:p>
          <a:r>
            <a:rPr lang="pt-BR" dirty="0" smtClean="0"/>
            <a:t>DECRETO Nº 58.052 DE 16/05/2012</a:t>
          </a:r>
          <a:endParaRPr lang="pt-BR" dirty="0"/>
        </a:p>
      </dgm:t>
    </dgm:pt>
    <dgm:pt modelId="{1616BDEC-43D6-4CD3-8564-6ECBD4C58CBE}" type="parTrans" cxnId="{6B014F36-A185-4894-8699-C38DD116FD56}">
      <dgm:prSet/>
      <dgm:spPr/>
      <dgm:t>
        <a:bodyPr/>
        <a:lstStyle/>
        <a:p>
          <a:endParaRPr lang="pt-BR"/>
        </a:p>
      </dgm:t>
    </dgm:pt>
    <dgm:pt modelId="{D1D5DE61-A038-4041-8D01-41E72F76FB79}" type="sibTrans" cxnId="{6B014F36-A185-4894-8699-C38DD116FD56}">
      <dgm:prSet/>
      <dgm:spPr/>
      <dgm:t>
        <a:bodyPr/>
        <a:lstStyle/>
        <a:p>
          <a:endParaRPr lang="pt-BR"/>
        </a:p>
      </dgm:t>
    </dgm:pt>
    <dgm:pt modelId="{EA27F61D-6AF2-4E13-8C66-53E5832EC72C}">
      <dgm:prSet/>
      <dgm:spPr/>
      <dgm:t>
        <a:bodyPr/>
        <a:lstStyle/>
        <a:p>
          <a:r>
            <a:rPr lang="pt-BR" dirty="0" smtClean="0"/>
            <a:t>Regula o acesso a informações previsto na Constituição Federal</a:t>
          </a:r>
          <a:endParaRPr lang="pt-BR" dirty="0"/>
        </a:p>
      </dgm:t>
    </dgm:pt>
    <dgm:pt modelId="{B64A1615-330D-42A8-A363-673468C6FC06}" type="parTrans" cxnId="{9A256022-295E-4B1C-818C-FA02E65D1C4D}">
      <dgm:prSet/>
      <dgm:spPr/>
      <dgm:t>
        <a:bodyPr/>
        <a:lstStyle/>
        <a:p>
          <a:endParaRPr lang="pt-BR"/>
        </a:p>
      </dgm:t>
    </dgm:pt>
    <dgm:pt modelId="{CDEC1F08-3995-4E14-B0EF-C9413B56EB8F}" type="sibTrans" cxnId="{9A256022-295E-4B1C-818C-FA02E65D1C4D}">
      <dgm:prSet/>
      <dgm:spPr/>
      <dgm:t>
        <a:bodyPr/>
        <a:lstStyle/>
        <a:p>
          <a:endParaRPr lang="pt-BR"/>
        </a:p>
      </dgm:t>
    </dgm:pt>
    <dgm:pt modelId="{4B164217-9BEC-4242-B85A-43D307113DAF}">
      <dgm:prSet/>
      <dgm:spPr/>
      <dgm:t>
        <a:bodyPr/>
        <a:lstStyle/>
        <a:p>
          <a:r>
            <a:rPr lang="pt-BR" dirty="0" smtClean="0"/>
            <a:t>Regulamenta a Lei Federal nº 12.527 de 18/11/2011</a:t>
          </a:r>
          <a:endParaRPr lang="pt-BR" dirty="0"/>
        </a:p>
      </dgm:t>
    </dgm:pt>
    <dgm:pt modelId="{70B7118A-C594-4717-8FAC-0F5A4C52355B}" type="parTrans" cxnId="{88875E3D-DA3C-42D2-A47D-51986A5E86C0}">
      <dgm:prSet/>
      <dgm:spPr/>
      <dgm:t>
        <a:bodyPr/>
        <a:lstStyle/>
        <a:p>
          <a:endParaRPr lang="pt-BR"/>
        </a:p>
      </dgm:t>
    </dgm:pt>
    <dgm:pt modelId="{60850763-9BCF-44CF-A704-2ABB4CC38310}" type="sibTrans" cxnId="{88875E3D-DA3C-42D2-A47D-51986A5E86C0}">
      <dgm:prSet/>
      <dgm:spPr/>
      <dgm:t>
        <a:bodyPr/>
        <a:lstStyle/>
        <a:p>
          <a:endParaRPr lang="pt-BR"/>
        </a:p>
      </dgm:t>
    </dgm:pt>
    <dgm:pt modelId="{22016506-7EAA-41FF-909E-91869D8B0735}" type="pres">
      <dgm:prSet presAssocID="{089E06E3-CA0C-42B5-AC29-55124CED4D76}" presName="linear" presStyleCnt="0">
        <dgm:presLayoutVars>
          <dgm:dir/>
          <dgm:animLvl val="lvl"/>
          <dgm:resizeHandles val="exact"/>
        </dgm:presLayoutVars>
      </dgm:prSet>
      <dgm:spPr/>
      <dgm:t>
        <a:bodyPr/>
        <a:lstStyle/>
        <a:p>
          <a:endParaRPr lang="pt-BR"/>
        </a:p>
      </dgm:t>
    </dgm:pt>
    <dgm:pt modelId="{98416380-4025-4370-B9B5-F353663ED48E}" type="pres">
      <dgm:prSet presAssocID="{EAED590C-E9C1-4659-8605-1C97701653E8}" presName="parentLin" presStyleCnt="0"/>
      <dgm:spPr/>
    </dgm:pt>
    <dgm:pt modelId="{70C2734C-40DF-4A6A-8560-096DAF514729}" type="pres">
      <dgm:prSet presAssocID="{EAED590C-E9C1-4659-8605-1C97701653E8}" presName="parentLeftMargin" presStyleLbl="node1" presStyleIdx="0" presStyleCnt="2"/>
      <dgm:spPr/>
      <dgm:t>
        <a:bodyPr/>
        <a:lstStyle/>
        <a:p>
          <a:endParaRPr lang="pt-BR"/>
        </a:p>
      </dgm:t>
    </dgm:pt>
    <dgm:pt modelId="{D8ABF857-6129-47F7-BBC5-EC226B6F1037}" type="pres">
      <dgm:prSet presAssocID="{EAED590C-E9C1-4659-8605-1C97701653E8}" presName="parentText" presStyleLbl="node1" presStyleIdx="0" presStyleCnt="2">
        <dgm:presLayoutVars>
          <dgm:chMax val="0"/>
          <dgm:bulletEnabled val="1"/>
        </dgm:presLayoutVars>
      </dgm:prSet>
      <dgm:spPr/>
      <dgm:t>
        <a:bodyPr/>
        <a:lstStyle/>
        <a:p>
          <a:endParaRPr lang="pt-BR"/>
        </a:p>
      </dgm:t>
    </dgm:pt>
    <dgm:pt modelId="{77B625C3-6593-4BDC-BE23-A789DD920E4A}" type="pres">
      <dgm:prSet presAssocID="{EAED590C-E9C1-4659-8605-1C97701653E8}" presName="negativeSpace" presStyleCnt="0"/>
      <dgm:spPr/>
    </dgm:pt>
    <dgm:pt modelId="{2C4AE803-CE96-4E75-B52B-B9379E85536B}" type="pres">
      <dgm:prSet presAssocID="{EAED590C-E9C1-4659-8605-1C97701653E8}" presName="childText" presStyleLbl="conFgAcc1" presStyleIdx="0" presStyleCnt="2">
        <dgm:presLayoutVars>
          <dgm:bulletEnabled val="1"/>
        </dgm:presLayoutVars>
      </dgm:prSet>
      <dgm:spPr/>
      <dgm:t>
        <a:bodyPr/>
        <a:lstStyle/>
        <a:p>
          <a:endParaRPr lang="pt-BR"/>
        </a:p>
      </dgm:t>
    </dgm:pt>
    <dgm:pt modelId="{BCE571C8-A529-4B38-9139-B6AB49A9BB8D}" type="pres">
      <dgm:prSet presAssocID="{CD40B9EE-5DBD-492E-9448-A37F94DBBC6B}" presName="spaceBetweenRectangles" presStyleCnt="0"/>
      <dgm:spPr/>
    </dgm:pt>
    <dgm:pt modelId="{5394F19B-2D45-4948-A76D-F6B198CA6AB3}" type="pres">
      <dgm:prSet presAssocID="{AB843C72-07C8-48A4-8022-D20F2D0868C0}" presName="parentLin" presStyleCnt="0"/>
      <dgm:spPr/>
    </dgm:pt>
    <dgm:pt modelId="{94C9555F-7F4A-404B-BC91-15B3DF61A636}" type="pres">
      <dgm:prSet presAssocID="{AB843C72-07C8-48A4-8022-D20F2D0868C0}" presName="parentLeftMargin" presStyleLbl="node1" presStyleIdx="0" presStyleCnt="2"/>
      <dgm:spPr/>
      <dgm:t>
        <a:bodyPr/>
        <a:lstStyle/>
        <a:p>
          <a:endParaRPr lang="pt-BR"/>
        </a:p>
      </dgm:t>
    </dgm:pt>
    <dgm:pt modelId="{1B52E392-7613-4EB7-8D14-E16C46065BF4}" type="pres">
      <dgm:prSet presAssocID="{AB843C72-07C8-48A4-8022-D20F2D0868C0}" presName="parentText" presStyleLbl="node1" presStyleIdx="1" presStyleCnt="2">
        <dgm:presLayoutVars>
          <dgm:chMax val="0"/>
          <dgm:bulletEnabled val="1"/>
        </dgm:presLayoutVars>
      </dgm:prSet>
      <dgm:spPr/>
      <dgm:t>
        <a:bodyPr/>
        <a:lstStyle/>
        <a:p>
          <a:endParaRPr lang="pt-BR"/>
        </a:p>
      </dgm:t>
    </dgm:pt>
    <dgm:pt modelId="{7815E125-1E46-4D56-A339-6099B40358CD}" type="pres">
      <dgm:prSet presAssocID="{AB843C72-07C8-48A4-8022-D20F2D0868C0}" presName="negativeSpace" presStyleCnt="0"/>
      <dgm:spPr/>
    </dgm:pt>
    <dgm:pt modelId="{D87A7631-7B70-4727-9730-F7503B50B19E}" type="pres">
      <dgm:prSet presAssocID="{AB843C72-07C8-48A4-8022-D20F2D0868C0}" presName="childText" presStyleLbl="conFgAcc1" presStyleIdx="1" presStyleCnt="2">
        <dgm:presLayoutVars>
          <dgm:bulletEnabled val="1"/>
        </dgm:presLayoutVars>
      </dgm:prSet>
      <dgm:spPr/>
      <dgm:t>
        <a:bodyPr/>
        <a:lstStyle/>
        <a:p>
          <a:endParaRPr lang="pt-BR"/>
        </a:p>
      </dgm:t>
    </dgm:pt>
  </dgm:ptLst>
  <dgm:cxnLst>
    <dgm:cxn modelId="{A2CFE881-D2BF-4766-B50D-042F353BB094}" srcId="{089E06E3-CA0C-42B5-AC29-55124CED4D76}" destId="{EAED590C-E9C1-4659-8605-1C97701653E8}" srcOrd="0" destOrd="0" parTransId="{977408DA-DA9D-453C-81F6-54B94F1BA09B}" sibTransId="{CD40B9EE-5DBD-492E-9448-A37F94DBBC6B}"/>
    <dgm:cxn modelId="{969113E2-EB7D-4D52-8760-8B1D7CD105FA}" type="presOf" srcId="{089E06E3-CA0C-42B5-AC29-55124CED4D76}" destId="{22016506-7EAA-41FF-909E-91869D8B0735}" srcOrd="0" destOrd="0" presId="urn:microsoft.com/office/officeart/2005/8/layout/list1"/>
    <dgm:cxn modelId="{9A256022-295E-4B1C-818C-FA02E65D1C4D}" srcId="{EAED590C-E9C1-4659-8605-1C97701653E8}" destId="{EA27F61D-6AF2-4E13-8C66-53E5832EC72C}" srcOrd="0" destOrd="0" parTransId="{B64A1615-330D-42A8-A363-673468C6FC06}" sibTransId="{CDEC1F08-3995-4E14-B0EF-C9413B56EB8F}"/>
    <dgm:cxn modelId="{88875E3D-DA3C-42D2-A47D-51986A5E86C0}" srcId="{AB843C72-07C8-48A4-8022-D20F2D0868C0}" destId="{4B164217-9BEC-4242-B85A-43D307113DAF}" srcOrd="0" destOrd="0" parTransId="{70B7118A-C594-4717-8FAC-0F5A4C52355B}" sibTransId="{60850763-9BCF-44CF-A704-2ABB4CC38310}"/>
    <dgm:cxn modelId="{350C166C-AB91-4A48-B440-8C709D593913}" type="presOf" srcId="{AB843C72-07C8-48A4-8022-D20F2D0868C0}" destId="{94C9555F-7F4A-404B-BC91-15B3DF61A636}" srcOrd="0" destOrd="0" presId="urn:microsoft.com/office/officeart/2005/8/layout/list1"/>
    <dgm:cxn modelId="{11887952-E01B-4D5C-9D99-C28B1627C916}" type="presOf" srcId="{4B164217-9BEC-4242-B85A-43D307113DAF}" destId="{D87A7631-7B70-4727-9730-F7503B50B19E}" srcOrd="0" destOrd="0" presId="urn:microsoft.com/office/officeart/2005/8/layout/list1"/>
    <dgm:cxn modelId="{0547AE1C-512B-4087-8510-94A454269827}" type="presOf" srcId="{AB843C72-07C8-48A4-8022-D20F2D0868C0}" destId="{1B52E392-7613-4EB7-8D14-E16C46065BF4}" srcOrd="1" destOrd="0" presId="urn:microsoft.com/office/officeart/2005/8/layout/list1"/>
    <dgm:cxn modelId="{8FC15D19-4D76-412F-BCAE-7D16FC89ED14}" type="presOf" srcId="{EAED590C-E9C1-4659-8605-1C97701653E8}" destId="{70C2734C-40DF-4A6A-8560-096DAF514729}" srcOrd="0" destOrd="0" presId="urn:microsoft.com/office/officeart/2005/8/layout/list1"/>
    <dgm:cxn modelId="{6B014F36-A185-4894-8699-C38DD116FD56}" srcId="{089E06E3-CA0C-42B5-AC29-55124CED4D76}" destId="{AB843C72-07C8-48A4-8022-D20F2D0868C0}" srcOrd="1" destOrd="0" parTransId="{1616BDEC-43D6-4CD3-8564-6ECBD4C58CBE}" sibTransId="{D1D5DE61-A038-4041-8D01-41E72F76FB79}"/>
    <dgm:cxn modelId="{09AF96FF-3C52-4A52-A751-60840FB52348}" type="presOf" srcId="{EA27F61D-6AF2-4E13-8C66-53E5832EC72C}" destId="{2C4AE803-CE96-4E75-B52B-B9379E85536B}" srcOrd="0" destOrd="0" presId="urn:microsoft.com/office/officeart/2005/8/layout/list1"/>
    <dgm:cxn modelId="{3C4872C3-D105-4553-8EC2-C61365FDA0C2}" type="presOf" srcId="{EAED590C-E9C1-4659-8605-1C97701653E8}" destId="{D8ABF857-6129-47F7-BBC5-EC226B6F1037}" srcOrd="1" destOrd="0" presId="urn:microsoft.com/office/officeart/2005/8/layout/list1"/>
    <dgm:cxn modelId="{ABD28265-6C08-4184-B251-39B28C39850B}" type="presParOf" srcId="{22016506-7EAA-41FF-909E-91869D8B0735}" destId="{98416380-4025-4370-B9B5-F353663ED48E}" srcOrd="0" destOrd="0" presId="urn:microsoft.com/office/officeart/2005/8/layout/list1"/>
    <dgm:cxn modelId="{C9CA32D2-CA43-4874-B6A4-392A8EE4C3AC}" type="presParOf" srcId="{98416380-4025-4370-B9B5-F353663ED48E}" destId="{70C2734C-40DF-4A6A-8560-096DAF514729}" srcOrd="0" destOrd="0" presId="urn:microsoft.com/office/officeart/2005/8/layout/list1"/>
    <dgm:cxn modelId="{B23DC373-B752-454A-B999-C36E2F4382C8}" type="presParOf" srcId="{98416380-4025-4370-B9B5-F353663ED48E}" destId="{D8ABF857-6129-47F7-BBC5-EC226B6F1037}" srcOrd="1" destOrd="0" presId="urn:microsoft.com/office/officeart/2005/8/layout/list1"/>
    <dgm:cxn modelId="{53C6FE3A-49D9-4ABB-952E-4F4E2F509F6A}" type="presParOf" srcId="{22016506-7EAA-41FF-909E-91869D8B0735}" destId="{77B625C3-6593-4BDC-BE23-A789DD920E4A}" srcOrd="1" destOrd="0" presId="urn:microsoft.com/office/officeart/2005/8/layout/list1"/>
    <dgm:cxn modelId="{ADB0319D-C36E-4942-B149-4F74FB3D5250}" type="presParOf" srcId="{22016506-7EAA-41FF-909E-91869D8B0735}" destId="{2C4AE803-CE96-4E75-B52B-B9379E85536B}" srcOrd="2" destOrd="0" presId="urn:microsoft.com/office/officeart/2005/8/layout/list1"/>
    <dgm:cxn modelId="{532D9AA1-EB5A-4341-B725-FA24D9DC0F25}" type="presParOf" srcId="{22016506-7EAA-41FF-909E-91869D8B0735}" destId="{BCE571C8-A529-4B38-9139-B6AB49A9BB8D}" srcOrd="3" destOrd="0" presId="urn:microsoft.com/office/officeart/2005/8/layout/list1"/>
    <dgm:cxn modelId="{6DF5659F-67C3-4184-847A-84E04566539E}" type="presParOf" srcId="{22016506-7EAA-41FF-909E-91869D8B0735}" destId="{5394F19B-2D45-4948-A76D-F6B198CA6AB3}" srcOrd="4" destOrd="0" presId="urn:microsoft.com/office/officeart/2005/8/layout/list1"/>
    <dgm:cxn modelId="{B8B0CB7D-7320-4513-974C-32F786C02561}" type="presParOf" srcId="{5394F19B-2D45-4948-A76D-F6B198CA6AB3}" destId="{94C9555F-7F4A-404B-BC91-15B3DF61A636}" srcOrd="0" destOrd="0" presId="urn:microsoft.com/office/officeart/2005/8/layout/list1"/>
    <dgm:cxn modelId="{73A6AF14-89CE-48FE-BF30-3C62A6FA2A0F}" type="presParOf" srcId="{5394F19B-2D45-4948-A76D-F6B198CA6AB3}" destId="{1B52E392-7613-4EB7-8D14-E16C46065BF4}" srcOrd="1" destOrd="0" presId="urn:microsoft.com/office/officeart/2005/8/layout/list1"/>
    <dgm:cxn modelId="{1845459B-9B20-46AC-A373-85C03B31CB67}" type="presParOf" srcId="{22016506-7EAA-41FF-909E-91869D8B0735}" destId="{7815E125-1E46-4D56-A339-6099B40358CD}" srcOrd="5" destOrd="0" presId="urn:microsoft.com/office/officeart/2005/8/layout/list1"/>
    <dgm:cxn modelId="{24557380-5E7F-4F64-98CB-FC4E53F180C8}" type="presParOf" srcId="{22016506-7EAA-41FF-909E-91869D8B0735}" destId="{D87A7631-7B70-4727-9730-F7503B50B19E}" srcOrd="6"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C4AE803-CE96-4E75-B52B-B9379E85536B}">
      <dsp:nvSpPr>
        <dsp:cNvPr id="0" name=""/>
        <dsp:cNvSpPr/>
      </dsp:nvSpPr>
      <dsp:spPr>
        <a:xfrm>
          <a:off x="0" y="953933"/>
          <a:ext cx="6604000" cy="11907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12544" tIns="437388" rIns="512544" bIns="149352" numCol="1" spcCol="1270" anchor="t" anchorCtr="0">
          <a:noAutofit/>
        </a:bodyPr>
        <a:lstStyle/>
        <a:p>
          <a:pPr marL="228600" lvl="1" indent="-228600" algn="l" defTabSz="933450">
            <a:lnSpc>
              <a:spcPct val="90000"/>
            </a:lnSpc>
            <a:spcBef>
              <a:spcPct val="0"/>
            </a:spcBef>
            <a:spcAft>
              <a:spcPct val="15000"/>
            </a:spcAft>
            <a:buChar char="••"/>
          </a:pPr>
          <a:r>
            <a:rPr lang="pt-BR" sz="2100" kern="1200" dirty="0" smtClean="0"/>
            <a:t>Regula o acesso a informações previsto na Constituição Federal</a:t>
          </a:r>
          <a:endParaRPr lang="pt-BR" sz="2100" kern="1200" dirty="0"/>
        </a:p>
      </dsp:txBody>
      <dsp:txXfrm>
        <a:off x="0" y="953933"/>
        <a:ext cx="6604000" cy="1190700"/>
      </dsp:txXfrm>
    </dsp:sp>
    <dsp:sp modelId="{D8ABF857-6129-47F7-BBC5-EC226B6F1037}">
      <dsp:nvSpPr>
        <dsp:cNvPr id="0" name=""/>
        <dsp:cNvSpPr/>
      </dsp:nvSpPr>
      <dsp:spPr>
        <a:xfrm>
          <a:off x="330200" y="643973"/>
          <a:ext cx="462280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731" tIns="0" rIns="174731" bIns="0" numCol="1" spcCol="1270" anchor="ctr" anchorCtr="0">
          <a:noAutofit/>
        </a:bodyPr>
        <a:lstStyle/>
        <a:p>
          <a:pPr lvl="0" algn="l" defTabSz="933450">
            <a:lnSpc>
              <a:spcPct val="90000"/>
            </a:lnSpc>
            <a:spcBef>
              <a:spcPct val="0"/>
            </a:spcBef>
            <a:spcAft>
              <a:spcPct val="35000"/>
            </a:spcAft>
          </a:pPr>
          <a:r>
            <a:rPr lang="pt-BR" sz="2100" kern="1200" dirty="0" smtClean="0"/>
            <a:t>LEI FEDERAL Nº12.527 DE 18/11/2011</a:t>
          </a:r>
          <a:endParaRPr lang="pt-BR" sz="2100" kern="1200" dirty="0"/>
        </a:p>
      </dsp:txBody>
      <dsp:txXfrm>
        <a:off x="330200" y="643973"/>
        <a:ext cx="4622800" cy="619920"/>
      </dsp:txXfrm>
    </dsp:sp>
    <dsp:sp modelId="{D87A7631-7B70-4727-9730-F7503B50B19E}">
      <dsp:nvSpPr>
        <dsp:cNvPr id="0" name=""/>
        <dsp:cNvSpPr/>
      </dsp:nvSpPr>
      <dsp:spPr>
        <a:xfrm>
          <a:off x="0" y="2567993"/>
          <a:ext cx="6604000" cy="11907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12544" tIns="437388" rIns="512544" bIns="149352" numCol="1" spcCol="1270" anchor="t" anchorCtr="0">
          <a:noAutofit/>
        </a:bodyPr>
        <a:lstStyle/>
        <a:p>
          <a:pPr marL="228600" lvl="1" indent="-228600" algn="l" defTabSz="933450">
            <a:lnSpc>
              <a:spcPct val="90000"/>
            </a:lnSpc>
            <a:spcBef>
              <a:spcPct val="0"/>
            </a:spcBef>
            <a:spcAft>
              <a:spcPct val="15000"/>
            </a:spcAft>
            <a:buChar char="••"/>
          </a:pPr>
          <a:r>
            <a:rPr lang="pt-BR" sz="2100" kern="1200" dirty="0" smtClean="0"/>
            <a:t>Regulamenta a Lei Federal nº 12.527 de 18/11/2011</a:t>
          </a:r>
          <a:endParaRPr lang="pt-BR" sz="2100" kern="1200" dirty="0"/>
        </a:p>
      </dsp:txBody>
      <dsp:txXfrm>
        <a:off x="0" y="2567993"/>
        <a:ext cx="6604000" cy="1190700"/>
      </dsp:txXfrm>
    </dsp:sp>
    <dsp:sp modelId="{1B52E392-7613-4EB7-8D14-E16C46065BF4}">
      <dsp:nvSpPr>
        <dsp:cNvPr id="0" name=""/>
        <dsp:cNvSpPr/>
      </dsp:nvSpPr>
      <dsp:spPr>
        <a:xfrm>
          <a:off x="330200" y="2258033"/>
          <a:ext cx="462280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4731" tIns="0" rIns="174731" bIns="0" numCol="1" spcCol="1270" anchor="ctr" anchorCtr="0">
          <a:noAutofit/>
        </a:bodyPr>
        <a:lstStyle/>
        <a:p>
          <a:pPr lvl="0" algn="l" defTabSz="933450">
            <a:lnSpc>
              <a:spcPct val="90000"/>
            </a:lnSpc>
            <a:spcBef>
              <a:spcPct val="0"/>
            </a:spcBef>
            <a:spcAft>
              <a:spcPct val="35000"/>
            </a:spcAft>
          </a:pPr>
          <a:r>
            <a:rPr lang="pt-BR" sz="2100" kern="1200" dirty="0" smtClean="0"/>
            <a:t>DECRETO Nº 58.052 DE 16/05/2012</a:t>
          </a:r>
          <a:endParaRPr lang="pt-BR" sz="2100" kern="1200" dirty="0"/>
        </a:p>
      </dsp:txBody>
      <dsp:txXfrm>
        <a:off x="330200" y="2258033"/>
        <a:ext cx="4622800" cy="6199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1"/>
            <a:ext cx="2909888" cy="492125"/>
          </a:xfrm>
          <a:prstGeom prst="rect">
            <a:avLst/>
          </a:prstGeom>
        </p:spPr>
        <p:txBody>
          <a:bodyPr vert="horz" lIns="91434" tIns="45717" rIns="91434" bIns="45717" rtlCol="0"/>
          <a:lstStyle>
            <a:lvl1pPr algn="l">
              <a:defRPr sz="1200"/>
            </a:lvl1pPr>
          </a:lstStyle>
          <a:p>
            <a:endParaRPr lang="pt-BR"/>
          </a:p>
        </p:txBody>
      </p:sp>
      <p:sp>
        <p:nvSpPr>
          <p:cNvPr id="3" name="Espaço Reservado para Data 2"/>
          <p:cNvSpPr>
            <a:spLocks noGrp="1"/>
          </p:cNvSpPr>
          <p:nvPr>
            <p:ph type="dt" sz="quarter" idx="1"/>
          </p:nvPr>
        </p:nvSpPr>
        <p:spPr>
          <a:xfrm>
            <a:off x="3805239" y="1"/>
            <a:ext cx="2909887" cy="492125"/>
          </a:xfrm>
          <a:prstGeom prst="rect">
            <a:avLst/>
          </a:prstGeom>
        </p:spPr>
        <p:txBody>
          <a:bodyPr vert="horz" lIns="91434" tIns="45717" rIns="91434" bIns="45717" rtlCol="0"/>
          <a:lstStyle>
            <a:lvl1pPr algn="r">
              <a:defRPr sz="1200"/>
            </a:lvl1pPr>
          </a:lstStyle>
          <a:p>
            <a:fld id="{126487D6-8F2E-47D3-9385-1F4F35A4800A}" type="datetimeFigureOut">
              <a:rPr lang="pt-BR" smtClean="0"/>
              <a:pPr/>
              <a:t>19/08/2012</a:t>
            </a:fld>
            <a:endParaRPr lang="pt-BR"/>
          </a:p>
        </p:txBody>
      </p:sp>
      <p:sp>
        <p:nvSpPr>
          <p:cNvPr id="4" name="Espaço Reservado para Rodapé 3"/>
          <p:cNvSpPr>
            <a:spLocks noGrp="1"/>
          </p:cNvSpPr>
          <p:nvPr>
            <p:ph type="ftr" sz="quarter" idx="2"/>
          </p:nvPr>
        </p:nvSpPr>
        <p:spPr>
          <a:xfrm>
            <a:off x="0" y="9361488"/>
            <a:ext cx="2909888" cy="493712"/>
          </a:xfrm>
          <a:prstGeom prst="rect">
            <a:avLst/>
          </a:prstGeom>
        </p:spPr>
        <p:txBody>
          <a:bodyPr vert="horz" lIns="91434" tIns="45717" rIns="91434" bIns="45717"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05239" y="9361488"/>
            <a:ext cx="2909887" cy="493712"/>
          </a:xfrm>
          <a:prstGeom prst="rect">
            <a:avLst/>
          </a:prstGeom>
        </p:spPr>
        <p:txBody>
          <a:bodyPr vert="horz" lIns="91434" tIns="45717" rIns="91434" bIns="45717" rtlCol="0" anchor="b"/>
          <a:lstStyle>
            <a:lvl1pPr algn="r">
              <a:defRPr sz="1200"/>
            </a:lvl1pPr>
          </a:lstStyle>
          <a:p>
            <a:fld id="{39EFDCFA-577D-427C-93BF-6AA84D11049C}" type="slidenum">
              <a:rPr lang="pt-BR" smtClean="0"/>
              <a:pPr/>
              <a:t>‹nº›</a:t>
            </a:fld>
            <a:endParaRPr lang="pt-BR"/>
          </a:p>
        </p:txBody>
      </p:sp>
    </p:spTree>
    <p:extLst>
      <p:ext uri="{BB962C8B-B14F-4D97-AF65-F5344CB8AC3E}">
        <p14:creationId xmlns="" xmlns:p14="http://schemas.microsoft.com/office/powerpoint/2010/main" val="19920060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10576" cy="492839"/>
          </a:xfrm>
          <a:prstGeom prst="rect">
            <a:avLst/>
          </a:prstGeom>
        </p:spPr>
        <p:txBody>
          <a:bodyPr vert="horz" lIns="91434" tIns="45717" rIns="91434" bIns="45717" rtlCol="0"/>
          <a:lstStyle>
            <a:lvl1pPr algn="l">
              <a:defRPr sz="1200"/>
            </a:lvl1pPr>
          </a:lstStyle>
          <a:p>
            <a:endParaRPr lang="pt-BR"/>
          </a:p>
        </p:txBody>
      </p:sp>
      <p:sp>
        <p:nvSpPr>
          <p:cNvPr id="3" name="Espaço Reservado para Data 2"/>
          <p:cNvSpPr>
            <a:spLocks noGrp="1"/>
          </p:cNvSpPr>
          <p:nvPr>
            <p:ph type="dt" idx="1"/>
          </p:nvPr>
        </p:nvSpPr>
        <p:spPr>
          <a:xfrm>
            <a:off x="3804583" y="0"/>
            <a:ext cx="2910576" cy="492839"/>
          </a:xfrm>
          <a:prstGeom prst="rect">
            <a:avLst/>
          </a:prstGeom>
        </p:spPr>
        <p:txBody>
          <a:bodyPr vert="horz" lIns="91434" tIns="45717" rIns="91434" bIns="45717" rtlCol="0"/>
          <a:lstStyle>
            <a:lvl1pPr algn="r">
              <a:defRPr sz="1200"/>
            </a:lvl1pPr>
          </a:lstStyle>
          <a:p>
            <a:fld id="{F844F8A0-A2F6-49AF-B38E-DA811823FF2E}" type="datetimeFigureOut">
              <a:rPr lang="pt-BR" smtClean="0"/>
              <a:pPr/>
              <a:t>19/08/2012</a:t>
            </a:fld>
            <a:endParaRPr lang="pt-BR"/>
          </a:p>
        </p:txBody>
      </p:sp>
      <p:sp>
        <p:nvSpPr>
          <p:cNvPr id="4" name="Espaço Reservado para Imagem de Slide 3"/>
          <p:cNvSpPr>
            <a:spLocks noGrp="1" noRot="1" noChangeAspect="1"/>
          </p:cNvSpPr>
          <p:nvPr>
            <p:ph type="sldImg" idx="2"/>
          </p:nvPr>
        </p:nvSpPr>
        <p:spPr>
          <a:xfrm>
            <a:off x="690563" y="739775"/>
            <a:ext cx="5335587" cy="3695700"/>
          </a:xfrm>
          <a:prstGeom prst="rect">
            <a:avLst/>
          </a:prstGeom>
          <a:noFill/>
          <a:ln w="12700">
            <a:solidFill>
              <a:prstClr val="black"/>
            </a:solidFill>
          </a:ln>
        </p:spPr>
        <p:txBody>
          <a:bodyPr vert="horz" lIns="91434" tIns="45717" rIns="91434" bIns="45717" rtlCol="0" anchor="ctr"/>
          <a:lstStyle/>
          <a:p>
            <a:endParaRPr lang="pt-BR"/>
          </a:p>
        </p:txBody>
      </p:sp>
      <p:sp>
        <p:nvSpPr>
          <p:cNvPr id="5" name="Espaço Reservado para Anotações 4"/>
          <p:cNvSpPr>
            <a:spLocks noGrp="1"/>
          </p:cNvSpPr>
          <p:nvPr>
            <p:ph type="body" sz="quarter" idx="3"/>
          </p:nvPr>
        </p:nvSpPr>
        <p:spPr>
          <a:xfrm>
            <a:off x="671672" y="4681974"/>
            <a:ext cx="5373370" cy="4435555"/>
          </a:xfrm>
          <a:prstGeom prst="rect">
            <a:avLst/>
          </a:prstGeom>
        </p:spPr>
        <p:txBody>
          <a:bodyPr vert="horz" lIns="91434" tIns="45717" rIns="91434" bIns="45717"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9362238"/>
            <a:ext cx="2910576" cy="492839"/>
          </a:xfrm>
          <a:prstGeom prst="rect">
            <a:avLst/>
          </a:prstGeom>
        </p:spPr>
        <p:txBody>
          <a:bodyPr vert="horz" lIns="91434" tIns="45717" rIns="91434" bIns="45717"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04583" y="9362238"/>
            <a:ext cx="2910576" cy="492839"/>
          </a:xfrm>
          <a:prstGeom prst="rect">
            <a:avLst/>
          </a:prstGeom>
        </p:spPr>
        <p:txBody>
          <a:bodyPr vert="horz" lIns="91434" tIns="45717" rIns="91434" bIns="45717" rtlCol="0" anchor="b"/>
          <a:lstStyle>
            <a:lvl1pPr algn="r">
              <a:defRPr sz="1200"/>
            </a:lvl1pPr>
          </a:lstStyle>
          <a:p>
            <a:fld id="{07C9AADA-32B7-40B4-8BFA-872D8F481622}" type="slidenum">
              <a:rPr lang="pt-BR" smtClean="0"/>
              <a:pPr/>
              <a:t>‹nº›</a:t>
            </a:fld>
            <a:endParaRPr lang="pt-BR"/>
          </a:p>
        </p:txBody>
      </p:sp>
    </p:spTree>
    <p:extLst>
      <p:ext uri="{BB962C8B-B14F-4D97-AF65-F5344CB8AC3E}">
        <p14:creationId xmlns="" xmlns:p14="http://schemas.microsoft.com/office/powerpoint/2010/main" val="3560161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07C9AADA-32B7-40B4-8BFA-872D8F481622}" type="slidenum">
              <a:rPr lang="pt-BR" smtClean="0"/>
              <a:pPr/>
              <a:t>9</a:t>
            </a:fld>
            <a:endParaRPr 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07C9AADA-32B7-40B4-8BFA-872D8F481622}" type="slidenum">
              <a:rPr lang="pt-BR" smtClean="0"/>
              <a:pPr/>
              <a:t>10</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742950" y="2130428"/>
            <a:ext cx="84201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2352FB90-9D44-4E6A-88C0-1318786A515A}" type="datetimeFigureOut">
              <a:rPr lang="pt-BR" smtClean="0"/>
              <a:pPr/>
              <a:t>19/08/2012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D7CF4B2-FFCC-48BB-8D6F-4CEF8936F39F}"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352FB90-9D44-4E6A-88C0-1318786A515A}" type="datetimeFigureOut">
              <a:rPr lang="pt-BR" smtClean="0"/>
              <a:pPr/>
              <a:t>19/08/2012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D7CF4B2-FFCC-48BB-8D6F-4CEF8936F39F}"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7181850" y="274638"/>
            <a:ext cx="2228850" cy="5851526"/>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95300" y="274638"/>
            <a:ext cx="6521450" cy="5851526"/>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352FB90-9D44-4E6A-88C0-1318786A515A}" type="datetimeFigureOut">
              <a:rPr lang="pt-BR" smtClean="0"/>
              <a:pPr/>
              <a:t>19/08/2012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D7CF4B2-FFCC-48BB-8D6F-4CEF8936F39F}"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a:xfrm>
            <a:off x="416496" y="1556792"/>
            <a:ext cx="8915400" cy="4525963"/>
          </a:xfrm>
        </p:spPr>
        <p:txBody>
          <a:bodyPr/>
          <a:lstStyle/>
          <a:p>
            <a:pPr lvl="0"/>
            <a:r>
              <a:rPr lang="pt-BR" dirty="0" smtClean="0"/>
              <a:t>Clique para editar os estilos do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pt-BR" dirty="0"/>
          </a:p>
        </p:txBody>
      </p:sp>
      <p:sp>
        <p:nvSpPr>
          <p:cNvPr id="4" name="Espaço Reservado para Data 3"/>
          <p:cNvSpPr>
            <a:spLocks noGrp="1"/>
          </p:cNvSpPr>
          <p:nvPr>
            <p:ph type="dt" sz="half" idx="10"/>
          </p:nvPr>
        </p:nvSpPr>
        <p:spPr/>
        <p:txBody>
          <a:bodyPr/>
          <a:lstStyle/>
          <a:p>
            <a:fld id="{2352FB90-9D44-4E6A-88C0-1318786A515A}" type="datetimeFigureOut">
              <a:rPr lang="pt-BR" smtClean="0"/>
              <a:pPr/>
              <a:t>19/08/2012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D7CF4B2-FFCC-48BB-8D6F-4CEF8936F39F}" type="slidenum">
              <a:rPr lang="pt-BR" smtClean="0"/>
              <a:pPr/>
              <a:t>‹nº›</a:t>
            </a:fld>
            <a:endParaRPr lang="pt-BR"/>
          </a:p>
        </p:txBody>
      </p:sp>
      <p:sp>
        <p:nvSpPr>
          <p:cNvPr id="12" name="CaixaDeTexto 11"/>
          <p:cNvSpPr txBox="1"/>
          <p:nvPr userDrawn="1"/>
        </p:nvSpPr>
        <p:spPr>
          <a:xfrm>
            <a:off x="6759769" y="6562485"/>
            <a:ext cx="3384376" cy="338554"/>
          </a:xfrm>
          <a:prstGeom prst="rect">
            <a:avLst/>
          </a:prstGeom>
          <a:noFill/>
        </p:spPr>
        <p:txBody>
          <a:bodyPr wrap="square" rtlCol="0">
            <a:spAutoFit/>
          </a:bodyPr>
          <a:lstStyle/>
          <a:p>
            <a:r>
              <a:rPr lang="pt-BR" sz="1600" dirty="0" smtClean="0">
                <a:solidFill>
                  <a:schemeClr val="bg1"/>
                </a:solidFill>
              </a:rPr>
              <a:t>SECRETATIA DA EDUCAÇÃO</a:t>
            </a:r>
            <a:endParaRPr lang="pt-BR" sz="1600" dirty="0">
              <a:solidFill>
                <a:schemeClr val="bg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82506" y="4406901"/>
            <a:ext cx="84201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82506" y="2906713"/>
            <a:ext cx="8420100" cy="150018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2352FB90-9D44-4E6A-88C0-1318786A515A}" type="datetimeFigureOut">
              <a:rPr lang="pt-BR" smtClean="0"/>
              <a:pPr/>
              <a:t>19/08/2012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D7CF4B2-FFCC-48BB-8D6F-4CEF8936F39F}"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95300" y="1600203"/>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5035550" y="1600203"/>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2352FB90-9D44-4E6A-88C0-1318786A515A}" type="datetimeFigureOut">
              <a:rPr lang="pt-BR" smtClean="0"/>
              <a:pPr/>
              <a:t>19/08/2012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DD7CF4B2-FFCC-48BB-8D6F-4CEF8936F39F}"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95301" y="1535114"/>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95301"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5032112" y="1535114"/>
            <a:ext cx="4378589"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5032112" y="2174875"/>
            <a:ext cx="4378589"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2352FB90-9D44-4E6A-88C0-1318786A515A}" type="datetimeFigureOut">
              <a:rPr lang="pt-BR" smtClean="0"/>
              <a:pPr/>
              <a:t>19/08/2012</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DD7CF4B2-FFCC-48BB-8D6F-4CEF8936F39F}"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2352FB90-9D44-4E6A-88C0-1318786A515A}" type="datetimeFigureOut">
              <a:rPr lang="pt-BR" smtClean="0"/>
              <a:pPr/>
              <a:t>19/08/2012</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DD7CF4B2-FFCC-48BB-8D6F-4CEF8936F39F}"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2352FB90-9D44-4E6A-88C0-1318786A515A}" type="datetimeFigureOut">
              <a:rPr lang="pt-BR" smtClean="0"/>
              <a:pPr/>
              <a:t>19/08/2012</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DD7CF4B2-FFCC-48BB-8D6F-4CEF8936F39F}" type="slidenum">
              <a:rPr lang="pt-BR" smtClean="0"/>
              <a:pPr/>
              <a:t>‹nº›</a:t>
            </a:fld>
            <a:endParaRPr lang="pt-BR"/>
          </a:p>
        </p:txBody>
      </p:sp>
      <p:sp>
        <p:nvSpPr>
          <p:cNvPr id="5" name="CaixaDeTexto 4"/>
          <p:cNvSpPr txBox="1"/>
          <p:nvPr userDrawn="1"/>
        </p:nvSpPr>
        <p:spPr>
          <a:xfrm>
            <a:off x="2936776" y="6488668"/>
            <a:ext cx="5184576" cy="338554"/>
          </a:xfrm>
          <a:prstGeom prst="rect">
            <a:avLst/>
          </a:prstGeom>
          <a:noFill/>
        </p:spPr>
        <p:txBody>
          <a:bodyPr wrap="square" rtlCol="0">
            <a:spAutoFit/>
          </a:bodyPr>
          <a:lstStyle/>
          <a:p>
            <a:r>
              <a:rPr lang="pt-BR" sz="1600" dirty="0" smtClean="0"/>
              <a:t>Secretaria  da Educação do Estado de São Paulo</a:t>
            </a:r>
            <a:endParaRPr lang="pt-BR" sz="16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95302" y="273052"/>
            <a:ext cx="3259006"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872971" y="273054"/>
            <a:ext cx="553773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95302"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2352FB90-9D44-4E6A-88C0-1318786A515A}" type="datetimeFigureOut">
              <a:rPr lang="pt-BR" smtClean="0"/>
              <a:pPr/>
              <a:t>19/08/2012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DD7CF4B2-FFCC-48BB-8D6F-4CEF8936F39F}"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941645" y="4800602"/>
            <a:ext cx="59436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941645" y="5367340"/>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2352FB90-9D44-4E6A-88C0-1318786A515A}" type="datetimeFigureOut">
              <a:rPr lang="pt-BR" smtClean="0"/>
              <a:pPr/>
              <a:t>19/08/2012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DD7CF4B2-FFCC-48BB-8D6F-4CEF8936F39F}"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95300" y="1600203"/>
            <a:ext cx="8915400" cy="4525963"/>
          </a:xfrm>
          <a:prstGeom prst="rect">
            <a:avLst/>
          </a:prstGeom>
        </p:spPr>
        <p:txBody>
          <a:bodyPr vert="horz" lIns="91440" tIns="45720" rIns="91440" bIns="45720" rtlCol="0">
            <a:normAutofit/>
          </a:bodyPr>
          <a:lstStyle/>
          <a:p>
            <a:pPr lvl="0"/>
            <a:r>
              <a:rPr lang="pt-BR" dirty="0" smtClean="0"/>
              <a:t>Clique para editar os estilos do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pt-BR" dirty="0"/>
          </a:p>
        </p:txBody>
      </p:sp>
      <p:sp>
        <p:nvSpPr>
          <p:cNvPr id="4" name="Espaço Reservado para Data 3"/>
          <p:cNvSpPr>
            <a:spLocks noGrp="1"/>
          </p:cNvSpPr>
          <p:nvPr>
            <p:ph type="dt" sz="half" idx="2"/>
          </p:nvPr>
        </p:nvSpPr>
        <p:spPr>
          <a:xfrm>
            <a:off x="495300" y="6356350"/>
            <a:ext cx="2311400" cy="365126"/>
          </a:xfrm>
          <a:prstGeom prst="rect">
            <a:avLst/>
          </a:prstGeom>
        </p:spPr>
        <p:txBody>
          <a:bodyPr vert="horz" lIns="91440" tIns="45720" rIns="91440" bIns="45720" rtlCol="0" anchor="ctr"/>
          <a:lstStyle>
            <a:lvl1pPr algn="l">
              <a:defRPr sz="1200">
                <a:solidFill>
                  <a:schemeClr val="tx1">
                    <a:tint val="75000"/>
                  </a:schemeClr>
                </a:solidFill>
              </a:defRPr>
            </a:lvl1pPr>
          </a:lstStyle>
          <a:p>
            <a:fld id="{2352FB90-9D44-4E6A-88C0-1318786A515A}" type="datetimeFigureOut">
              <a:rPr lang="pt-BR" smtClean="0"/>
              <a:pPr/>
              <a:t>19/08/2012</a:t>
            </a:fld>
            <a:endParaRPr lang="pt-BR"/>
          </a:p>
        </p:txBody>
      </p:sp>
      <p:sp>
        <p:nvSpPr>
          <p:cNvPr id="5" name="Espaço Reservado para Rodapé 4"/>
          <p:cNvSpPr>
            <a:spLocks noGrp="1"/>
          </p:cNvSpPr>
          <p:nvPr>
            <p:ph type="ftr" sz="quarter" idx="3"/>
          </p:nvPr>
        </p:nvSpPr>
        <p:spPr>
          <a:xfrm>
            <a:off x="3384550" y="6356350"/>
            <a:ext cx="3136900" cy="365126"/>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7099300" y="6356350"/>
            <a:ext cx="2311400" cy="365126"/>
          </a:xfrm>
          <a:prstGeom prst="rect">
            <a:avLst/>
          </a:prstGeom>
        </p:spPr>
        <p:txBody>
          <a:bodyPr vert="horz" lIns="91440" tIns="45720" rIns="91440" bIns="45720" rtlCol="0" anchor="ctr"/>
          <a:lstStyle>
            <a:lvl1pPr algn="r">
              <a:defRPr sz="1200">
                <a:solidFill>
                  <a:schemeClr val="tx1">
                    <a:tint val="75000"/>
                  </a:schemeClr>
                </a:solidFill>
              </a:defRPr>
            </a:lvl1pPr>
          </a:lstStyle>
          <a:p>
            <a:fld id="{DD7CF4B2-FFCC-48BB-8D6F-4CEF8936F39F}"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mailto:cac@sp.gov.br"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Imagem1.jpg"/>
          <p:cNvPicPr>
            <a:picLocks noChangeAspect="1"/>
          </p:cNvPicPr>
          <p:nvPr/>
        </p:nvPicPr>
        <p:blipFill>
          <a:blip r:embed="rId2" cstate="print"/>
          <a:stretch>
            <a:fillRect/>
          </a:stretch>
        </p:blipFill>
        <p:spPr>
          <a:xfrm>
            <a:off x="0" y="0"/>
            <a:ext cx="9906000" cy="6858000"/>
          </a:xfrm>
          <a:prstGeom prst="rect">
            <a:avLst/>
          </a:prstGeom>
        </p:spPr>
      </p:pic>
      <p:sp>
        <p:nvSpPr>
          <p:cNvPr id="7" name="CaixaDeTexto 6"/>
          <p:cNvSpPr txBox="1"/>
          <p:nvPr/>
        </p:nvSpPr>
        <p:spPr>
          <a:xfrm>
            <a:off x="5169024" y="836712"/>
            <a:ext cx="4536504" cy="3600986"/>
          </a:xfrm>
          <a:prstGeom prst="rect">
            <a:avLst/>
          </a:prstGeom>
          <a:noFill/>
        </p:spPr>
        <p:txBody>
          <a:bodyPr wrap="square" rtlCol="0">
            <a:spAutoFit/>
          </a:bodyPr>
          <a:lstStyle/>
          <a:p>
            <a:pPr algn="r"/>
            <a:r>
              <a:rPr lang="pt-BR" sz="4200" dirty="0" smtClean="0">
                <a:latin typeface="GillSans Light" pitchFamily="34" charset="0"/>
              </a:rPr>
              <a:t>ACESSO À       INFORMAÇÃO </a:t>
            </a:r>
          </a:p>
          <a:p>
            <a:pPr algn="r"/>
            <a:endParaRPr lang="pt-BR" sz="4200" dirty="0" smtClean="0">
              <a:latin typeface="GillSans Light" pitchFamily="34" charset="0"/>
            </a:endParaRPr>
          </a:p>
          <a:p>
            <a:pPr algn="r"/>
            <a:r>
              <a:rPr lang="pt-BR" sz="4200" dirty="0" smtClean="0">
                <a:latin typeface="GillSans Light" pitchFamily="34" charset="0"/>
              </a:rPr>
              <a:t>SIC - </a:t>
            </a:r>
            <a:r>
              <a:rPr lang="pt-BR" sz="3000" dirty="0" smtClean="0">
                <a:latin typeface="GillSans Light" pitchFamily="34" charset="0"/>
              </a:rPr>
              <a:t>SERVIÇO DE INFORMAÇÃO AO CIDADÃO</a:t>
            </a:r>
            <a:endParaRPr lang="pt-BR" sz="3000" dirty="0">
              <a:latin typeface="GillSans Light"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200472" y="1687354"/>
            <a:ext cx="9361040" cy="5170646"/>
          </a:xfrm>
          <a:prstGeom prst="rect">
            <a:avLst/>
          </a:prstGeom>
          <a:noFill/>
        </p:spPr>
        <p:txBody>
          <a:bodyPr wrap="square" rtlCol="0">
            <a:spAutoFit/>
          </a:bodyPr>
          <a:lstStyle/>
          <a:p>
            <a:pPr algn="just">
              <a:buFont typeface="Arial" pitchFamily="34" charset="0"/>
              <a:buChar char="•"/>
            </a:pPr>
            <a:r>
              <a:rPr lang="pt-BR" sz="2200" dirty="0" smtClean="0">
                <a:latin typeface="GillSans Light" pitchFamily="34" charset="0"/>
              </a:rPr>
              <a:t> Quando não for autorizado o acesso integral aos documentos, dados ou informação por ser ela   parcialmente sigilosa, é assegurado o acesso à parte não sigilosa por meio de certidão, extrato ou cópia   com ocultação parte sob sigilo;</a:t>
            </a:r>
          </a:p>
          <a:p>
            <a:pPr algn="just">
              <a:buFont typeface="Arial" pitchFamily="34" charset="0"/>
              <a:buChar char="•"/>
            </a:pPr>
            <a:endParaRPr lang="pt-BR" sz="2200" dirty="0" smtClean="0">
              <a:latin typeface="GillSans Light" pitchFamily="34" charset="0"/>
            </a:endParaRPr>
          </a:p>
          <a:p>
            <a:pPr algn="just">
              <a:buFont typeface="Arial" pitchFamily="34" charset="0"/>
              <a:buChar char="•"/>
            </a:pPr>
            <a:r>
              <a:rPr lang="pt-BR" sz="2200" dirty="0" smtClean="0">
                <a:latin typeface="GillSans Light" pitchFamily="34" charset="0"/>
              </a:rPr>
              <a:t> </a:t>
            </a:r>
            <a:r>
              <a:rPr lang="pt-BR" sz="2200" dirty="0" smtClean="0">
                <a:solidFill>
                  <a:srgbClr val="FF0000"/>
                </a:solidFill>
                <a:latin typeface="GillSans Light" pitchFamily="34" charset="0"/>
              </a:rPr>
              <a:t>É direito do interessado obter o inteiro teor de decisão de negativa de acesso por certidão ou cópia;</a:t>
            </a:r>
          </a:p>
          <a:p>
            <a:pPr algn="just">
              <a:buFont typeface="Arial" pitchFamily="34" charset="0"/>
              <a:buChar char="•"/>
            </a:pPr>
            <a:r>
              <a:rPr lang="pt-BR" sz="2200" dirty="0" smtClean="0">
                <a:latin typeface="GillSans Light" pitchFamily="34" charset="0"/>
              </a:rPr>
              <a:t> Caso a informação solicitada esteja disponível ao público em formato impresso, eletrônico ou em   qualquer outro meio de acesso universal, </a:t>
            </a:r>
            <a:r>
              <a:rPr lang="pt-BR" sz="2200" dirty="0" smtClean="0">
                <a:solidFill>
                  <a:srgbClr val="FF0000"/>
                </a:solidFill>
                <a:latin typeface="GillSans Light" pitchFamily="34" charset="0"/>
              </a:rPr>
              <a:t>serão informados ao interessado, por escrito, o lugar e a  forma pela qual se poderá consultar, obter ou reproduzir a referida informação;</a:t>
            </a:r>
          </a:p>
          <a:p>
            <a:pPr algn="just">
              <a:buFont typeface="Arial" pitchFamily="34" charset="0"/>
              <a:buChar char="•"/>
            </a:pPr>
            <a:endParaRPr lang="pt-BR" sz="2200" dirty="0" smtClean="0">
              <a:latin typeface="GillSans Light" pitchFamily="34" charset="0"/>
            </a:endParaRPr>
          </a:p>
          <a:p>
            <a:pPr algn="just">
              <a:buFont typeface="Arial" pitchFamily="34" charset="0"/>
              <a:buChar char="•"/>
            </a:pPr>
            <a:r>
              <a:rPr lang="pt-BR" sz="2200" dirty="0" smtClean="0">
                <a:latin typeface="GillSans Light" pitchFamily="34" charset="0"/>
              </a:rPr>
              <a:t> A informação armazenada em formato digital será fornecida nesse formato, caso haja anuência do interessado;</a:t>
            </a:r>
            <a:endParaRPr lang="pt-BR" sz="2200" dirty="0" smtClean="0"/>
          </a:p>
          <a:p>
            <a:pPr algn="just"/>
            <a:endParaRPr lang="pt-BR" sz="2200" dirty="0"/>
          </a:p>
        </p:txBody>
      </p:sp>
      <p:sp>
        <p:nvSpPr>
          <p:cNvPr id="3" name="CaixaDeTexto 2"/>
          <p:cNvSpPr txBox="1"/>
          <p:nvPr/>
        </p:nvSpPr>
        <p:spPr>
          <a:xfrm>
            <a:off x="500034" y="285728"/>
            <a:ext cx="9061478" cy="1138773"/>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pt-BR" sz="3400" b="1" dirty="0" smtClean="0">
                <a:latin typeface="GillSans Light" pitchFamily="34" charset="0"/>
              </a:rPr>
              <a:t>Observações importantes durante o processo de atendimento ao cidadão</a:t>
            </a:r>
            <a:r>
              <a:rPr lang="pt-BR" sz="3400" dirty="0" smtClean="0">
                <a:latin typeface="GillSans Light" pitchFamily="34" charset="0"/>
              </a:rPr>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44488" y="1556792"/>
            <a:ext cx="9289032" cy="5909310"/>
          </a:xfrm>
          <a:prstGeom prst="rect">
            <a:avLst/>
          </a:prstGeom>
          <a:noFill/>
        </p:spPr>
        <p:txBody>
          <a:bodyPr wrap="square" rtlCol="0">
            <a:spAutoFit/>
          </a:bodyPr>
          <a:lstStyle/>
          <a:p>
            <a:pPr algn="just"/>
            <a:r>
              <a:rPr lang="pt-BR" dirty="0" smtClean="0">
                <a:latin typeface="GillSans Light" pitchFamily="34" charset="0"/>
              </a:rPr>
              <a:t> O serviço de busca e fornecimento de informação é gratuito, salvo nas hipóteses de reprodução de documentos pelo órgão ou entidade pública consultada, situação em que poderá ser cobrado exclusivamente o valor necessário ao ressarcimento do custo dos serviços e dos materiais utilizados,  a  ser fixado em ato normativo, salvo aquele cuja situação econômica não lhe permita fazê-lo sem  prejuízo  do sustento próprio ou da família;</a:t>
            </a:r>
          </a:p>
          <a:p>
            <a:pPr algn="just">
              <a:buFont typeface="Arial" pitchFamily="34" charset="0"/>
              <a:buChar char="•"/>
            </a:pPr>
            <a:endParaRPr lang="pt-BR" dirty="0" smtClean="0">
              <a:latin typeface="GillSans Light" pitchFamily="34" charset="0"/>
            </a:endParaRPr>
          </a:p>
          <a:p>
            <a:pPr algn="just">
              <a:buFont typeface="Arial" pitchFamily="34" charset="0"/>
              <a:buChar char="•"/>
            </a:pPr>
            <a:r>
              <a:rPr lang="pt-BR" dirty="0" smtClean="0">
                <a:latin typeface="GillSans Light" pitchFamily="34" charset="0"/>
              </a:rPr>
              <a:t> O acesso à informação contida em documento cuja manipulação possa prejudicar sua integridade,  deverá ser oferecida a consulta de cópia, com certificação de que esta confere com o original.</a:t>
            </a:r>
          </a:p>
          <a:p>
            <a:pPr algn="just">
              <a:buFont typeface="Arial" pitchFamily="34" charset="0"/>
              <a:buChar char="•"/>
            </a:pPr>
            <a:endParaRPr lang="pt-BR" dirty="0" smtClean="0">
              <a:latin typeface="GillSans Light" pitchFamily="34" charset="0"/>
            </a:endParaRPr>
          </a:p>
          <a:p>
            <a:pPr algn="just">
              <a:buFont typeface="Arial" pitchFamily="34" charset="0"/>
              <a:buChar char="•"/>
            </a:pPr>
            <a:r>
              <a:rPr lang="pt-BR" dirty="0" smtClean="0">
                <a:latin typeface="GillSans Light" pitchFamily="34" charset="0"/>
              </a:rPr>
              <a:t> Na impossibilidade de obtenção de cópias, o interessado poderá solicitar que, a suas expensas e   sob supervisão de servidor público, a reprodução seja feita por outro meio não ponha em risco a conservação do documento original.</a:t>
            </a:r>
          </a:p>
          <a:p>
            <a:pPr algn="just"/>
            <a:endParaRPr lang="pt-BR" dirty="0" smtClean="0">
              <a:latin typeface="GillSans Light" pitchFamily="34" charset="0"/>
            </a:endParaRPr>
          </a:p>
          <a:p>
            <a:pPr algn="just"/>
            <a:r>
              <a:rPr lang="pt-BR" dirty="0" smtClean="0">
                <a:latin typeface="GillSans Light" pitchFamily="34" charset="0"/>
              </a:rPr>
              <a:t>Em caso de dúvidas e esclarecimentos, contatar a </a:t>
            </a:r>
            <a:r>
              <a:rPr lang="pt-BR" b="1" dirty="0" smtClean="0">
                <a:latin typeface="GillSans Light" pitchFamily="34" charset="0"/>
              </a:rPr>
              <a:t>Central de Atendimento ao Cidadão – CAC</a:t>
            </a:r>
            <a:r>
              <a:rPr lang="pt-BR" dirty="0" smtClean="0">
                <a:latin typeface="GillSans Light" pitchFamily="34" charset="0"/>
              </a:rPr>
              <a:t>:</a:t>
            </a:r>
          </a:p>
          <a:p>
            <a:pPr algn="just"/>
            <a:r>
              <a:rPr lang="pt-BR" dirty="0" smtClean="0">
                <a:latin typeface="GillSans Light" pitchFamily="34" charset="0"/>
              </a:rPr>
              <a:t>	. </a:t>
            </a:r>
            <a:r>
              <a:rPr lang="pt-BR" dirty="0" smtClean="0">
                <a:latin typeface="GillSans Light" pitchFamily="34" charset="0"/>
                <a:hlinkClick r:id="rId2"/>
              </a:rPr>
              <a:t>cac@sp.gov.br</a:t>
            </a:r>
            <a:endParaRPr lang="pt-BR" dirty="0" smtClean="0">
              <a:latin typeface="GillSans Light" pitchFamily="34" charset="0"/>
            </a:endParaRPr>
          </a:p>
          <a:p>
            <a:pPr algn="just"/>
            <a:r>
              <a:rPr lang="pt-BR" dirty="0" smtClean="0">
                <a:latin typeface="GillSans Light" pitchFamily="34" charset="0"/>
              </a:rPr>
              <a:t>	. (11) 2089-8147</a:t>
            </a:r>
          </a:p>
          <a:p>
            <a:pPr algn="just"/>
            <a:endParaRPr lang="pt-BR" dirty="0" smtClean="0"/>
          </a:p>
          <a:p>
            <a:pPr algn="just"/>
            <a:endParaRPr lang="pt-BR" dirty="0"/>
          </a:p>
        </p:txBody>
      </p:sp>
      <p:sp>
        <p:nvSpPr>
          <p:cNvPr id="3" name="CaixaDeTexto 2"/>
          <p:cNvSpPr txBox="1"/>
          <p:nvPr/>
        </p:nvSpPr>
        <p:spPr>
          <a:xfrm>
            <a:off x="500034" y="285728"/>
            <a:ext cx="9061478" cy="1138773"/>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pt-BR" sz="3400" b="1" dirty="0" smtClean="0">
                <a:latin typeface="GillSans Light" pitchFamily="34" charset="0"/>
              </a:rPr>
              <a:t>Observações importantes durante o processo de atendimento ao cidadão</a:t>
            </a:r>
            <a:r>
              <a:rPr lang="pt-BR" sz="3400" dirty="0" smtClean="0">
                <a:latin typeface="GillSans Light" pitchFamily="34" charset="0"/>
              </a:rPr>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p:cNvSpPr txBox="1"/>
          <p:nvPr/>
        </p:nvSpPr>
        <p:spPr>
          <a:xfrm>
            <a:off x="500034" y="285728"/>
            <a:ext cx="9061478" cy="584775"/>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gn="just">
              <a:buNone/>
            </a:pPr>
            <a:r>
              <a:rPr lang="pt-BR" sz="3200" dirty="0" smtClean="0">
                <a:latin typeface="GillSans Light" pitchFamily="34" charset="0"/>
              </a:rPr>
              <a:t>Condutas ilícitas do Agente Público</a:t>
            </a:r>
          </a:p>
        </p:txBody>
      </p:sp>
      <p:sp>
        <p:nvSpPr>
          <p:cNvPr id="4" name="Espaço Reservado para Conteúdo 2"/>
          <p:cNvSpPr txBox="1">
            <a:spLocks/>
          </p:cNvSpPr>
          <p:nvPr/>
        </p:nvSpPr>
        <p:spPr>
          <a:xfrm>
            <a:off x="344488" y="654797"/>
            <a:ext cx="9217024" cy="6084489"/>
          </a:xfrm>
          <a:prstGeom prst="rect">
            <a:avLst/>
          </a:prstGeom>
        </p:spPr>
        <p:txBody>
          <a:bodyPr>
            <a:norm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pt-BR" sz="2600" b="0" i="0" u="none" strike="noStrike" kern="1200" cap="none" spc="0" normalizeH="0" baseline="0" noProof="0" dirty="0" smtClean="0">
              <a:ln>
                <a:noFill/>
              </a:ln>
              <a:solidFill>
                <a:schemeClr val="tx1"/>
              </a:solidFill>
              <a:effectLst/>
              <a:uLnTx/>
              <a:uFillTx/>
              <a:latin typeface="GillSans Light" pitchFamily="34" charset="0"/>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pt-BR" sz="2500" b="0" i="0" u="none" strike="noStrike" kern="1200" cap="none" spc="0" normalizeH="0" baseline="0" noProof="0" dirty="0" smtClean="0">
                <a:ln>
                  <a:noFill/>
                </a:ln>
                <a:solidFill>
                  <a:schemeClr val="tx1"/>
                </a:solidFill>
                <a:effectLst/>
                <a:uLnTx/>
                <a:uFillTx/>
                <a:latin typeface="GillSans Light" pitchFamily="34" charset="0"/>
                <a:ea typeface="+mn-ea"/>
                <a:cs typeface="+mn-cs"/>
              </a:rPr>
              <a:t>art.71 do Decreto 58.052/12 </a:t>
            </a:r>
          </a:p>
          <a:p>
            <a:pPr marL="342900" marR="0" lvl="0" indent="-342900" algn="just" defTabSz="914400" rtl="0" eaLnBrk="1" fontAlgn="auto" latinLnBrk="0" hangingPunct="1">
              <a:lnSpc>
                <a:spcPct val="100000"/>
              </a:lnSpc>
              <a:spcBef>
                <a:spcPts val="2400"/>
              </a:spcBef>
              <a:spcAft>
                <a:spcPts val="0"/>
              </a:spcAft>
              <a:buClrTx/>
              <a:buSzTx/>
              <a:buFont typeface="Arial" pitchFamily="34" charset="0"/>
              <a:buChar char="•"/>
              <a:tabLst/>
              <a:defRPr/>
            </a:pPr>
            <a:r>
              <a:rPr kumimoji="0" lang="pt-BR" sz="2600" b="0" i="0" u="none" strike="noStrike" kern="1200" cap="none" spc="0" normalizeH="0" baseline="0" noProof="0" dirty="0" smtClean="0">
                <a:ln>
                  <a:noFill/>
                </a:ln>
                <a:solidFill>
                  <a:schemeClr val="tx1"/>
                </a:solidFill>
                <a:effectLst/>
                <a:uLnTx/>
                <a:uFillTx/>
                <a:latin typeface="GillSans Light" pitchFamily="34" charset="0"/>
                <a:ea typeface="+mn-ea"/>
                <a:cs typeface="+mn-cs"/>
              </a:rPr>
              <a:t>A Lei 12.527/2011 também prevê </a:t>
            </a:r>
            <a:r>
              <a:rPr kumimoji="0" lang="pt-BR" sz="2600" b="0" i="0" u="none" strike="noStrike" kern="1200" cap="none" spc="0" normalizeH="0" baseline="0" noProof="0" dirty="0" smtClean="0">
                <a:ln>
                  <a:noFill/>
                </a:ln>
                <a:solidFill>
                  <a:srgbClr val="FF0000"/>
                </a:solidFill>
                <a:effectLst/>
                <a:uLnTx/>
                <a:uFillTx/>
                <a:latin typeface="GillSans Light" pitchFamily="34" charset="0"/>
                <a:ea typeface="+mn-ea"/>
                <a:cs typeface="+mn-cs"/>
              </a:rPr>
              <a:t>a responsabilização do servidor nos casos de seu descumprimento.</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pt-BR" sz="2600" b="0" i="0" u="none" strike="noStrike" kern="1200" cap="none" spc="0" normalizeH="0" baseline="0" noProof="0" dirty="0" smtClean="0">
                <a:ln>
                  <a:noFill/>
                </a:ln>
                <a:solidFill>
                  <a:srgbClr val="FF0000"/>
                </a:solidFill>
                <a:effectLst/>
                <a:uLnTx/>
                <a:uFillTx/>
                <a:latin typeface="GillSans Light" pitchFamily="34" charset="0"/>
                <a:ea typeface="+mn-ea"/>
                <a:cs typeface="+mn-cs"/>
              </a:rPr>
              <a:t>Recusar-se</a:t>
            </a:r>
            <a:r>
              <a:rPr kumimoji="0" lang="pt-BR" sz="2600" b="0" i="0" u="none" strike="noStrike" kern="1200" cap="none" spc="0" normalizeH="0" baseline="0" noProof="0" dirty="0" smtClean="0">
                <a:ln>
                  <a:noFill/>
                </a:ln>
                <a:solidFill>
                  <a:schemeClr val="tx1"/>
                </a:solidFill>
                <a:effectLst/>
                <a:uLnTx/>
                <a:uFillTx/>
                <a:latin typeface="GillSans Light" pitchFamily="34" charset="0"/>
                <a:ea typeface="+mn-ea"/>
                <a:cs typeface="+mn-cs"/>
              </a:rPr>
              <a:t> a fornecer informação requerida nos termos da Lei, destruir ou alterar documentos ou impor sigilo para obtenção de proveito pessoal, por exemplo, são consideradas </a:t>
            </a:r>
            <a:r>
              <a:rPr kumimoji="0" lang="pt-BR" sz="2600" b="0" i="0" u="none" strike="noStrike" kern="1200" cap="none" spc="0" normalizeH="0" baseline="0" noProof="0" dirty="0" smtClean="0">
                <a:ln>
                  <a:noFill/>
                </a:ln>
                <a:solidFill>
                  <a:srgbClr val="FF0000"/>
                </a:solidFill>
                <a:effectLst/>
                <a:uLnTx/>
                <a:uFillTx/>
                <a:latin typeface="GillSans Light" pitchFamily="34" charset="0"/>
                <a:ea typeface="+mn-ea"/>
                <a:cs typeface="+mn-cs"/>
              </a:rPr>
              <a:t>condutas ilícitas, podendo caracterizar infração ou improbidade administrativa</a:t>
            </a:r>
            <a:r>
              <a:rPr kumimoji="0" lang="pt-BR" sz="2600" b="0" i="0" u="none" strike="noStrike" kern="1200" cap="none" spc="0" normalizeH="0" baseline="0" noProof="0" dirty="0" smtClean="0">
                <a:ln>
                  <a:noFill/>
                </a:ln>
                <a:solidFill>
                  <a:schemeClr val="tx1"/>
                </a:solidFill>
                <a:effectLst/>
                <a:uLnTx/>
                <a:uFillTx/>
                <a:latin typeface="GillSans Light" pitchFamily="34" charset="0"/>
                <a:ea typeface="+mn-ea"/>
                <a:cs typeface="+mn-cs"/>
              </a:rPr>
              <a:t>.</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pt-BR" sz="2600" b="0" i="0" u="none" strike="noStrike" kern="1200" cap="none" spc="0" normalizeH="0" baseline="0" noProof="0" dirty="0" smtClean="0">
              <a:ln>
                <a:noFill/>
              </a:ln>
              <a:solidFill>
                <a:schemeClr val="tx1"/>
              </a:solidFill>
              <a:effectLst/>
              <a:uLnTx/>
              <a:uFillTx/>
              <a:latin typeface="GillSans Light" pitchFamily="34" charset="0"/>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pt-BR" sz="2600" b="0" i="0" u="none" strike="noStrike" kern="1200" cap="none" spc="0" normalizeH="0" baseline="0" noProof="0" dirty="0" smtClean="0">
                <a:ln>
                  <a:noFill/>
                </a:ln>
                <a:solidFill>
                  <a:schemeClr val="tx1"/>
                </a:solidFill>
                <a:effectLst/>
                <a:uLnTx/>
                <a:uFillTx/>
                <a:latin typeface="GillSans Light" pitchFamily="34" charset="0"/>
                <a:ea typeface="+mn-ea"/>
                <a:cs typeface="+mn-cs"/>
              </a:rPr>
              <a:t>Pelas condutas acima, poderá o Agente Público responder, também, por improbidade administrativa, conforme o disposto na Lei Federal 8.429/92</a:t>
            </a:r>
            <a:endParaRPr kumimoji="0" lang="pt-BR" sz="2600" b="0" i="0" u="none" strike="noStrike" kern="1200" cap="none" spc="0" normalizeH="0" baseline="0" noProof="0" dirty="0">
              <a:ln>
                <a:noFill/>
              </a:ln>
              <a:solidFill>
                <a:schemeClr val="tx1"/>
              </a:solidFill>
              <a:effectLst/>
              <a:uLnTx/>
              <a:uFillTx/>
              <a:latin typeface="GillSans Light" pitchFamily="34" charset="0"/>
              <a:ea typeface="+mn-ea"/>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Imagem1.jpg"/>
          <p:cNvPicPr>
            <a:picLocks noChangeAspect="1"/>
          </p:cNvPicPr>
          <p:nvPr/>
        </p:nvPicPr>
        <p:blipFill>
          <a:blip r:embed="rId2" cstate="print"/>
          <a:stretch>
            <a:fillRect/>
          </a:stretch>
        </p:blipFill>
        <p:spPr>
          <a:xfrm>
            <a:off x="0" y="0"/>
            <a:ext cx="9906000" cy="6858000"/>
          </a:xfrm>
          <a:prstGeom prst="rect">
            <a:avLst/>
          </a:prstGeom>
        </p:spPr>
      </p:pic>
      <p:sp>
        <p:nvSpPr>
          <p:cNvPr id="7" name="CaixaDeTexto 6"/>
          <p:cNvSpPr txBox="1"/>
          <p:nvPr/>
        </p:nvSpPr>
        <p:spPr>
          <a:xfrm>
            <a:off x="5097016" y="2924944"/>
            <a:ext cx="4536504" cy="2215991"/>
          </a:xfrm>
          <a:prstGeom prst="rect">
            <a:avLst/>
          </a:prstGeom>
          <a:noFill/>
        </p:spPr>
        <p:txBody>
          <a:bodyPr wrap="square" rtlCol="0">
            <a:spAutoFit/>
          </a:bodyPr>
          <a:lstStyle/>
          <a:p>
            <a:pPr algn="r"/>
            <a:r>
              <a:rPr lang="pt-BR" sz="4800" dirty="0" smtClean="0">
                <a:latin typeface="GillSans Light" pitchFamily="34" charset="0"/>
              </a:rPr>
              <a:t>Obrigada</a:t>
            </a:r>
          </a:p>
          <a:p>
            <a:pPr algn="r"/>
            <a:r>
              <a:rPr lang="en-US" sz="2000" dirty="0" err="1" smtClean="0">
                <a:latin typeface="GillSans Light" pitchFamily="34" charset="0"/>
              </a:rPr>
              <a:t>Dione</a:t>
            </a:r>
            <a:r>
              <a:rPr lang="en-US" sz="2000" dirty="0" smtClean="0">
                <a:latin typeface="GillSans Light" pitchFamily="34" charset="0"/>
              </a:rPr>
              <a:t> W. Di </a:t>
            </a:r>
            <a:r>
              <a:rPr lang="en-US" sz="2000" dirty="0" err="1" smtClean="0">
                <a:latin typeface="GillSans Light" pitchFamily="34" charset="0"/>
              </a:rPr>
              <a:t>Pietro</a:t>
            </a:r>
            <a:endParaRPr lang="en-US" sz="2000" dirty="0" smtClean="0">
              <a:latin typeface="GillSans Light" pitchFamily="34" charset="0"/>
            </a:endParaRPr>
          </a:p>
          <a:p>
            <a:pPr algn="r"/>
            <a:r>
              <a:rPr lang="en-US" sz="2000" dirty="0" smtClean="0">
                <a:latin typeface="GillSans Light" pitchFamily="34" charset="0"/>
              </a:rPr>
              <a:t>Maria Cristina Caetano</a:t>
            </a:r>
          </a:p>
          <a:p>
            <a:pPr algn="r"/>
            <a:r>
              <a:rPr lang="en-US" sz="2000" dirty="0" smtClean="0">
                <a:latin typeface="GillSans Light" pitchFamily="34" charset="0"/>
              </a:rPr>
              <a:t>Debora Lima</a:t>
            </a:r>
            <a:endParaRPr lang="pt-BR" sz="2000" dirty="0" smtClean="0">
              <a:latin typeface="GillSans Light" pitchFamily="34" charset="0"/>
            </a:endParaRPr>
          </a:p>
          <a:p>
            <a:pPr algn="r"/>
            <a:endParaRPr lang="pt-BR" sz="3000" dirty="0">
              <a:latin typeface="GillSans Light"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p:cNvSpPr txBox="1"/>
          <p:nvPr/>
        </p:nvSpPr>
        <p:spPr>
          <a:xfrm>
            <a:off x="500034" y="285728"/>
            <a:ext cx="9061478" cy="646331"/>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pt-BR" sz="3600" dirty="0" smtClean="0">
                <a:latin typeface="GillSans Light" pitchFamily="34" charset="0"/>
              </a:rPr>
              <a:t>Fundamentação Legal</a:t>
            </a:r>
            <a:endParaRPr lang="pt-BR" sz="3600" dirty="0">
              <a:latin typeface="GillSans Light" pitchFamily="34" charset="0"/>
            </a:endParaRPr>
          </a:p>
        </p:txBody>
      </p:sp>
      <p:graphicFrame>
        <p:nvGraphicFramePr>
          <p:cNvPr id="4" name="Diagrama 3"/>
          <p:cNvGraphicFramePr/>
          <p:nvPr/>
        </p:nvGraphicFramePr>
        <p:xfrm>
          <a:off x="1651000" y="1227666"/>
          <a:ext cx="6604000" cy="4402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488504" y="1287244"/>
            <a:ext cx="8825475" cy="4647426"/>
          </a:xfrm>
          <a:prstGeom prst="rect">
            <a:avLst/>
          </a:prstGeom>
          <a:noFill/>
        </p:spPr>
        <p:txBody>
          <a:bodyPr wrap="square" rtlCol="0">
            <a:spAutoFit/>
          </a:bodyPr>
          <a:lstStyle/>
          <a:p>
            <a:pPr algn="just"/>
            <a:endParaRPr lang="pt-BR" dirty="0" smtClean="0"/>
          </a:p>
          <a:p>
            <a:pPr algn="just"/>
            <a:r>
              <a:rPr lang="pt-BR" sz="2000" b="1" dirty="0" smtClean="0">
                <a:latin typeface="GillSans Light" pitchFamily="34" charset="0"/>
              </a:rPr>
              <a:t>. Disseminar a cultura da transparência na organização</a:t>
            </a:r>
          </a:p>
          <a:p>
            <a:pPr algn="just"/>
            <a:endParaRPr lang="pt-BR" sz="2000" dirty="0" smtClean="0">
              <a:latin typeface="GillSans Light" pitchFamily="34" charset="0"/>
            </a:endParaRPr>
          </a:p>
          <a:p>
            <a:pPr algn="just"/>
            <a:r>
              <a:rPr lang="pt-BR" sz="2000" b="1" dirty="0" smtClean="0">
                <a:latin typeface="GillSans Light" pitchFamily="34" charset="0"/>
              </a:rPr>
              <a:t>. Estruturar a transparência ativa</a:t>
            </a:r>
            <a:endParaRPr lang="pt-BR" sz="2000" dirty="0" smtClean="0">
              <a:latin typeface="GillSans Light" pitchFamily="34" charset="0"/>
            </a:endParaRPr>
          </a:p>
          <a:p>
            <a:pPr algn="just"/>
            <a:endParaRPr lang="pt-BR" sz="2000" dirty="0" smtClean="0">
              <a:latin typeface="GillSans Light" pitchFamily="34" charset="0"/>
            </a:endParaRPr>
          </a:p>
          <a:p>
            <a:pPr algn="just"/>
            <a:r>
              <a:rPr lang="pt-BR" sz="2000" u="sng" dirty="0" smtClean="0">
                <a:latin typeface="GillSans Light" pitchFamily="34" charset="0"/>
              </a:rPr>
              <a:t>Decreto Estadual 58.052 / 2012</a:t>
            </a:r>
          </a:p>
          <a:p>
            <a:pPr algn="just"/>
            <a:endParaRPr lang="pt-BR" sz="2000" dirty="0" smtClean="0">
              <a:latin typeface="GillSans Light" pitchFamily="34" charset="0"/>
            </a:endParaRPr>
          </a:p>
          <a:p>
            <a:pPr algn="just"/>
            <a:r>
              <a:rPr lang="pt-BR" sz="2000" dirty="0" smtClean="0">
                <a:latin typeface="GillSans Light" pitchFamily="34" charset="0"/>
              </a:rPr>
              <a:t>Art. 23</a:t>
            </a:r>
          </a:p>
          <a:p>
            <a:pPr algn="just"/>
            <a:endParaRPr lang="pt-BR" sz="2000" dirty="0" smtClean="0">
              <a:latin typeface="GillSans Light" pitchFamily="34" charset="0"/>
            </a:endParaRPr>
          </a:p>
          <a:p>
            <a:pPr algn="just"/>
            <a:r>
              <a:rPr lang="pt-BR" sz="2000" dirty="0" smtClean="0">
                <a:latin typeface="GillSans Light" pitchFamily="34" charset="0"/>
              </a:rPr>
              <a:t>“É dever dos órgãos e entidades da Administração Pública Estadual promover, independentemente de requerimentos, a divulgação em local de fácil acesso, no âmbito  de suas competências, de documentos, dados e informações de interesse coletivo ou   geral por eles produzidas ou custodiadas.”</a:t>
            </a:r>
          </a:p>
          <a:p>
            <a:pPr algn="just"/>
            <a:endParaRPr lang="pt-BR" dirty="0" smtClean="0"/>
          </a:p>
        </p:txBody>
      </p:sp>
      <p:sp>
        <p:nvSpPr>
          <p:cNvPr id="3" name="CaixaDeTexto 2"/>
          <p:cNvSpPr txBox="1"/>
          <p:nvPr/>
        </p:nvSpPr>
        <p:spPr>
          <a:xfrm>
            <a:off x="500034" y="285728"/>
            <a:ext cx="9061478" cy="646331"/>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pt-BR" sz="3600" dirty="0" smtClean="0">
                <a:latin typeface="GillSans Light" pitchFamily="34" charset="0"/>
              </a:rPr>
              <a:t>Cultura da transparência</a:t>
            </a:r>
            <a:endParaRPr lang="pt-BR" sz="3600" dirty="0">
              <a:latin typeface="GillSans Light"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p:cNvSpPr txBox="1"/>
          <p:nvPr/>
        </p:nvSpPr>
        <p:spPr>
          <a:xfrm>
            <a:off x="500034" y="285728"/>
            <a:ext cx="9061478" cy="646331"/>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pt-BR" sz="3600" dirty="0" smtClean="0">
                <a:latin typeface="GillSans Light" pitchFamily="34" charset="0"/>
              </a:rPr>
              <a:t>Premissas básicas</a:t>
            </a:r>
            <a:endParaRPr lang="pt-BR" sz="3600" dirty="0">
              <a:latin typeface="GillSans Light" pitchFamily="34" charset="0"/>
            </a:endParaRPr>
          </a:p>
        </p:txBody>
      </p:sp>
      <p:sp>
        <p:nvSpPr>
          <p:cNvPr id="4" name="Título 1"/>
          <p:cNvSpPr txBox="1">
            <a:spLocks/>
          </p:cNvSpPr>
          <p:nvPr/>
        </p:nvSpPr>
        <p:spPr>
          <a:xfrm>
            <a:off x="560512" y="1341526"/>
            <a:ext cx="8640960" cy="1944216"/>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4000" b="0" i="0" u="none" strike="noStrike" kern="1200" cap="none" spc="0" normalizeH="0" baseline="0" noProof="0" smtClean="0">
                <a:ln>
                  <a:noFill/>
                </a:ln>
                <a:solidFill>
                  <a:schemeClr val="tx1"/>
                </a:solidFill>
                <a:effectLst/>
                <a:uLnTx/>
                <a:uFillTx/>
                <a:latin typeface="GillSans Light" pitchFamily="34" charset="0"/>
                <a:ea typeface="+mj-ea"/>
                <a:cs typeface="+mj-cs"/>
              </a:rPr>
              <a:t>O acesso é regra</a:t>
            </a:r>
            <a:br>
              <a:rPr kumimoji="0" lang="pt-BR" sz="4000" b="0" i="0" u="none" strike="noStrike" kern="1200" cap="none" spc="0" normalizeH="0" baseline="0" noProof="0" smtClean="0">
                <a:ln>
                  <a:noFill/>
                </a:ln>
                <a:solidFill>
                  <a:schemeClr val="tx1"/>
                </a:solidFill>
                <a:effectLst/>
                <a:uLnTx/>
                <a:uFillTx/>
                <a:latin typeface="GillSans Light" pitchFamily="34" charset="0"/>
                <a:ea typeface="+mj-ea"/>
                <a:cs typeface="+mj-cs"/>
              </a:rPr>
            </a:br>
            <a:r>
              <a:rPr kumimoji="0" lang="pt-BR" sz="4000" b="0" i="0" u="none" strike="noStrike" kern="1200" cap="none" spc="0" normalizeH="0" baseline="0" noProof="0" smtClean="0">
                <a:ln>
                  <a:noFill/>
                </a:ln>
                <a:solidFill>
                  <a:schemeClr val="tx1"/>
                </a:solidFill>
                <a:effectLst/>
                <a:uLnTx/>
                <a:uFillTx/>
                <a:latin typeface="GillSans Light" pitchFamily="34" charset="0"/>
                <a:ea typeface="+mj-ea"/>
                <a:cs typeface="+mj-cs"/>
              </a:rPr>
              <a:t>O sigilo é exceção </a:t>
            </a:r>
            <a:endParaRPr kumimoji="0" lang="pt-BR" sz="4000" b="0" i="0" u="none" strike="noStrike" kern="1200" cap="none" spc="0" normalizeH="0" baseline="0" noProof="0" dirty="0">
              <a:ln>
                <a:noFill/>
              </a:ln>
              <a:solidFill>
                <a:schemeClr val="tx1"/>
              </a:solidFill>
              <a:effectLst/>
              <a:uLnTx/>
              <a:uFillTx/>
              <a:latin typeface="GillSans Light" pitchFamily="34" charset="0"/>
              <a:ea typeface="+mj-ea"/>
              <a:cs typeface="+mj-cs"/>
            </a:endParaRPr>
          </a:p>
        </p:txBody>
      </p:sp>
      <p:sp>
        <p:nvSpPr>
          <p:cNvPr id="5" name="CaixaDeTexto 4"/>
          <p:cNvSpPr txBox="1"/>
          <p:nvPr/>
        </p:nvSpPr>
        <p:spPr>
          <a:xfrm>
            <a:off x="776536" y="4293096"/>
            <a:ext cx="8568952" cy="1785104"/>
          </a:xfrm>
          <a:prstGeom prst="rect">
            <a:avLst/>
          </a:prstGeom>
          <a:noFill/>
        </p:spPr>
        <p:txBody>
          <a:bodyPr wrap="square" rtlCol="0">
            <a:spAutoFit/>
          </a:bodyPr>
          <a:lstStyle/>
          <a:p>
            <a:pPr algn="just"/>
            <a:r>
              <a:rPr lang="pt-BR" sz="2200" i="1" dirty="0" smtClean="0">
                <a:latin typeface="GillSans Light" pitchFamily="34" charset="0"/>
              </a:rPr>
              <a:t>“todos têm direito a receber dos órgãos públicos informações de seu interesse particular, ou de interesse coletivo ou geral, que serão prestadas no prazo da lei, sob pena de responsabilidade, ressalvadas aquelas cujo sigilo seja imprescindível à segurança da sociedade e do Estado”</a:t>
            </a:r>
            <a:endParaRPr lang="pt-BR" sz="2200" dirty="0">
              <a:latin typeface="GillSans Light" pitchFamily="34" charset="0"/>
            </a:endParaRPr>
          </a:p>
        </p:txBody>
      </p:sp>
      <p:sp>
        <p:nvSpPr>
          <p:cNvPr id="6" name="CaixaDeTexto 5"/>
          <p:cNvSpPr txBox="1"/>
          <p:nvPr/>
        </p:nvSpPr>
        <p:spPr>
          <a:xfrm>
            <a:off x="560512" y="3406766"/>
            <a:ext cx="9073008" cy="769441"/>
          </a:xfrm>
          <a:prstGeom prst="rect">
            <a:avLst/>
          </a:prstGeom>
          <a:noFill/>
        </p:spPr>
        <p:txBody>
          <a:bodyPr wrap="square" rtlCol="0">
            <a:spAutoFit/>
          </a:bodyPr>
          <a:lstStyle/>
          <a:p>
            <a:pPr algn="ctr"/>
            <a:r>
              <a:rPr lang="pt-BR" sz="2200" dirty="0" smtClean="0">
                <a:latin typeface="GillSans Light" pitchFamily="34" charset="0"/>
              </a:rPr>
              <a:t>O Acesso à informação é um direito do cidadão e um dever ( não um favor ) do Estado</a:t>
            </a:r>
            <a:r>
              <a:rPr lang="pt-BR" sz="2200" dirty="0" smtClean="0"/>
              <a:t>. </a:t>
            </a:r>
            <a:endParaRPr lang="pt-BR" sz="2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p:cNvSpPr txBox="1"/>
          <p:nvPr/>
        </p:nvSpPr>
        <p:spPr>
          <a:xfrm>
            <a:off x="704528" y="1196752"/>
            <a:ext cx="8280920" cy="4524315"/>
          </a:xfrm>
          <a:prstGeom prst="rect">
            <a:avLst/>
          </a:prstGeom>
          <a:noFill/>
        </p:spPr>
        <p:txBody>
          <a:bodyPr wrap="square" rtlCol="0">
            <a:spAutoFit/>
          </a:bodyPr>
          <a:lstStyle/>
          <a:p>
            <a:endParaRPr lang="pt-BR" sz="2400" dirty="0" smtClean="0">
              <a:latin typeface="GillSans Light" pitchFamily="34" charset="0"/>
            </a:endParaRPr>
          </a:p>
          <a:p>
            <a:r>
              <a:rPr lang="pt-BR" sz="2400" dirty="0" smtClean="0">
                <a:latin typeface="GillSans Light" pitchFamily="34" charset="0"/>
              </a:rPr>
              <a:t>§ O desenvolvimento da cultura de transparência;</a:t>
            </a:r>
          </a:p>
          <a:p>
            <a:endParaRPr lang="pt-BR" sz="2400" dirty="0" smtClean="0">
              <a:latin typeface="GillSans Light" pitchFamily="34" charset="0"/>
            </a:endParaRPr>
          </a:p>
          <a:p>
            <a:r>
              <a:rPr lang="pt-BR" sz="2400" dirty="0" smtClean="0">
                <a:latin typeface="GillSans Light" pitchFamily="34" charset="0"/>
              </a:rPr>
              <a:t>§ O aumento do controle social da administração pública;</a:t>
            </a:r>
          </a:p>
          <a:p>
            <a:endParaRPr lang="pt-BR" sz="2400" dirty="0" smtClean="0">
              <a:latin typeface="GillSans Light" pitchFamily="34" charset="0"/>
            </a:endParaRPr>
          </a:p>
          <a:p>
            <a:r>
              <a:rPr lang="pt-BR" sz="2400" dirty="0" smtClean="0">
                <a:latin typeface="GillSans Light" pitchFamily="34" charset="0"/>
              </a:rPr>
              <a:t>§ O fortalecimento do combate à corrupção;</a:t>
            </a:r>
          </a:p>
          <a:p>
            <a:endParaRPr lang="pt-BR" sz="2400" dirty="0" smtClean="0">
              <a:latin typeface="GillSans Light" pitchFamily="34" charset="0"/>
            </a:endParaRPr>
          </a:p>
          <a:p>
            <a:r>
              <a:rPr lang="pt-BR" sz="2400" dirty="0" smtClean="0">
                <a:latin typeface="GillSans Light" pitchFamily="34" charset="0"/>
              </a:rPr>
              <a:t>§ O fomento às inovações e tecnologias para melhoria da governança pública;</a:t>
            </a:r>
          </a:p>
          <a:p>
            <a:endParaRPr lang="pt-BR" sz="2400" dirty="0" smtClean="0">
              <a:latin typeface="GillSans Light" pitchFamily="34" charset="0"/>
            </a:endParaRPr>
          </a:p>
          <a:p>
            <a:r>
              <a:rPr lang="pt-BR" sz="2400" dirty="0" smtClean="0">
                <a:latin typeface="GillSans Light" pitchFamily="34" charset="0"/>
              </a:rPr>
              <a:t>§ O aumento da organização interna e melhoria de processo da administração pública.</a:t>
            </a:r>
            <a:endParaRPr lang="pt-BR" sz="2400" dirty="0">
              <a:latin typeface="GillSans Light" pitchFamily="34" charset="0"/>
            </a:endParaRPr>
          </a:p>
        </p:txBody>
      </p:sp>
      <p:sp>
        <p:nvSpPr>
          <p:cNvPr id="4" name="CaixaDeTexto 3"/>
          <p:cNvSpPr txBox="1"/>
          <p:nvPr/>
        </p:nvSpPr>
        <p:spPr>
          <a:xfrm>
            <a:off x="500034" y="285728"/>
            <a:ext cx="9061478" cy="646331"/>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pt-BR" sz="3600" dirty="0" smtClean="0">
                <a:latin typeface="GillSans Light" pitchFamily="34" charset="0"/>
              </a:rPr>
              <a:t>Benefícios da Lei de Aceso à Informação</a:t>
            </a:r>
            <a:endParaRPr lang="pt-BR" sz="3600" dirty="0">
              <a:latin typeface="GillSans Light"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500034" y="285728"/>
            <a:ext cx="9061478" cy="646331"/>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pt-BR" sz="3600" dirty="0" smtClean="0">
                <a:latin typeface="GillSans Light" pitchFamily="34" charset="0"/>
              </a:rPr>
              <a:t>O que é Sic</a:t>
            </a:r>
            <a:endParaRPr lang="pt-BR" sz="3600" dirty="0">
              <a:latin typeface="GillSans Light" pitchFamily="34" charset="0"/>
            </a:endParaRPr>
          </a:p>
        </p:txBody>
      </p:sp>
      <p:sp>
        <p:nvSpPr>
          <p:cNvPr id="5" name="Espaço Reservado para Conteúdo 2"/>
          <p:cNvSpPr txBox="1">
            <a:spLocks/>
          </p:cNvSpPr>
          <p:nvPr/>
        </p:nvSpPr>
        <p:spPr>
          <a:xfrm>
            <a:off x="488504" y="1844824"/>
            <a:ext cx="9145016" cy="4513133"/>
          </a:xfrm>
          <a:prstGeom prst="rect">
            <a:avLst/>
          </a:prstGeom>
        </p:spPr>
        <p:txBody>
          <a:bodyPr>
            <a:normAutofit fontScale="92500"/>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pt-BR" sz="3200" b="0" i="0" u="none" strike="noStrike" kern="1200" cap="none" spc="0" normalizeH="0" baseline="0" noProof="0" dirty="0" smtClean="0">
                <a:ln>
                  <a:noFill/>
                </a:ln>
                <a:solidFill>
                  <a:schemeClr val="tx1"/>
                </a:solidFill>
                <a:effectLst/>
                <a:uLnTx/>
                <a:uFillTx/>
                <a:latin typeface="GillSans Light" pitchFamily="34" charset="0"/>
                <a:ea typeface="+mn-ea"/>
                <a:cs typeface="+mn-cs"/>
              </a:rPr>
              <a:t>Serviço de Informação ao cidadão é uma unidade de atendimento com a finalidade de assegurar aos cidadãos o acesso pleno às informações públicas.</a:t>
            </a:r>
          </a:p>
          <a:p>
            <a:pPr marL="342900" marR="0" lvl="0" indent="-342900" algn="just" defTabSz="914400" rtl="0" eaLnBrk="1" fontAlgn="auto" latinLnBrk="0" hangingPunct="1">
              <a:lnSpc>
                <a:spcPct val="100000"/>
              </a:lnSpc>
              <a:spcBef>
                <a:spcPts val="1800"/>
              </a:spcBef>
              <a:spcAft>
                <a:spcPts val="0"/>
              </a:spcAft>
              <a:buClrTx/>
              <a:buSzTx/>
              <a:buFont typeface="Arial" pitchFamily="34" charset="0"/>
              <a:buChar char="•"/>
              <a:tabLst/>
              <a:defRPr/>
            </a:pPr>
            <a:r>
              <a:rPr kumimoji="0" lang="pt-BR" sz="3200" b="0" i="0" u="none" strike="noStrike" kern="1200" cap="none" spc="0" normalizeH="0" baseline="0" noProof="0" dirty="0" smtClean="0">
                <a:ln>
                  <a:noFill/>
                </a:ln>
                <a:solidFill>
                  <a:schemeClr val="tx1"/>
                </a:solidFill>
                <a:effectLst/>
                <a:uLnTx/>
                <a:uFillTx/>
                <a:latin typeface="GillSans Light" pitchFamily="34" charset="0"/>
                <a:ea typeface="+mn-ea"/>
                <a:cs typeface="+mn-cs"/>
              </a:rPr>
              <a:t>Para cumprimento dessa missão, o SIC deverá,    necessariamente,manter intercâmbio permanente com os serviços de protocolo e arquivo, com os gestores de sistemas e bases de dados e atuar de forma integrada com as Ouvidorias.</a:t>
            </a:r>
            <a:endParaRPr kumimoji="0" lang="pt-BR" sz="3200" b="0" i="0" u="none" strike="noStrike" kern="1200" cap="none" spc="0" normalizeH="0" baseline="0" noProof="0" dirty="0">
              <a:ln>
                <a:noFill/>
              </a:ln>
              <a:solidFill>
                <a:schemeClr val="tx1"/>
              </a:solidFill>
              <a:effectLst/>
              <a:uLnTx/>
              <a:uFillTx/>
              <a:latin typeface="Gill Sans MT" pitchFamily="34" charset="0"/>
              <a:ea typeface="+mn-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500034" y="285728"/>
            <a:ext cx="9061478" cy="646331"/>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fontAlgn="auto">
              <a:spcBef>
                <a:spcPts val="0"/>
              </a:spcBef>
              <a:spcAft>
                <a:spcPts val="0"/>
              </a:spcAft>
              <a:defRPr/>
            </a:pPr>
            <a:r>
              <a:rPr lang="pt-BR" sz="3600" dirty="0" smtClean="0">
                <a:latin typeface="GillSans Light" pitchFamily="34" charset="0"/>
              </a:rPr>
              <a:t>Meios para acesso à informação</a:t>
            </a:r>
            <a:endParaRPr lang="pt-BR" sz="3600" dirty="0"/>
          </a:p>
        </p:txBody>
      </p:sp>
      <p:pic>
        <p:nvPicPr>
          <p:cNvPr id="6" name="Picture 2"/>
          <p:cNvPicPr>
            <a:picLocks noChangeAspect="1" noChangeArrowheads="1"/>
          </p:cNvPicPr>
          <p:nvPr/>
        </p:nvPicPr>
        <p:blipFill>
          <a:blip r:embed="rId2" cstate="print"/>
          <a:srcRect/>
          <a:stretch>
            <a:fillRect/>
          </a:stretch>
        </p:blipFill>
        <p:spPr bwMode="auto">
          <a:xfrm>
            <a:off x="344488" y="1772816"/>
            <a:ext cx="8915400" cy="40725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488504" y="1268760"/>
            <a:ext cx="9073008" cy="4185761"/>
          </a:xfrm>
          <a:prstGeom prst="rect">
            <a:avLst/>
          </a:prstGeom>
          <a:noFill/>
        </p:spPr>
        <p:txBody>
          <a:bodyPr wrap="square" rtlCol="0">
            <a:spAutoFit/>
          </a:bodyPr>
          <a:lstStyle/>
          <a:p>
            <a:pPr algn="just"/>
            <a:r>
              <a:rPr lang="pt-BR" sz="3200" dirty="0" smtClean="0">
                <a:latin typeface="GillSans Light" pitchFamily="34" charset="0"/>
              </a:rPr>
              <a:t>O SIC deverá conceder o acesso imediato às informações solicitadas:</a:t>
            </a:r>
          </a:p>
          <a:p>
            <a:pPr algn="just"/>
            <a:endParaRPr lang="pt-BR" sz="3200" dirty="0" smtClean="0">
              <a:latin typeface="GillSans Light" pitchFamily="34" charset="0"/>
            </a:endParaRPr>
          </a:p>
          <a:p>
            <a:pPr algn="just">
              <a:buFont typeface="Arial" pitchFamily="34" charset="0"/>
              <a:buChar char="•"/>
            </a:pPr>
            <a:r>
              <a:rPr lang="pt-BR" sz="3200" dirty="0" smtClean="0">
                <a:latin typeface="GillSans Light" pitchFamily="34" charset="0"/>
              </a:rPr>
              <a:t> Na impossibilidade o prazo será de até </a:t>
            </a:r>
            <a:r>
              <a:rPr lang="pt-BR" sz="3200" b="1" u="sng" dirty="0" smtClean="0">
                <a:latin typeface="GillSans Light" pitchFamily="34" charset="0"/>
              </a:rPr>
              <a:t>20</a:t>
            </a:r>
            <a:r>
              <a:rPr lang="pt-BR" sz="3200" dirty="0" smtClean="0">
                <a:latin typeface="GillSans Light" pitchFamily="34" charset="0"/>
              </a:rPr>
              <a:t> dias.</a:t>
            </a:r>
          </a:p>
          <a:p>
            <a:pPr algn="just">
              <a:spcBef>
                <a:spcPts val="1200"/>
              </a:spcBef>
              <a:buFont typeface="Arial" pitchFamily="34" charset="0"/>
              <a:buChar char="•"/>
            </a:pPr>
            <a:r>
              <a:rPr lang="pt-BR" sz="3200" dirty="0" smtClean="0">
                <a:latin typeface="GillSans Light" pitchFamily="34" charset="0"/>
              </a:rPr>
              <a:t> Poderá ser prorrogado por mais </a:t>
            </a:r>
            <a:r>
              <a:rPr lang="pt-BR" sz="3200" b="1" u="sng" dirty="0" smtClean="0">
                <a:latin typeface="GillSans Light" pitchFamily="34" charset="0"/>
              </a:rPr>
              <a:t>10</a:t>
            </a:r>
            <a:r>
              <a:rPr lang="pt-BR" sz="3200" dirty="0" smtClean="0">
                <a:latin typeface="GillSans Light" pitchFamily="34" charset="0"/>
              </a:rPr>
              <a:t> ( dez ) </a:t>
            </a:r>
          </a:p>
          <a:p>
            <a:pPr algn="just"/>
            <a:r>
              <a:rPr lang="pt-BR" sz="3200" dirty="0" smtClean="0">
                <a:latin typeface="GillSans Light" pitchFamily="34" charset="0"/>
              </a:rPr>
              <a:t>dias, mediante justificativa expressa, da qual deverá ser cientificado o interessado.</a:t>
            </a:r>
          </a:p>
          <a:p>
            <a:pPr algn="just">
              <a:buFont typeface="Arial" pitchFamily="34" charset="0"/>
              <a:buChar char="•"/>
            </a:pPr>
            <a:endParaRPr lang="pt-BR" sz="3200" dirty="0"/>
          </a:p>
        </p:txBody>
      </p:sp>
      <p:sp>
        <p:nvSpPr>
          <p:cNvPr id="5" name="CaixaDeTexto 4"/>
          <p:cNvSpPr txBox="1"/>
          <p:nvPr/>
        </p:nvSpPr>
        <p:spPr>
          <a:xfrm>
            <a:off x="500034" y="285728"/>
            <a:ext cx="9061478" cy="646331"/>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fontAlgn="auto">
              <a:spcBef>
                <a:spcPts val="0"/>
              </a:spcBef>
              <a:spcAft>
                <a:spcPts val="0"/>
              </a:spcAft>
              <a:defRPr/>
            </a:pPr>
            <a:r>
              <a:rPr lang="pt-BR" sz="3600" dirty="0" smtClean="0">
                <a:latin typeface="GillSans Light" pitchFamily="34" charset="0"/>
              </a:rPr>
              <a:t>Prazos</a:t>
            </a:r>
            <a:endParaRPr lang="pt-BR" sz="3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344488" y="1628800"/>
            <a:ext cx="9073008" cy="4493538"/>
          </a:xfrm>
          <a:prstGeom prst="rect">
            <a:avLst/>
          </a:prstGeom>
          <a:noFill/>
        </p:spPr>
        <p:txBody>
          <a:bodyPr wrap="square" rtlCol="0">
            <a:spAutoFit/>
          </a:bodyPr>
          <a:lstStyle/>
          <a:p>
            <a:pPr algn="just"/>
            <a:endParaRPr lang="pt-BR" sz="2200" dirty="0" smtClean="0">
              <a:latin typeface="GillSans Light" pitchFamily="34" charset="0"/>
            </a:endParaRPr>
          </a:p>
          <a:p>
            <a:pPr algn="just">
              <a:buFont typeface="Arial" pitchFamily="34" charset="0"/>
              <a:buChar char="•"/>
            </a:pPr>
            <a:r>
              <a:rPr lang="pt-BR" sz="2200" dirty="0" smtClean="0">
                <a:latin typeface="GillSans Light" pitchFamily="34" charset="0"/>
              </a:rPr>
              <a:t> </a:t>
            </a:r>
            <a:r>
              <a:rPr lang="pt-BR" sz="2200" dirty="0" smtClean="0">
                <a:solidFill>
                  <a:srgbClr val="FF0000"/>
                </a:solidFill>
                <a:latin typeface="GillSans Light" pitchFamily="34" charset="0"/>
              </a:rPr>
              <a:t>Não poderá ser exigida </a:t>
            </a:r>
            <a:r>
              <a:rPr lang="pt-BR" sz="2200" dirty="0" smtClean="0">
                <a:latin typeface="GillSans Light" pitchFamily="34" charset="0"/>
              </a:rPr>
              <a:t>a motivação ou justificativa dos pedidos de informação;</a:t>
            </a:r>
          </a:p>
          <a:p>
            <a:pPr algn="just">
              <a:buFont typeface="Arial" pitchFamily="34" charset="0"/>
              <a:buChar char="•"/>
            </a:pPr>
            <a:endParaRPr lang="pt-BR" sz="2200" dirty="0" smtClean="0">
              <a:latin typeface="GillSans Light" pitchFamily="34" charset="0"/>
            </a:endParaRPr>
          </a:p>
          <a:p>
            <a:pPr algn="just">
              <a:buFont typeface="Arial" pitchFamily="34" charset="0"/>
              <a:buChar char="•"/>
            </a:pPr>
            <a:r>
              <a:rPr lang="pt-BR" sz="2200" dirty="0" smtClean="0">
                <a:latin typeface="GillSans Light" pitchFamily="34" charset="0"/>
              </a:rPr>
              <a:t> O órgão ou entidade </a:t>
            </a:r>
            <a:r>
              <a:rPr lang="pt-BR" sz="2200" dirty="0" smtClean="0">
                <a:solidFill>
                  <a:srgbClr val="FF0000"/>
                </a:solidFill>
                <a:latin typeface="GillSans Light" pitchFamily="34" charset="0"/>
              </a:rPr>
              <a:t>poderá oferecer meios para que o próprio interessado possa pesquisar a informação</a:t>
            </a:r>
            <a:r>
              <a:rPr lang="pt-BR" sz="2200" dirty="0" smtClean="0">
                <a:latin typeface="GillSans Light" pitchFamily="34" charset="0"/>
              </a:rPr>
              <a:t> que necessita, sem prejuízo da segurança dos documentos, dados e informações;</a:t>
            </a:r>
          </a:p>
          <a:p>
            <a:pPr algn="just">
              <a:buFont typeface="Arial" pitchFamily="34" charset="0"/>
              <a:buChar char="•"/>
            </a:pPr>
            <a:endParaRPr lang="pt-BR" sz="2200" dirty="0" smtClean="0">
              <a:latin typeface="GillSans Light" pitchFamily="34" charset="0"/>
            </a:endParaRPr>
          </a:p>
          <a:p>
            <a:pPr algn="just">
              <a:buFont typeface="Arial" pitchFamily="34" charset="0"/>
              <a:buChar char="•"/>
            </a:pPr>
            <a:r>
              <a:rPr lang="pt-BR" sz="2200" dirty="0" smtClean="0">
                <a:latin typeface="GillSans Light" pitchFamily="34" charset="0"/>
              </a:rPr>
              <a:t> O interessado deverá ser informado sobre a possibilidade de recurso, prazos e condições para sua interposição </a:t>
            </a:r>
            <a:r>
              <a:rPr lang="pt-BR" sz="2200" dirty="0" smtClean="0">
                <a:solidFill>
                  <a:srgbClr val="FF0000"/>
                </a:solidFill>
                <a:latin typeface="GillSans Light" pitchFamily="34" charset="0"/>
              </a:rPr>
              <a:t>quando for negado o acesso à informação, total ou parcialmente, </a:t>
            </a:r>
            <a:r>
              <a:rPr lang="pt-BR" sz="2200" dirty="0" smtClean="0">
                <a:latin typeface="GillSans Light" pitchFamily="34" charset="0"/>
              </a:rPr>
              <a:t>devendo ainda, ser-lhe  indicada a autoridade competente para sua apreciação;</a:t>
            </a:r>
          </a:p>
          <a:p>
            <a:pPr algn="just"/>
            <a:endParaRPr lang="pt-BR" sz="2200" dirty="0" smtClean="0">
              <a:latin typeface="GillSans Light" pitchFamily="34" charset="0"/>
            </a:endParaRPr>
          </a:p>
        </p:txBody>
      </p:sp>
      <p:sp>
        <p:nvSpPr>
          <p:cNvPr id="3" name="CaixaDeTexto 2"/>
          <p:cNvSpPr txBox="1"/>
          <p:nvPr/>
        </p:nvSpPr>
        <p:spPr>
          <a:xfrm>
            <a:off x="500034" y="285728"/>
            <a:ext cx="9061478" cy="1138773"/>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pt-BR" sz="3400" b="1" dirty="0" smtClean="0">
                <a:latin typeface="GillSans Light" pitchFamily="34" charset="0"/>
              </a:rPr>
              <a:t>Observações importantes durante o processo de atendimento ao cidadão</a:t>
            </a:r>
            <a:r>
              <a:rPr lang="pt-BR" sz="3400" dirty="0" smtClean="0">
                <a:latin typeface="GillSans Light" pitchFamily="34" charset="0"/>
              </a:rPr>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2225</TotalTime>
  <Words>871</Words>
  <Application>Microsoft Office PowerPoint</Application>
  <PresentationFormat>Papel A4 (210 x 297 mm)</PresentationFormat>
  <Paragraphs>81</Paragraphs>
  <Slides>13</Slides>
  <Notes>2</Notes>
  <HiddenSlides>0</HiddenSlides>
  <MMClips>0</MMClips>
  <ScaleCrop>false</ScaleCrop>
  <HeadingPairs>
    <vt:vector size="4" baseType="variant">
      <vt:variant>
        <vt:lpstr>Tema</vt:lpstr>
      </vt:variant>
      <vt:variant>
        <vt:i4>1</vt:i4>
      </vt:variant>
      <vt:variant>
        <vt:lpstr>Títulos de slides</vt:lpstr>
      </vt:variant>
      <vt:variant>
        <vt:i4>13</vt:i4>
      </vt:variant>
    </vt:vector>
  </HeadingPairs>
  <TitlesOfParts>
    <vt:vector size="14" baseType="lpstr">
      <vt:lpstr>Tema do Office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Company>mec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Saresp 2011</dc:title>
  <dc:creator>mec</dc:creator>
  <cp:lastModifiedBy>Reinaldo</cp:lastModifiedBy>
  <cp:revision>325</cp:revision>
  <dcterms:created xsi:type="dcterms:W3CDTF">2012-02-23T17:10:37Z</dcterms:created>
  <dcterms:modified xsi:type="dcterms:W3CDTF">2012-08-19T17:04:48Z</dcterms:modified>
</cp:coreProperties>
</file>