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3.xml" ContentType="application/vnd.openxmlformats-officedocument.drawingml.chart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8.jpeg" ContentType="image/jpeg"/>
  <Override PartName="/ppt/media/image8.png" ContentType="image/png"/>
  <Override PartName="/ppt/media/image16.wmf" ContentType="image/x-wmf"/>
  <Override PartName="/ppt/media/image6.png" ContentType="image/png"/>
  <Override PartName="/ppt/media/image14.wmf" ContentType="image/x-wmf"/>
  <Override PartName="/ppt/media/image3.png" ContentType="image/png"/>
  <Override PartName="/ppt/media/image11.wmf" ContentType="image/x-wmf"/>
  <Override PartName="/ppt/media/image17.jpeg" ContentType="image/jpeg"/>
  <Override PartName="/ppt/media/image5.png" ContentType="image/png"/>
  <Override PartName="/ppt/media/image10.jpeg" ContentType="image/jpeg"/>
  <Override PartName="/ppt/media/image13.wmf" ContentType="image/x-wmf"/>
  <Override PartName="/ppt/media/image4.png" ContentType="image/png"/>
  <Override PartName="/ppt/media/image12.wmf" ContentType="image/x-wmf"/>
  <Override PartName="/ppt/media/image15.jpeg" ContentType="image/jpeg"/>
  <Override PartName="/ppt/media/image9.png" ContentType="image/png"/>
  <Override PartName="/ppt/media/image7.jpeg" ContentType="image/jpe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latin typeface="Arial"/>
                <a:ea typeface="DejaVu Sans"/>
              </a:rPr>
              <a:t>Column B</a:t>
            </a:r>
          </a:p>
        </c:rich>
      </c:tx>
      <c:layout/>
    </c:title>
    <c:plotArea>
      <c:layout/>
      <c:lineChart>
        <c:grouping val="stacked"/>
        <c:ser>
          <c:idx val="0"/>
          <c:order val="0"/>
          <c:tx>
            <c:strRef>
              <c:f>label 1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ize val="6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7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  <c:pt idx="8">
                  <c:v>2010</c:v>
                </c:pt>
                <c:pt idx="9">
                  <c:v>2010</c:v>
                </c:pt>
                <c:pt idx="10">
                  <c:v>2010</c:v>
                </c:pt>
                <c:pt idx="11">
                  <c:v>2010</c:v>
                </c:pt>
                <c:pt idx="12">
                  <c:v>2010</c:v>
                </c:pt>
                <c:pt idx="13">
                  <c:v>2010</c:v>
                </c:pt>
                <c:pt idx="14">
                  <c:v>2010</c:v>
                </c:pt>
                <c:pt idx="15">
                  <c:v>2010</c:v>
                </c:pt>
                <c:pt idx="16">
                  <c:v>2010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6</c:v>
                </c:pt>
                <c:pt idx="9">
                  <c:v>6</c:v>
                </c:pt>
                <c:pt idx="10">
                  <c:v>1</c:v>
                </c:pt>
                <c:pt idx="11">
                  <c:v>1</c:v>
                </c:pt>
                <c:pt idx="12">
                  <c:v>5</c:v>
                </c:pt>
                <c:pt idx="13">
                  <c:v>5</c:v>
                </c:pt>
                <c:pt idx="14">
                  <c:v>13</c:v>
                </c:pt>
                <c:pt idx="15">
                  <c:v>9</c:v>
                </c:pt>
                <c:pt idx="16">
                  <c:v>3</c:v>
                </c:pt>
              </c:numCache>
            </c:numRef>
          </c:val>
        </c:ser>
        <c:marker val="1"/>
        <c:axId val="46438310"/>
        <c:axId val="75814722"/>
      </c:lineChart>
      <c:catAx>
        <c:axId val="4643831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Ano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75814722"/>
        <c:crosses val="autoZero"/>
        <c:auto val="1"/>
        <c:lblAlgn val="ctr"/>
        <c:lblOffset val="100"/>
      </c:catAx>
      <c:valAx>
        <c:axId val="75814722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Publicações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46438310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AHP no Hospital Edmundo Vasconcelos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Utilização da AHP para diminuir conflitos e selecionar melhor alternativa para a organização</a:t>
            </a:r>
            <a:endParaRPr/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112560" cy="184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441360" y="1159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Variedades de cana de açúcar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-91440" y="4480560"/>
            <a:ext cx="9418320" cy="24688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32" name="CustomShape 3"/>
          <p:cNvSpPr/>
          <p:nvPr/>
        </p:nvSpPr>
        <p:spPr>
          <a:xfrm>
            <a:off x="1280160" y="4572000"/>
            <a:ext cx="7588800" cy="146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500">
                <a:latin typeface="Calibri"/>
              </a:rPr>
              <a:t>COSTA, Helder Gomes; MOLL, Roberto Nunes. Emprego do método de análise hierárquica (AHP) na seleção de variedades para o plantio de cana-de-açúcar. Gest. Prod.,  São Carlos ,  v. 6, n. 3, Dec.  1999 .   Available from &lt;http://www.scielo.br/scielo.php?script=sci_arttext&amp;pid=S0104-530X1999000300009&amp;lng=en&amp;nrm=iso&gt;. access on  26  June  2014.  http://dx.doi.org/10.1590/S0104-530X1999000300009.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11000" y="1124640"/>
            <a:ext cx="2132280" cy="213228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AHP no Hospital Edmundo Vasconcelos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5640" y="5013000"/>
            <a:ext cx="2375640" cy="1727640"/>
          </a:xfrm>
          <a:prstGeom prst="clou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Gestão Hospitalar ou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 rot="20859000">
            <a:off x="703440" y="6121080"/>
            <a:ext cx="164556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Assistencial</a:t>
            </a:r>
            <a:endParaRPr/>
          </a:p>
        </p:txBody>
      </p:sp>
      <p:pic>
        <p:nvPicPr>
          <p:cNvPr id="13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3501000"/>
            <a:ext cx="1648800" cy="183168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1547640" y="1885320"/>
            <a:ext cx="5976000" cy="3734640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d0d8e7"/>
          </a:solidFill>
          <a:ln>
            <a:noFill/>
          </a:ln>
        </p:spPr>
      </p:sp>
      <p:sp>
        <p:nvSpPr>
          <p:cNvPr id="139" name="CustomShape 5"/>
          <p:cNvSpPr/>
          <p:nvPr/>
        </p:nvSpPr>
        <p:spPr>
          <a:xfrm>
            <a:off x="2306880" y="4463640"/>
            <a:ext cx="154800" cy="154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</p:sp>
      <p:sp>
        <p:nvSpPr>
          <p:cNvPr id="140" name="CustomShape 6"/>
          <p:cNvSpPr/>
          <p:nvPr/>
        </p:nvSpPr>
        <p:spPr>
          <a:xfrm>
            <a:off x="2384280" y="4541040"/>
            <a:ext cx="1391760" cy="1078920"/>
          </a:xfrm>
          <a:prstGeom prst="rect">
            <a:avLst/>
          </a:prstGeom>
          <a:noFill/>
          <a:ln>
            <a:noFill/>
          </a:ln>
        </p:spPr>
        <p:txBody>
          <a:bodyPr lIns="82440" rIns="0" tIns="0" bIns="0"/>
          <a:p>
            <a:pPr>
              <a:lnSpc>
                <a:spcPct val="9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Definição de critérios de seleção do ERP</a:t>
            </a:r>
            <a:endParaRPr/>
          </a:p>
        </p:txBody>
      </p:sp>
      <p:sp>
        <p:nvSpPr>
          <p:cNvPr id="141" name="CustomShape 7"/>
          <p:cNvSpPr/>
          <p:nvPr/>
        </p:nvSpPr>
        <p:spPr>
          <a:xfrm>
            <a:off x="3678480" y="3448080"/>
            <a:ext cx="280080" cy="2800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</p:sp>
      <p:sp>
        <p:nvSpPr>
          <p:cNvPr id="142" name="CustomShape 8"/>
          <p:cNvSpPr/>
          <p:nvPr/>
        </p:nvSpPr>
        <p:spPr>
          <a:xfrm>
            <a:off x="3777120" y="3720240"/>
            <a:ext cx="1517040" cy="1768320"/>
          </a:xfrm>
          <a:prstGeom prst="rect">
            <a:avLst/>
          </a:prstGeom>
          <a:noFill/>
          <a:ln>
            <a:noFill/>
          </a:ln>
        </p:spPr>
        <p:txBody>
          <a:bodyPr lIns="148680" rIns="0" tIns="0" bIns="0"/>
          <a:p>
            <a:pPr>
              <a:lnSpc>
                <a:spcPct val="9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Propostas dos fornecedores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Pacotes prontos ou Desenvolvimento próprio</a:t>
            </a:r>
            <a:endParaRPr/>
          </a:p>
        </p:txBody>
      </p:sp>
      <p:sp>
        <p:nvSpPr>
          <p:cNvPr id="143" name="CustomShape 9"/>
          <p:cNvSpPr/>
          <p:nvPr/>
        </p:nvSpPr>
        <p:spPr>
          <a:xfrm>
            <a:off x="5328000" y="2830320"/>
            <a:ext cx="387720" cy="3877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</p:sp>
      <p:sp>
        <p:nvSpPr>
          <p:cNvPr id="144" name="CustomShape 10"/>
          <p:cNvSpPr/>
          <p:nvPr/>
        </p:nvSpPr>
        <p:spPr>
          <a:xfrm>
            <a:off x="5522040" y="3195720"/>
            <a:ext cx="1433520" cy="2253240"/>
          </a:xfrm>
          <a:prstGeom prst="rect">
            <a:avLst/>
          </a:prstGeom>
          <a:noFill/>
          <a:ln>
            <a:noFill/>
          </a:ln>
        </p:spPr>
        <p:txBody>
          <a:bodyPr lIns="205920" rIns="0" tIns="0" bIns="0"/>
          <a:p>
            <a:pPr>
              <a:lnSpc>
                <a:spcPct val="9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Seleção da melhor alternativa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Situação inicial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672200"/>
            <a:ext cx="822888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Desconhecimento das possibilidades das alternativas (Gestão completa x gestão assistencial x gestão hospitalar)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Falta de definição das necessidades organizacionais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Conflito de interesses entre as áreas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Entrada do consultor para ajudar a formalizar a alternativa (supostamente escolhida)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03760" y="5016240"/>
            <a:ext cx="1739520" cy="1841040"/>
          </a:xfrm>
          <a:prstGeom prst="rect">
            <a:avLst/>
          </a:prstGeom>
          <a:ln>
            <a:noFill/>
          </a:ln>
        </p:spPr>
      </p:pic>
      <p:pic>
        <p:nvPicPr>
          <p:cNvPr id="14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48800" cy="183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1ª Fase - Definição de critérios de seleção do ERP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Foram realizadas reuniões para definição dos critérios de avaliação das três soluções, estruturação das orientações necessárias para garantir o sucesso da implementação e seleção da melhor solução.</a:t>
            </a:r>
            <a:endParaRPr/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640" y="2709000"/>
            <a:ext cx="6492240" cy="713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51000" y="4365000"/>
            <a:ext cx="2492280" cy="249228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2ª Fase – Proposta dos fornecedores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Recebimento de proposta escrita: Medtrack, MV e Stefanini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Apresentação individual de cada proposta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Análise das propostas com base nos critérios definidos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Caso de falta de informação do fornecedor, não era questionado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3ª Fase – Escolha da melhor alternativa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Aplicação da técnica AHP com base nos critérios definidos</a:t>
            </a:r>
            <a:endParaRPr/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360" y="2414880"/>
            <a:ext cx="6443640" cy="468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Fatores de sucesso no uso da técnica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57200" y="126864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Equalizou o conhecimento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Mostrou qualidades de alternativas que não haviam sido valorizadas anteriormente, fazendo com que a previamente escolhida fosse preterida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Diminui a resistência para implantação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Implantação dentro do cronograma e em utilização até hoje.</a:t>
            </a:r>
            <a:endParaRPr/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43360" y="5157360"/>
            <a:ext cx="1699920" cy="169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Questão sobre ética e moral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7200" y="126864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 Osmar comentou com o grupo sobre tipo de problema que os hospitais terão que enfrentar no futuro. Hoje o histórico e prontuário dos pacientes são em papel.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Futuramente o Osmar acredita que existirá uma tecnologia para “digitalizar” o prontuário. Esse prontuário eletrônico também poderia indicar o melhor diagnóstico para o paciente.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Utiliza-se o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método AHP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para escolher o sistema e o prontuário eletrônico.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Pergunta, um paciente da entrada no hospital, o médico utiliza o prontuário eletrônico que consulta o histórico do paciente e recomenda a utilização de determinado procedimento. O procedimento resulta na morte do paciente.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De quem é a culpa, quais o critérios usados na decisão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88000" y="1845000"/>
            <a:ext cx="2770920" cy="387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Metodologia AHP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672200"/>
            <a:ext cx="822888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Utilizada para diversas finalidades.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Feito um estudo bibliométrico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Metodologia AHP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672200"/>
            <a:ext cx="822888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Vídeo 1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- Utilização da metodologia AHP e análise de custo-benefício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- 9 min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- Inglês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Link: https://www.youtube.com/watch?v=18GWVtVAAzs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Vídeo 2</a:t>
            </a:r>
            <a:endParaRPr/>
          </a:p>
          <a:p>
            <a:pPr>
              <a:lnSpc>
                <a:spcPct val="100000"/>
              </a:lnSpc>
            </a:pPr>
            <a:r>
              <a:rPr lang="en-US" sz="2200"/>
              <a:t>- Software Expert Choice e Sensitive Analysis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/>
              <a:t>- 7 min</a:t>
            </a:r>
            <a:endParaRPr/>
          </a:p>
          <a:p>
            <a:pPr>
              <a:lnSpc>
                <a:spcPct val="100000"/>
              </a:lnSpc>
            </a:pPr>
            <a:r>
              <a:rPr lang="en-US" sz="2200"/>
              <a:t>- Inglês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/>
              <a:t>Link: https://www.youtube.com/watch?v=RzoDdms-6jc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Porta Scielo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672200"/>
            <a:ext cx="822888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Filtro: Brasil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Pesquisado palavras-chaves: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  <a:latin typeface="Calibri"/>
              </a:rPr>
              <a:t>Método AHP: 32 resultados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  <a:latin typeface="Calibri"/>
              </a:rPr>
              <a:t>Metodologia AHP: 13 resultados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  <a:latin typeface="Calibri"/>
              </a:rPr>
              <a:t>AHP: 58 resultados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Consolidação dos resultados, verificou-se que a palavra-chave AHP abrangia os resultados das outras pesquisas.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Os estudos foram feito com a base de dados dos textos selecionados.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Busca: 26 de junho de 2014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Publicações sobre AHP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672200"/>
            <a:ext cx="822888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Grafico anos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Principais revistas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Areas tematicas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Wok areas tematicas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AHP anos de publicações</a:t>
            </a:r>
            <a:endParaRPr/>
          </a:p>
        </p:txBody>
      </p:sp>
      <p:graphicFrame>
        <p:nvGraphicFramePr>
          <p:cNvPr id="121" name=""/>
          <p:cNvGraphicFramePr/>
          <p:nvPr/>
        </p:nvGraphicFramePr>
        <p:xfrm>
          <a:off x="55080" y="1144440"/>
          <a:ext cx="9088560" cy="5924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 rot="16200000">
            <a:off x="4137480" y="290340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AHP – revistas</a:t>
            </a:r>
            <a:endParaRPr/>
          </a:p>
        </p:txBody>
      </p:sp>
      <p:graphicFrame>
        <p:nvGraphicFramePr>
          <p:cNvPr id="123" name="Table 2"/>
          <p:cNvGraphicFramePr/>
          <p:nvPr/>
        </p:nvGraphicFramePr>
        <p:xfrm>
          <a:off x="716040" y="1170000"/>
          <a:ext cx="6881400" cy="4669560"/>
        </p:xfrm>
        <a:graphic>
          <a:graphicData uri="http://schemas.openxmlformats.org/drawingml/2006/table">
            <a:tbl>
              <a:tblPr/>
              <a:tblGrid>
                <a:gridCol w="5973480"/>
                <a:gridCol w="908280"/>
              </a:tblGrid>
              <a:tr h="397800">
                <a:tc>
                  <a:txBody>
                    <a:bodyPr wrap="none"/>
                    <a:p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Revista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b="1" lang="en-US">
                          <a:solidFill>
                            <a:srgbClr val="ffffff"/>
                          </a:solidFill>
                        </a:rPr>
                        <a:t>Qttd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Gestão &amp; Produção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Produção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Revista de Administração Contemporânea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Ambiente Construído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Brazilian Journal of Microbiology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Engenharia Sanitaria e Ambiental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690840">
                <a:tc>
                  <a:txBody>
                    <a:bodyPr wrap="none"/>
                    <a:p>
                      <a:r>
                        <a:rPr lang="en-US"/>
                        <a:t>JISTEM - Journal of Information Systems and Technology Management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Journal of Transport Literature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Pesquisa Operacional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398520">
                <a:tc>
                  <a:txBody>
                    <a:bodyPr wrap="none"/>
                    <a:p>
                      <a:r>
                        <a:rPr lang="en-US"/>
                        <a:t>RAM. Revista de Administração Mackenzie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AHP – áreas WOK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672200"/>
            <a:ext cx="8228880" cy="4204440"/>
          </a:xfrm>
          <a:prstGeom prst="rect">
            <a:avLst/>
          </a:prstGeom>
          <a:noFill/>
          <a:ln>
            <a:noFill/>
          </a:ln>
        </p:spPr>
      </p:sp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1760" y="1406160"/>
            <a:ext cx="8019720" cy="508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AHP - 2014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72200"/>
            <a:ext cx="822888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﻿</a:t>
            </a:r>
            <a:r>
              <a:rPr lang="en-US">
                <a:solidFill>
                  <a:srgbClr val="000000"/>
                </a:solidFill>
                <a:latin typeface="Calibri"/>
              </a:rPr>
              <a:t>José Roberto Xavier, Alves; João Murta, Alves. - Definição de localidade para instalação industrial com o apoio do método de análise hierárquica (AHP) - Selection of best location for industrial installation using analytic hierarchy process (AHP) - Prod.; (ahead); 0-0; 2014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Rogéria de Arantes Gomes, Eller; Michelle, Moreira. - The main cost-related factors in airlines management - Os principais fatores relacionados à gestão de custos em companhias aéreas - J. Transp. Lit.; 8(1); 8-23; 2014-01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Jose Dantas de, Lima; Jose Fernando Thome, Juca; Geraldo Antonio, Reichert; Alessandra Lee B., Firmo. - Uso de modelos de apoio a decisao para analise de alternativas tecnologicas de tratamento de residuos solidos urbanos na Regiao Sul do Brasil - Use of decision support models to analyze technological alternatives for municipal solid waste treatment in South Region of Brazil - Eng. Sanit. Ambient.; 19(1); 33-42; 2014-03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