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6" r:id="rId5"/>
    <p:sldId id="257" r:id="rId6"/>
    <p:sldId id="268" r:id="rId7"/>
    <p:sldId id="265" r:id="rId8"/>
    <p:sldId id="270" r:id="rId9"/>
    <p:sldId id="271" r:id="rId10"/>
    <p:sldId id="272" r:id="rId11"/>
    <p:sldId id="260" r:id="rId12"/>
    <p:sldId id="262" r:id="rId13"/>
    <p:sldId id="263" r:id="rId14"/>
    <p:sldId id="259" r:id="rId15"/>
    <p:sldId id="261" r:id="rId16"/>
    <p:sldId id="26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CCAD-1BAE-48D7-A38E-35630E1D2713}" type="datetimeFigureOut">
              <a:rPr lang="pt-BR" smtClean="0"/>
              <a:t>10/6/2015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3E0B-2F1B-4ADA-A64E-CF15CDF16A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CCAD-1BAE-48D7-A38E-35630E1D2713}" type="datetimeFigureOut">
              <a:rPr lang="pt-BR" smtClean="0"/>
              <a:t>10/6/2015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3E0B-2F1B-4ADA-A64E-CF15CDF16A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CCAD-1BAE-48D7-A38E-35630E1D2713}" type="datetimeFigureOut">
              <a:rPr lang="pt-BR" smtClean="0"/>
              <a:t>10/6/2015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3E0B-2F1B-4ADA-A64E-CF15CDF16A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CCAD-1BAE-48D7-A38E-35630E1D2713}" type="datetimeFigureOut">
              <a:rPr lang="pt-BR" smtClean="0"/>
              <a:t>10/6/2015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3E0B-2F1B-4ADA-A64E-CF15CDF16A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CCAD-1BAE-48D7-A38E-35630E1D2713}" type="datetimeFigureOut">
              <a:rPr lang="pt-BR" smtClean="0"/>
              <a:t>10/6/2015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3E0B-2F1B-4ADA-A64E-CF15CDF16A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CCAD-1BAE-48D7-A38E-35630E1D2713}" type="datetimeFigureOut">
              <a:rPr lang="pt-BR" smtClean="0"/>
              <a:t>10/6/2015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3E0B-2F1B-4ADA-A64E-CF15CDF16A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CCAD-1BAE-48D7-A38E-35630E1D2713}" type="datetimeFigureOut">
              <a:rPr lang="pt-BR" smtClean="0"/>
              <a:t>10/6/2015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3E0B-2F1B-4ADA-A64E-CF15CDF16A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CCAD-1BAE-48D7-A38E-35630E1D2713}" type="datetimeFigureOut">
              <a:rPr lang="pt-BR" smtClean="0"/>
              <a:t>10/6/2015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3E0B-2F1B-4ADA-A64E-CF15CDF16A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CCAD-1BAE-48D7-A38E-35630E1D2713}" type="datetimeFigureOut">
              <a:rPr lang="pt-BR" smtClean="0"/>
              <a:t>10/6/2015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3E0B-2F1B-4ADA-A64E-CF15CDF16A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CCAD-1BAE-48D7-A38E-35630E1D2713}" type="datetimeFigureOut">
              <a:rPr lang="pt-BR" smtClean="0"/>
              <a:t>10/6/2015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3E0B-2F1B-4ADA-A64E-CF15CDF16A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CCAD-1BAE-48D7-A38E-35630E1D2713}" type="datetimeFigureOut">
              <a:rPr lang="pt-BR" smtClean="0"/>
              <a:t>10/6/2015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3E0B-2F1B-4ADA-A64E-CF15CDF16A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ECCAD-1BAE-48D7-A38E-35630E1D2713}" type="datetimeFigureOut">
              <a:rPr lang="pt-BR" smtClean="0"/>
              <a:t>10/6/2015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3E0B-2F1B-4ADA-A64E-CF15CDF16AE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oo.gl/dMd8Q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oo.gl/dMd8Q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oo.gl/dMd8Q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oo.gl/dMd8Q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goo.gl/dMd8Q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Densidade_populacional" TargetMode="External"/><Relationship Id="rId13" Type="http://schemas.openxmlformats.org/officeDocument/2006/relationships/hyperlink" Target="http://pt.wikipedia.org/wiki/Escalas_curta_e_longa" TargetMode="External"/><Relationship Id="rId3" Type="http://schemas.openxmlformats.org/officeDocument/2006/relationships/hyperlink" Target="http://pt.wikipedia.org/wiki/Su%C3%AD%C3%A7a" TargetMode="External"/><Relationship Id="rId7" Type="http://schemas.openxmlformats.org/officeDocument/2006/relationships/hyperlink" Target="http://pt.wikipedia.org/wiki/2000" TargetMode="External"/><Relationship Id="rId12" Type="http://schemas.openxmlformats.org/officeDocument/2006/relationships/hyperlink" Target="http://pt.wikipedia.org/wiki/Bilh%C3%B5es" TargetMode="External"/><Relationship Id="rId2" Type="http://schemas.openxmlformats.org/officeDocument/2006/relationships/hyperlink" Target="http://pt.wikipedia.org/wiki/Lista_de_pa%C3%ADses_e_territ%C3%B3rios_por_%C3%A1rea" TargetMode="External"/><Relationship Id="rId16" Type="http://schemas.openxmlformats.org/officeDocument/2006/relationships/hyperlink" Target="http://pt.wikipedia.org/wiki/Lista_de_pa%C3%ADses_por_PIB_(Paridade_do_Poder_de_Compra)_per_capi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Lista_de_pa%C3%ADses_por_popula%C3%A7%C3%A3o" TargetMode="External"/><Relationship Id="rId11" Type="http://schemas.openxmlformats.org/officeDocument/2006/relationships/hyperlink" Target="http://pt.wikipedia.org/wiki/Paridade_do_poder_de_compra" TargetMode="External"/><Relationship Id="rId5" Type="http://schemas.openxmlformats.org/officeDocument/2006/relationships/hyperlink" Target="http://pt.wikipedia.org/wiki/Popula%C3%A7%C3%A3o" TargetMode="External"/><Relationship Id="rId15" Type="http://schemas.openxmlformats.org/officeDocument/2006/relationships/hyperlink" Target="http://pt.wikipedia.org/wiki/Renda_per_capita" TargetMode="External"/><Relationship Id="rId10" Type="http://schemas.openxmlformats.org/officeDocument/2006/relationships/hyperlink" Target="http://pt.wikipedia.org/wiki/Produto_interno_bruto" TargetMode="External"/><Relationship Id="rId4" Type="http://schemas.openxmlformats.org/officeDocument/2006/relationships/hyperlink" Target="http://pt.wikipedia.org/wiki/Quil%C3%B3metro_quadrado" TargetMode="External"/><Relationship Id="rId9" Type="http://schemas.openxmlformats.org/officeDocument/2006/relationships/hyperlink" Target="http://pt.wikipedia.org/wiki/Lista_de_pa%C3%ADses_por_densidade_populacional" TargetMode="External"/><Relationship Id="rId14" Type="http://schemas.openxmlformats.org/officeDocument/2006/relationships/hyperlink" Target="http://pt.wikipedia.org/wiki/Lista_de_pa%C3%ADses_por_PIB_(Paridade_do_Poder_de_Compra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cientificamerican.com/sciam/cache/file/942F4953-45EB-402D-A15DADAC13F2C0C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0"/>
            <a:ext cx="9780769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470025"/>
          </a:xfrm>
        </p:spPr>
        <p:txBody>
          <a:bodyPr>
            <a:noAutofit/>
          </a:bodyPr>
          <a:lstStyle/>
          <a:p>
            <a:r>
              <a:rPr lang="pt-BR" sz="11500" dirty="0" smtClean="0">
                <a:solidFill>
                  <a:schemeClr val="bg1"/>
                </a:solidFill>
              </a:rPr>
              <a:t>Suíça</a:t>
            </a:r>
            <a:endParaRPr lang="pt-BR" sz="115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19872" y="5157192"/>
            <a:ext cx="5724128" cy="1268760"/>
          </a:xfrm>
        </p:spPr>
        <p:txBody>
          <a:bodyPr>
            <a:normAutofit/>
          </a:bodyPr>
          <a:lstStyle/>
          <a:p>
            <a:r>
              <a:rPr lang="pt-BR" sz="6000" dirty="0" smtClean="0">
                <a:solidFill>
                  <a:schemeClr val="accent3">
                    <a:lumMod val="50000"/>
                  </a:schemeClr>
                </a:solidFill>
              </a:rPr>
              <a:t>Proposta INDC</a:t>
            </a:r>
            <a:endParaRPr lang="pt-BR" sz="6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3491880" y="5877272"/>
            <a:ext cx="572412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Francisco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Matelli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Matulovic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Suíça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Switzerland commits to reduce its greenhouse gas emissions by 50 percent by 2030 compared to 1990 levels</a:t>
            </a:r>
          </a:p>
          <a:p>
            <a:pPr lvl="1"/>
            <a:r>
              <a:rPr lang="en-US" dirty="0" smtClean="0"/>
              <a:t>corresponding to an average reduction of greenhouse gas emissions by 35 percent over the period 2021-2030</a:t>
            </a:r>
          </a:p>
          <a:p>
            <a:r>
              <a:rPr lang="en-US" dirty="0" smtClean="0"/>
              <a:t>By 2025, a reduction of greenhouse gases by 35 percent compared to 1990 levels is anticipated</a:t>
            </a:r>
          </a:p>
          <a:p>
            <a:pPr lvl="1"/>
            <a:r>
              <a:rPr lang="en-US" dirty="0" smtClean="0"/>
              <a:t>Carbon credits from international mechanisms will partly be used.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Lições Suíças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</a:t>
            </a:r>
            <a:r>
              <a:rPr lang="pt-BR" dirty="0"/>
              <a:t>a suíça podemos aprender que quanto antes os esforços </a:t>
            </a:r>
            <a:r>
              <a:rPr lang="pt-BR" dirty="0" smtClean="0"/>
              <a:t>começaram </a:t>
            </a:r>
            <a:r>
              <a:rPr lang="pt-BR" dirty="0"/>
              <a:t>mais rápida a adaptação e menor o custo de </a:t>
            </a:r>
            <a:r>
              <a:rPr lang="pt-BR" dirty="0" smtClean="0"/>
              <a:t>mudança</a:t>
            </a:r>
          </a:p>
          <a:p>
            <a:pPr lvl="1"/>
            <a:r>
              <a:rPr lang="pt-BR" dirty="0"/>
              <a:t>em 95 as emissões per capita diminuem mesmo com a população </a:t>
            </a:r>
            <a:r>
              <a:rPr lang="pt-BR" dirty="0" smtClean="0"/>
              <a:t>crescendo</a:t>
            </a:r>
          </a:p>
          <a:p>
            <a:r>
              <a:rPr lang="pt-BR" dirty="0" smtClean="0"/>
              <a:t>Há 20 anos a Suíça mantém a emissão per capita em queda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dirty="0" err="1" smtClean="0"/>
              <a:t>Population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616530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smtClean="0">
                <a:hlinkClick r:id="rId2"/>
              </a:rPr>
              <a:t>http://goo.gl/dMd8QT</a:t>
            </a:r>
            <a:r>
              <a:rPr lang="pt-BR" dirty="0" smtClean="0"/>
              <a:t> </a:t>
            </a:r>
            <a:r>
              <a:rPr lang="pt-BR" dirty="0" smtClean="0"/>
              <a:t>Google Data: WDI</a:t>
            </a:r>
            <a:endParaRPr lang="pt-B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2679" t="17914" r="1584" b="6349"/>
          <a:stretch>
            <a:fillRect/>
          </a:stretch>
        </p:blipFill>
        <p:spPr bwMode="auto">
          <a:xfrm>
            <a:off x="251520" y="998730"/>
            <a:ext cx="8496944" cy="531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dirty="0" err="1" smtClean="0"/>
              <a:t>Land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616530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smtClean="0">
                <a:hlinkClick r:id="rId2"/>
              </a:rPr>
              <a:t>http://goo.gl/dMd8QT</a:t>
            </a:r>
            <a:r>
              <a:rPr lang="pt-BR" dirty="0" smtClean="0"/>
              <a:t> </a:t>
            </a:r>
            <a:r>
              <a:rPr lang="pt-BR" dirty="0" smtClean="0"/>
              <a:t>Google Data: WDI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2149" t="20092" r="1633" b="7019"/>
          <a:stretch>
            <a:fillRect/>
          </a:stretch>
        </p:blipFill>
        <p:spPr bwMode="auto">
          <a:xfrm>
            <a:off x="395536" y="908720"/>
            <a:ext cx="8748464" cy="522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dirty="0" smtClean="0"/>
              <a:t>GHG </a:t>
            </a:r>
            <a:r>
              <a:rPr lang="pt-BR" dirty="0" err="1" smtClean="0"/>
              <a:t>emissions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616530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smtClean="0">
                <a:hlinkClick r:id="rId2"/>
              </a:rPr>
              <a:t>http://goo.gl/dMd8QT</a:t>
            </a:r>
            <a:r>
              <a:rPr lang="pt-BR" dirty="0" smtClean="0"/>
              <a:t> </a:t>
            </a:r>
            <a:r>
              <a:rPr lang="pt-BR" dirty="0" smtClean="0"/>
              <a:t>Google Data: WDI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2149" t="18690" r="757" b="7019"/>
          <a:stretch>
            <a:fillRect/>
          </a:stretch>
        </p:blipFill>
        <p:spPr bwMode="auto">
          <a:xfrm>
            <a:off x="284128" y="980729"/>
            <a:ext cx="860835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dirty="0" smtClean="0"/>
              <a:t>CO2 per capita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616530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smtClean="0">
                <a:hlinkClick r:id="rId2"/>
              </a:rPr>
              <a:t>http://goo.gl/dMd8QT</a:t>
            </a:r>
            <a:r>
              <a:rPr lang="pt-BR" dirty="0" smtClean="0"/>
              <a:t> </a:t>
            </a:r>
            <a:r>
              <a:rPr lang="pt-BR" dirty="0" smtClean="0"/>
              <a:t>Google Data: WDI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2157" t="18133" r="1276" b="5499"/>
          <a:stretch>
            <a:fillRect/>
          </a:stretch>
        </p:blipFill>
        <p:spPr bwMode="auto">
          <a:xfrm>
            <a:off x="437541" y="1029357"/>
            <a:ext cx="8238915" cy="513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dirty="0" err="1" smtClean="0"/>
              <a:t>Electrecity</a:t>
            </a:r>
            <a:r>
              <a:rPr lang="pt-BR" dirty="0" smtClean="0"/>
              <a:t> </a:t>
            </a:r>
            <a:r>
              <a:rPr lang="pt-BR" dirty="0" err="1" smtClean="0"/>
              <a:t>production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616530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smtClean="0">
                <a:hlinkClick r:id="rId2"/>
              </a:rPr>
              <a:t>http://goo.gl/dMd8QT</a:t>
            </a:r>
            <a:r>
              <a:rPr lang="pt-BR" dirty="0" smtClean="0"/>
              <a:t> </a:t>
            </a:r>
            <a:r>
              <a:rPr lang="pt-BR" dirty="0" smtClean="0"/>
              <a:t>Google Data: WDI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3025" t="18690" r="1633" b="7019"/>
          <a:stretch>
            <a:fillRect/>
          </a:stretch>
        </p:blipFill>
        <p:spPr bwMode="auto">
          <a:xfrm>
            <a:off x="467544" y="1124744"/>
            <a:ext cx="8064896" cy="497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Alpes Suíços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303468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Suíça é um destino turístico</a:t>
            </a:r>
          </a:p>
          <a:p>
            <a:r>
              <a:rPr lang="en-US" dirty="0"/>
              <a:t> </a:t>
            </a:r>
            <a:r>
              <a:rPr lang="en-US" dirty="0" smtClean="0"/>
              <a:t>Os </a:t>
            </a:r>
            <a:r>
              <a:rPr lang="en-US" dirty="0" err="1" smtClean="0"/>
              <a:t>Alpes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</a:t>
            </a:r>
            <a:r>
              <a:rPr lang="en-US" dirty="0" err="1" smtClean="0"/>
              <a:t>afetados</a:t>
            </a:r>
            <a:r>
              <a:rPr lang="en-US" dirty="0" smtClean="0"/>
              <a:t>, 3x </a:t>
            </a:r>
            <a:r>
              <a:rPr lang="en-US" dirty="0" err="1" smtClean="0"/>
              <a:t>mais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média</a:t>
            </a:r>
            <a:r>
              <a:rPr lang="en-US" dirty="0" smtClean="0"/>
              <a:t> global</a:t>
            </a:r>
            <a:endParaRPr lang="en-US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1506" name="Picture 2" descr="http://www.scientificamerican.com/sciam/cache/file/942F4953-45EB-402D-A15DADAC13F2C0C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628800"/>
            <a:ext cx="4876800" cy="3419475"/>
          </a:xfrm>
          <a:prstGeom prst="rect">
            <a:avLst/>
          </a:prstGeom>
          <a:noFill/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11560" y="5520605"/>
            <a:ext cx="8354888" cy="133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http://www.scientificamerican.com/slideshow/top-10-places-already-affected-by-climate-change/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Suíça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>
                <a:hlinkClick r:id="rId2" tooltip="Lista de países e territórios por área"/>
              </a:rPr>
              <a:t>Área</a:t>
            </a:r>
            <a:r>
              <a:rPr lang="pt-BR" dirty="0" smtClean="0"/>
              <a:t> </a:t>
            </a:r>
            <a:endParaRPr lang="pt-BR" dirty="0"/>
          </a:p>
          <a:p>
            <a:pPr lvl="1"/>
            <a:r>
              <a:rPr lang="pt-BR" dirty="0" smtClean="0"/>
              <a:t>Total41 285</a:t>
            </a:r>
            <a:r>
              <a:rPr lang="pt-BR" baseline="30000" dirty="0">
                <a:hlinkClick r:id="rId3"/>
              </a:rPr>
              <a:t>3</a:t>
            </a:r>
            <a:r>
              <a:rPr lang="pt-BR" dirty="0" smtClean="0"/>
              <a:t> </a:t>
            </a:r>
            <a:r>
              <a:rPr lang="pt-BR" dirty="0">
                <a:hlinkClick r:id="rId4" tooltip="Quilómetro quadrado"/>
              </a:rPr>
              <a:t>km²</a:t>
            </a:r>
            <a:r>
              <a:rPr lang="pt-BR" dirty="0" smtClean="0"/>
              <a:t> (</a:t>
            </a:r>
            <a:r>
              <a:rPr lang="pt-BR" dirty="0" smtClean="0">
                <a:hlinkClick r:id="rId2" tooltip="Lista de países e territórios por área"/>
              </a:rPr>
              <a:t>144.º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Água (%)4,2%</a:t>
            </a:r>
          </a:p>
          <a:p>
            <a:r>
              <a:rPr lang="pt-BR" b="1" dirty="0">
                <a:hlinkClick r:id="rId5" tooltip="População"/>
              </a:rPr>
              <a:t>População</a:t>
            </a:r>
            <a:r>
              <a:rPr lang="pt-BR" dirty="0" smtClean="0"/>
              <a:t>  </a:t>
            </a:r>
          </a:p>
          <a:p>
            <a:pPr lvl="1"/>
            <a:r>
              <a:rPr lang="pt-BR" dirty="0" smtClean="0"/>
              <a:t>Estimativa de 2012, 8.014.000</a:t>
            </a:r>
            <a:r>
              <a:rPr lang="pt-BR" baseline="30000" dirty="0" smtClean="0">
                <a:hlinkClick r:id="rId3"/>
              </a:rPr>
              <a:t>4</a:t>
            </a:r>
            <a:r>
              <a:rPr lang="pt-BR" dirty="0" smtClean="0"/>
              <a:t> </a:t>
            </a:r>
            <a:r>
              <a:rPr lang="pt-BR" baseline="30000" dirty="0">
                <a:hlinkClick r:id="rId3"/>
              </a:rPr>
              <a:t>5</a:t>
            </a:r>
            <a:r>
              <a:rPr lang="pt-BR" dirty="0" smtClean="0"/>
              <a:t> hab. (</a:t>
            </a:r>
            <a:r>
              <a:rPr lang="pt-BR" dirty="0">
                <a:hlinkClick r:id="rId6" tooltip="Lista de países por população"/>
              </a:rPr>
              <a:t>94.º</a:t>
            </a:r>
            <a:r>
              <a:rPr lang="pt-BR" dirty="0" smtClean="0"/>
              <a:t>) </a:t>
            </a:r>
          </a:p>
          <a:p>
            <a:pPr lvl="1"/>
            <a:r>
              <a:rPr lang="pt-BR" dirty="0" smtClean="0"/>
              <a:t>Censo </a:t>
            </a:r>
            <a:r>
              <a:rPr lang="pt-BR" dirty="0">
                <a:hlinkClick r:id="rId7" tooltip="2000"/>
              </a:rPr>
              <a:t>2000</a:t>
            </a:r>
            <a:r>
              <a:rPr lang="pt-BR" dirty="0" smtClean="0"/>
              <a:t>7.288.010 hab.  - </a:t>
            </a:r>
            <a:r>
              <a:rPr lang="pt-BR" dirty="0">
                <a:hlinkClick r:id="rId8" tooltip="Densidade populacional"/>
              </a:rPr>
              <a:t>Densidade</a:t>
            </a:r>
            <a:r>
              <a:rPr lang="pt-BR" dirty="0" smtClean="0"/>
              <a:t>186 hab./km² (</a:t>
            </a:r>
            <a:r>
              <a:rPr lang="pt-BR" dirty="0">
                <a:hlinkClick r:id="rId9" tooltip="Lista de países por densidade populacional"/>
              </a:rPr>
              <a:t>61.º</a:t>
            </a:r>
            <a:r>
              <a:rPr lang="pt-BR" dirty="0" smtClean="0"/>
              <a:t>)</a:t>
            </a:r>
            <a:endParaRPr lang="pt-BR" b="1" dirty="0" smtClean="0">
              <a:hlinkClick r:id="rId10" tooltip="Produto interno bruto"/>
            </a:endParaRPr>
          </a:p>
          <a:p>
            <a:r>
              <a:rPr lang="pt-BR" b="1" dirty="0" smtClean="0">
                <a:hlinkClick r:id="rId10" tooltip="Produto interno bruto"/>
              </a:rPr>
              <a:t>PIB</a:t>
            </a:r>
            <a:r>
              <a:rPr lang="pt-BR" dirty="0" smtClean="0"/>
              <a:t> (base </a:t>
            </a:r>
            <a:r>
              <a:rPr lang="pt-BR" dirty="0">
                <a:hlinkClick r:id="rId11" tooltip="Paridade do poder de compra"/>
              </a:rPr>
              <a:t>PPC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Estimativa de 2014</a:t>
            </a:r>
            <a:endParaRPr lang="pt-BR" dirty="0"/>
          </a:p>
          <a:p>
            <a:pPr lvl="1"/>
            <a:r>
              <a:rPr lang="pt-BR" dirty="0" smtClean="0"/>
              <a:t>Total US$ 444,702 </a:t>
            </a:r>
            <a:r>
              <a:rPr lang="pt-BR" dirty="0">
                <a:hlinkClick r:id="rId12" tooltip="Bilhões"/>
              </a:rPr>
              <a:t>bilhões</a:t>
            </a:r>
            <a:r>
              <a:rPr lang="pt-BR" dirty="0">
                <a:hlinkClick r:id="rId13" tooltip="Escalas curta e longa"/>
              </a:rPr>
              <a:t>*</a:t>
            </a:r>
            <a:r>
              <a:rPr lang="pt-BR" baseline="30000" dirty="0">
                <a:hlinkClick r:id="rId3"/>
              </a:rPr>
              <a:t>6</a:t>
            </a:r>
            <a:r>
              <a:rPr lang="pt-BR" dirty="0" smtClean="0"/>
              <a:t> (</a:t>
            </a:r>
            <a:r>
              <a:rPr lang="pt-BR" dirty="0">
                <a:hlinkClick r:id="rId14" tooltip="Lista de países por PIB (Paridade do Poder de Compra)"/>
              </a:rPr>
              <a:t>36.º</a:t>
            </a:r>
            <a:r>
              <a:rPr lang="pt-BR" dirty="0" smtClean="0"/>
              <a:t>) </a:t>
            </a:r>
          </a:p>
          <a:p>
            <a:pPr lvl="1"/>
            <a:r>
              <a:rPr lang="pt-BR" dirty="0" smtClean="0">
                <a:hlinkClick r:id="rId15" tooltip="Renda per capita"/>
              </a:rPr>
              <a:t>Per capita</a:t>
            </a:r>
            <a:r>
              <a:rPr lang="pt-BR" dirty="0" smtClean="0"/>
              <a:t> US$ 55 237</a:t>
            </a:r>
            <a:r>
              <a:rPr lang="pt-BR" baseline="30000" dirty="0">
                <a:hlinkClick r:id="rId3"/>
              </a:rPr>
              <a:t>6</a:t>
            </a:r>
            <a:r>
              <a:rPr lang="pt-BR" dirty="0" smtClean="0"/>
              <a:t>  (</a:t>
            </a:r>
            <a:r>
              <a:rPr lang="pt-BR" dirty="0">
                <a:hlinkClick r:id="rId16" tooltip="Lista de países por PIB (Paridade do Poder de Compra) per capita"/>
              </a:rPr>
              <a:t>7.º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Energia na Suíça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2004, energy use was composed of </a:t>
            </a:r>
            <a:endParaRPr lang="en-US" dirty="0" smtClean="0"/>
          </a:p>
          <a:p>
            <a:pPr lvl="1"/>
            <a:r>
              <a:rPr lang="en-US" dirty="0" smtClean="0"/>
              <a:t>31.3</a:t>
            </a:r>
            <a:r>
              <a:rPr lang="en-US" dirty="0"/>
              <a:t>% motor fuels; </a:t>
            </a:r>
            <a:endParaRPr lang="en-US" dirty="0" smtClean="0"/>
          </a:p>
          <a:p>
            <a:pPr lvl="1"/>
            <a:r>
              <a:rPr lang="en-US" dirty="0" smtClean="0"/>
              <a:t>25.7</a:t>
            </a:r>
            <a:r>
              <a:rPr lang="en-US" dirty="0"/>
              <a:t>% combustibles; </a:t>
            </a:r>
            <a:endParaRPr lang="en-US" dirty="0" smtClean="0"/>
          </a:p>
          <a:p>
            <a:pPr lvl="1"/>
            <a:r>
              <a:rPr lang="en-US" dirty="0" smtClean="0"/>
              <a:t>23.1</a:t>
            </a:r>
            <a:r>
              <a:rPr lang="en-US" dirty="0"/>
              <a:t>% electricity; </a:t>
            </a:r>
            <a:endParaRPr lang="en-US" dirty="0" smtClean="0"/>
          </a:p>
          <a:p>
            <a:pPr lvl="1"/>
            <a:r>
              <a:rPr lang="en-US" dirty="0" smtClean="0"/>
              <a:t>12.1</a:t>
            </a:r>
            <a:r>
              <a:rPr lang="en-US" dirty="0"/>
              <a:t>% gas; </a:t>
            </a:r>
            <a:endParaRPr lang="en-US" dirty="0" smtClean="0"/>
          </a:p>
          <a:p>
            <a:pPr lvl="1"/>
            <a:r>
              <a:rPr lang="en-US" dirty="0" smtClean="0"/>
              <a:t>7.8</a:t>
            </a:r>
            <a:r>
              <a:rPr lang="en-US" dirty="0"/>
              <a:t>% other.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Switzerland, water power covers about 60% of the demand for electricity or 1/8 of the entire energy </a:t>
            </a:r>
            <a:r>
              <a:rPr lang="en-US" dirty="0" smtClean="0"/>
              <a:t>demand.</a:t>
            </a:r>
          </a:p>
          <a:p>
            <a:r>
              <a:rPr lang="en-US" dirty="0" smtClean="0"/>
              <a:t>Nuclear </a:t>
            </a:r>
            <a:r>
              <a:rPr lang="en-US" dirty="0"/>
              <a:t>power plants produce about 40% of the Swiss electricity </a:t>
            </a:r>
            <a:r>
              <a:rPr lang="en-US" dirty="0" smtClean="0"/>
              <a:t>demand.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2020, the first nuclear power plants will reach the end of their operating time. Swiss production capacities will decline strongly thereafter.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measured by electricity production in 2003, the proportion of wind power would amount to 1.8% (12).</a:t>
            </a:r>
          </a:p>
          <a:p>
            <a:r>
              <a:rPr lang="en-US" dirty="0"/>
              <a:t>Electricity consumption is likely to further increase in the future. If the linear trend continues, the electricity demand will be about 33% higher by 2050 compared to 2003 (12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Gestão participativa</a:t>
            </a:r>
          </a:p>
          <a:p>
            <a:r>
              <a:rPr lang="pt-BR" dirty="0" smtClean="0"/>
              <a:t>INDC precisa ser aprovado pelo parlamento</a:t>
            </a:r>
          </a:p>
          <a:p>
            <a:r>
              <a:rPr lang="pt-BR" dirty="0" smtClean="0"/>
              <a:t>Caso mais recente de corrupção</a:t>
            </a:r>
          </a:p>
          <a:p>
            <a:r>
              <a:rPr lang="pt-BR" dirty="0" smtClean="0"/>
              <a:t>Sumidouro de dinheiro, dinheiro que poderia estar indo para ações </a:t>
            </a:r>
            <a:r>
              <a:rPr lang="pt-BR" dirty="0" err="1" smtClean="0"/>
              <a:t>mitigatórias</a:t>
            </a:r>
            <a:r>
              <a:rPr lang="pt-BR" dirty="0" smtClean="0"/>
              <a:t>, porque não desconfiar disso?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INDC Suíça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year: 1990 </a:t>
            </a:r>
          </a:p>
          <a:p>
            <a:r>
              <a:rPr lang="en-US" dirty="0" smtClean="0"/>
              <a:t>Emissions in base year: 53.3 Mt per yea</a:t>
            </a:r>
          </a:p>
          <a:p>
            <a:r>
              <a:rPr lang="en-US" dirty="0" smtClean="0"/>
              <a:t>Gases covered: CO2, CH4, N2O, HFCs, PFCs, SF6, NF3 Base year for gases covered: all 1990 (not relevant where reference level is applied) </a:t>
            </a:r>
          </a:p>
          <a:p>
            <a:r>
              <a:rPr lang="en-US" dirty="0" smtClean="0"/>
              <a:t>Sectors covered: energy; industrial processes and product use; agriculture; land-use, land-use change and forestry; waste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Suíça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Switzerland commits to reduce its greenhouse gas emissions by 50 percent by 2030 compared to 1990 levels</a:t>
            </a:r>
          </a:p>
          <a:p>
            <a:pPr lvl="1"/>
            <a:r>
              <a:rPr lang="en-US" dirty="0" smtClean="0"/>
              <a:t>corresponding to an average reduction of greenhouse gas emissions by 35 percent over the period 2021-2030</a:t>
            </a:r>
          </a:p>
          <a:p>
            <a:r>
              <a:rPr lang="en-US" dirty="0" smtClean="0"/>
              <a:t>By 2025, a reduction of greenhouse gases by 35 percent compared to 1990 levels is anticipated</a:t>
            </a:r>
          </a:p>
          <a:p>
            <a:pPr lvl="1"/>
            <a:r>
              <a:rPr lang="en-US" dirty="0" smtClean="0"/>
              <a:t>Carbon credits from international mechanisms will partly be used.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INDC Suíça</a:t>
            </a:r>
            <a:endParaRPr lang="pt-BR" dirty="0"/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174" t="35634" r="27130" b="10272"/>
          <a:stretch>
            <a:fillRect/>
          </a:stretch>
        </p:blipFill>
        <p:spPr bwMode="auto">
          <a:xfrm>
            <a:off x="1187624" y="1556792"/>
            <a:ext cx="709067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INDC Suíça</a:t>
            </a:r>
            <a:endParaRPr lang="pt-BR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174" t="24497" r="34090" b="18227"/>
          <a:stretch>
            <a:fillRect/>
          </a:stretch>
        </p:blipFill>
        <p:spPr bwMode="auto">
          <a:xfrm>
            <a:off x="1393647" y="1340768"/>
            <a:ext cx="6634737" cy="508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499</Words>
  <Application>Microsoft Office PowerPoint</Application>
  <PresentationFormat>Apresentação na tela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Suíça</vt:lpstr>
      <vt:lpstr>Alpes Suíços</vt:lpstr>
      <vt:lpstr>Suíça Dados</vt:lpstr>
      <vt:lpstr>Energia na Suíça</vt:lpstr>
      <vt:lpstr>Fatos importantes</vt:lpstr>
      <vt:lpstr>INDC Suíça</vt:lpstr>
      <vt:lpstr>Proposta Suíça</vt:lpstr>
      <vt:lpstr>INDC Suíça</vt:lpstr>
      <vt:lpstr>INDC Suíça</vt:lpstr>
      <vt:lpstr>Proposta Suíça</vt:lpstr>
      <vt:lpstr>Lições Suíças</vt:lpstr>
      <vt:lpstr>Population</vt:lpstr>
      <vt:lpstr>Land area</vt:lpstr>
      <vt:lpstr>GHG emissions</vt:lpstr>
      <vt:lpstr>CO2 per capita</vt:lpstr>
      <vt:lpstr>Electrecity production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Suíça</dc:title>
  <dc:creator>sti5</dc:creator>
  <cp:lastModifiedBy>sti5</cp:lastModifiedBy>
  <cp:revision>13</cp:revision>
  <dcterms:created xsi:type="dcterms:W3CDTF">2015-06-10T16:25:45Z</dcterms:created>
  <dcterms:modified xsi:type="dcterms:W3CDTF">2015-06-10T17:19:17Z</dcterms:modified>
</cp:coreProperties>
</file>