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9"/>
  </p:notesMasterIdLst>
  <p:sldIdLst>
    <p:sldId id="256" r:id="rId2"/>
    <p:sldId id="257" r:id="rId3"/>
    <p:sldId id="266" r:id="rId4"/>
    <p:sldId id="267" r:id="rId5"/>
    <p:sldId id="268" r:id="rId6"/>
    <p:sldId id="269" r:id="rId7"/>
    <p:sldId id="273" r:id="rId8"/>
    <p:sldId id="271" r:id="rId9"/>
    <p:sldId id="272" r:id="rId10"/>
    <p:sldId id="274" r:id="rId11"/>
    <p:sldId id="275" r:id="rId12"/>
    <p:sldId id="276" r:id="rId13"/>
    <p:sldId id="277" r:id="rId14"/>
    <p:sldId id="281" r:id="rId15"/>
    <p:sldId id="282" r:id="rId16"/>
    <p:sldId id="283" r:id="rId17"/>
    <p:sldId id="284" r:id="rId18"/>
    <p:sldId id="278" r:id="rId19"/>
    <p:sldId id="280"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60" r:id="rId33"/>
    <p:sldId id="263" r:id="rId34"/>
    <p:sldId id="261" r:id="rId35"/>
    <p:sldId id="262" r:id="rId36"/>
    <p:sldId id="258" r:id="rId37"/>
    <p:sldId id="26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4" autoAdjust="0"/>
    <p:restoredTop sz="94714" autoAdjust="0"/>
  </p:normalViewPr>
  <p:slideViewPr>
    <p:cSldViewPr>
      <p:cViewPr varScale="1">
        <p:scale>
          <a:sx n="88" d="100"/>
          <a:sy n="88" d="100"/>
        </p:scale>
        <p:origin x="-678" y="-96"/>
      </p:cViewPr>
      <p:guideLst>
        <p:guide orient="horz" pos="2160"/>
        <p:guide pos="2880"/>
      </p:guideLst>
    </p:cSldViewPr>
  </p:slideViewPr>
  <p:outlineViewPr>
    <p:cViewPr>
      <p:scale>
        <a:sx n="33" d="100"/>
        <a:sy n="33" d="100"/>
      </p:scale>
      <p:origin x="48" y="567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2A023-FAD4-49CC-ACA1-FD7D7BB4F76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pt-BR"/>
        </a:p>
      </dgm:t>
    </dgm:pt>
    <dgm:pt modelId="{F81B3813-575E-4955-9711-F33AB6EF94E0}">
      <dgm:prSet phldrT="[Texto]"/>
      <dgm:spPr/>
      <dgm:t>
        <a:bodyPr/>
        <a:lstStyle/>
        <a:p>
          <a:r>
            <a:rPr lang="pt-BR" dirty="0" smtClean="0"/>
            <a:t>Patrimonialista</a:t>
          </a:r>
          <a:endParaRPr lang="pt-BR" dirty="0"/>
        </a:p>
      </dgm:t>
    </dgm:pt>
    <dgm:pt modelId="{14D9203C-C19C-4596-939F-837DD94FA1B4}" type="parTrans" cxnId="{4396C161-52C0-4E63-A8AF-1B5E0B0F496F}">
      <dgm:prSet/>
      <dgm:spPr/>
      <dgm:t>
        <a:bodyPr/>
        <a:lstStyle/>
        <a:p>
          <a:endParaRPr lang="pt-BR"/>
        </a:p>
      </dgm:t>
    </dgm:pt>
    <dgm:pt modelId="{7FFFD973-5AF1-408C-89D4-29D6E2C378F5}" type="sibTrans" cxnId="{4396C161-52C0-4E63-A8AF-1B5E0B0F496F}">
      <dgm:prSet/>
      <dgm:spPr/>
      <dgm:t>
        <a:bodyPr/>
        <a:lstStyle/>
        <a:p>
          <a:endParaRPr lang="pt-BR"/>
        </a:p>
      </dgm:t>
    </dgm:pt>
    <dgm:pt modelId="{B0F07139-9541-4409-A2BE-4D1D04F11757}">
      <dgm:prSet phldrT="[Texto]"/>
      <dgm:spPr/>
      <dgm:t>
        <a:bodyPr/>
        <a:lstStyle/>
        <a:p>
          <a:r>
            <a:rPr lang="pt-BR" dirty="0" smtClean="0"/>
            <a:t>Burocrática</a:t>
          </a:r>
          <a:endParaRPr lang="pt-BR" dirty="0"/>
        </a:p>
      </dgm:t>
    </dgm:pt>
    <dgm:pt modelId="{B2D206AE-9037-4F36-B60B-2268F46E6BED}" type="parTrans" cxnId="{EB1E1A7B-9917-4324-847C-1AF5BD1A7E44}">
      <dgm:prSet/>
      <dgm:spPr/>
      <dgm:t>
        <a:bodyPr/>
        <a:lstStyle/>
        <a:p>
          <a:endParaRPr lang="pt-BR"/>
        </a:p>
      </dgm:t>
    </dgm:pt>
    <dgm:pt modelId="{F3A71F31-50C4-4136-B397-67AA2A90189C}" type="sibTrans" cxnId="{EB1E1A7B-9917-4324-847C-1AF5BD1A7E44}">
      <dgm:prSet/>
      <dgm:spPr/>
      <dgm:t>
        <a:bodyPr/>
        <a:lstStyle/>
        <a:p>
          <a:endParaRPr lang="pt-BR"/>
        </a:p>
      </dgm:t>
    </dgm:pt>
    <dgm:pt modelId="{3E530E66-B9EE-472E-AE12-BCFAA34E9C20}">
      <dgm:prSet phldrT="[Texto]"/>
      <dgm:spPr/>
      <dgm:t>
        <a:bodyPr/>
        <a:lstStyle/>
        <a:p>
          <a:r>
            <a:rPr lang="pt-BR" dirty="0" smtClean="0"/>
            <a:t>Gerencial</a:t>
          </a:r>
          <a:endParaRPr lang="pt-BR" dirty="0"/>
        </a:p>
      </dgm:t>
    </dgm:pt>
    <dgm:pt modelId="{3C49AB55-36B2-45F1-BF0F-B6FD015FE869}" type="parTrans" cxnId="{0977523E-355A-448D-8211-05FAEB9503D5}">
      <dgm:prSet/>
      <dgm:spPr/>
      <dgm:t>
        <a:bodyPr/>
        <a:lstStyle/>
        <a:p>
          <a:endParaRPr lang="pt-BR"/>
        </a:p>
      </dgm:t>
    </dgm:pt>
    <dgm:pt modelId="{5541C25A-34EE-433C-94C2-9C2541D464E0}" type="sibTrans" cxnId="{0977523E-355A-448D-8211-05FAEB9503D5}">
      <dgm:prSet/>
      <dgm:spPr/>
      <dgm:t>
        <a:bodyPr/>
        <a:lstStyle/>
        <a:p>
          <a:endParaRPr lang="pt-BR"/>
        </a:p>
      </dgm:t>
    </dgm:pt>
    <dgm:pt modelId="{3A919382-4B1D-4D89-8335-90A123B7AF95}">
      <dgm:prSet/>
      <dgm:spPr/>
      <dgm:t>
        <a:bodyPr/>
        <a:lstStyle/>
        <a:p>
          <a:r>
            <a:rPr lang="pt-BR" dirty="0" smtClean="0"/>
            <a:t>Confusão entre o patrimônio público e o privado, típico de regimes absolutistas. Conivente com práticas como clientelismo e nepotismo.</a:t>
          </a:r>
          <a:endParaRPr lang="pt-BR" dirty="0"/>
        </a:p>
      </dgm:t>
    </dgm:pt>
    <dgm:pt modelId="{2DEE58F3-1BCB-421B-A9BF-514E0E1CC0C1}" type="parTrans" cxnId="{D3542431-D8F4-41C2-A822-C4A48C4A5EEC}">
      <dgm:prSet/>
      <dgm:spPr/>
    </dgm:pt>
    <dgm:pt modelId="{7EFF3900-F1A0-45E7-A4D2-B387B8079873}" type="sibTrans" cxnId="{D3542431-D8F4-41C2-A822-C4A48C4A5EEC}">
      <dgm:prSet/>
      <dgm:spPr/>
    </dgm:pt>
    <dgm:pt modelId="{280517A8-4B95-46F3-85D6-D636951AD563}">
      <dgm:prSet/>
      <dgm:spPr/>
      <dgm:t>
        <a:bodyPr/>
        <a:lstStyle/>
        <a:p>
          <a:r>
            <a:rPr lang="pt-BR" dirty="0" smtClean="0"/>
            <a:t>Baseada em conceitos atuais de administração e eficiência, voltada para o controle dos resultados e descentralizada para poder chegar ao cidadão</a:t>
          </a:r>
          <a:endParaRPr lang="pt-BR" dirty="0"/>
        </a:p>
      </dgm:t>
    </dgm:pt>
    <dgm:pt modelId="{BAEC41D8-BA19-489A-BC57-6107DCE521F6}" type="parTrans" cxnId="{63A6DDB7-13C5-4194-9644-31BE09106D72}">
      <dgm:prSet/>
      <dgm:spPr/>
    </dgm:pt>
    <dgm:pt modelId="{68316CF0-E0E9-4204-9025-2C415A6D39CD}" type="sibTrans" cxnId="{63A6DDB7-13C5-4194-9644-31BE09106D72}">
      <dgm:prSet/>
      <dgm:spPr/>
    </dgm:pt>
    <dgm:pt modelId="{860FEF3B-B825-4494-B53F-5D6CE7F5F5D6}">
      <dgm:prSet/>
      <dgm:spPr/>
      <dgm:t>
        <a:bodyPr/>
        <a:lstStyle/>
        <a:p>
          <a:r>
            <a:rPr lang="pt-BR" dirty="0" smtClean="0"/>
            <a:t>Estabelecimento da burocracia como mecanismo de conter os excessos da </a:t>
          </a:r>
          <a:r>
            <a:rPr lang="pt-BR" dirty="0" err="1" smtClean="0"/>
            <a:t>Adm</a:t>
          </a:r>
          <a:r>
            <a:rPr lang="pt-BR" dirty="0" smtClean="0"/>
            <a:t>. P. Patrimonialista, estabelecendo padrões hierárquicos, controle de processos. Além do DASP que realizava concursos públicos  e treinamentos, além de manter documentos do governo.</a:t>
          </a:r>
          <a:endParaRPr lang="pt-BR" dirty="0"/>
        </a:p>
      </dgm:t>
    </dgm:pt>
    <dgm:pt modelId="{3283716A-8BA1-46B1-8FAF-586FE5BA759B}" type="parTrans" cxnId="{35031FD9-A05E-4AD1-B085-49FD0DE1F864}">
      <dgm:prSet/>
      <dgm:spPr/>
    </dgm:pt>
    <dgm:pt modelId="{3D56E1F8-1D44-40BF-9FE7-123BB6A9067C}" type="sibTrans" cxnId="{35031FD9-A05E-4AD1-B085-49FD0DE1F864}">
      <dgm:prSet/>
      <dgm:spPr/>
    </dgm:pt>
    <dgm:pt modelId="{0A4AD9AE-F52C-483E-AB59-3643C2572318}" type="pres">
      <dgm:prSet presAssocID="{E812A023-FAD4-49CC-ACA1-FD7D7BB4F76D}" presName="linearFlow" presStyleCnt="0">
        <dgm:presLayoutVars>
          <dgm:dir/>
          <dgm:animLvl val="lvl"/>
          <dgm:resizeHandles val="exact"/>
        </dgm:presLayoutVars>
      </dgm:prSet>
      <dgm:spPr/>
      <dgm:t>
        <a:bodyPr/>
        <a:lstStyle/>
        <a:p>
          <a:endParaRPr lang="pt-BR"/>
        </a:p>
      </dgm:t>
    </dgm:pt>
    <dgm:pt modelId="{F94A454D-A46E-4A94-AA35-333CAE624AF5}" type="pres">
      <dgm:prSet presAssocID="{F81B3813-575E-4955-9711-F33AB6EF94E0}" presName="composite" presStyleCnt="0"/>
      <dgm:spPr/>
    </dgm:pt>
    <dgm:pt modelId="{900DEA68-28BE-41DC-9F99-1333487654DF}" type="pres">
      <dgm:prSet presAssocID="{F81B3813-575E-4955-9711-F33AB6EF94E0}" presName="parentText" presStyleLbl="alignNode1" presStyleIdx="0" presStyleCnt="3">
        <dgm:presLayoutVars>
          <dgm:chMax val="1"/>
          <dgm:bulletEnabled val="1"/>
        </dgm:presLayoutVars>
      </dgm:prSet>
      <dgm:spPr/>
      <dgm:t>
        <a:bodyPr/>
        <a:lstStyle/>
        <a:p>
          <a:endParaRPr lang="pt-BR"/>
        </a:p>
      </dgm:t>
    </dgm:pt>
    <dgm:pt modelId="{3AAA788B-15F4-49F2-910D-BB28AA9BA110}" type="pres">
      <dgm:prSet presAssocID="{F81B3813-575E-4955-9711-F33AB6EF94E0}" presName="descendantText" presStyleLbl="alignAcc1" presStyleIdx="0" presStyleCnt="3">
        <dgm:presLayoutVars>
          <dgm:bulletEnabled val="1"/>
        </dgm:presLayoutVars>
      </dgm:prSet>
      <dgm:spPr/>
      <dgm:t>
        <a:bodyPr/>
        <a:lstStyle/>
        <a:p>
          <a:endParaRPr lang="pt-BR"/>
        </a:p>
      </dgm:t>
    </dgm:pt>
    <dgm:pt modelId="{3AF3BC75-80BB-4561-A310-0FF9D3C1F788}" type="pres">
      <dgm:prSet presAssocID="{7FFFD973-5AF1-408C-89D4-29D6E2C378F5}" presName="sp" presStyleCnt="0"/>
      <dgm:spPr/>
    </dgm:pt>
    <dgm:pt modelId="{945F5D74-8BF3-418A-A9AA-77C0C7E3582D}" type="pres">
      <dgm:prSet presAssocID="{B0F07139-9541-4409-A2BE-4D1D04F11757}" presName="composite" presStyleCnt="0"/>
      <dgm:spPr/>
    </dgm:pt>
    <dgm:pt modelId="{A6087B11-BFDA-49A1-94D9-BAF54E2AB3FB}" type="pres">
      <dgm:prSet presAssocID="{B0F07139-9541-4409-A2BE-4D1D04F11757}" presName="parentText" presStyleLbl="alignNode1" presStyleIdx="1" presStyleCnt="3">
        <dgm:presLayoutVars>
          <dgm:chMax val="1"/>
          <dgm:bulletEnabled val="1"/>
        </dgm:presLayoutVars>
      </dgm:prSet>
      <dgm:spPr/>
      <dgm:t>
        <a:bodyPr/>
        <a:lstStyle/>
        <a:p>
          <a:endParaRPr lang="pt-BR"/>
        </a:p>
      </dgm:t>
    </dgm:pt>
    <dgm:pt modelId="{8D6D1CE7-E492-4BC6-95CA-496A0AD81230}" type="pres">
      <dgm:prSet presAssocID="{B0F07139-9541-4409-A2BE-4D1D04F11757}" presName="descendantText" presStyleLbl="alignAcc1" presStyleIdx="1" presStyleCnt="3">
        <dgm:presLayoutVars>
          <dgm:bulletEnabled val="1"/>
        </dgm:presLayoutVars>
      </dgm:prSet>
      <dgm:spPr/>
      <dgm:t>
        <a:bodyPr/>
        <a:lstStyle/>
        <a:p>
          <a:endParaRPr lang="pt-BR"/>
        </a:p>
      </dgm:t>
    </dgm:pt>
    <dgm:pt modelId="{728E13E0-8107-4FA8-A7A5-9233C9F47320}" type="pres">
      <dgm:prSet presAssocID="{F3A71F31-50C4-4136-B397-67AA2A90189C}" presName="sp" presStyleCnt="0"/>
      <dgm:spPr/>
    </dgm:pt>
    <dgm:pt modelId="{7139E25C-D43E-42E1-8877-54DD86D5A0A5}" type="pres">
      <dgm:prSet presAssocID="{3E530E66-B9EE-472E-AE12-BCFAA34E9C20}" presName="composite" presStyleCnt="0"/>
      <dgm:spPr/>
    </dgm:pt>
    <dgm:pt modelId="{9710D2A0-6AC8-4FDC-81A9-459562322D0B}" type="pres">
      <dgm:prSet presAssocID="{3E530E66-B9EE-472E-AE12-BCFAA34E9C20}" presName="parentText" presStyleLbl="alignNode1" presStyleIdx="2" presStyleCnt="3">
        <dgm:presLayoutVars>
          <dgm:chMax val="1"/>
          <dgm:bulletEnabled val="1"/>
        </dgm:presLayoutVars>
      </dgm:prSet>
      <dgm:spPr/>
      <dgm:t>
        <a:bodyPr/>
        <a:lstStyle/>
        <a:p>
          <a:endParaRPr lang="pt-BR"/>
        </a:p>
      </dgm:t>
    </dgm:pt>
    <dgm:pt modelId="{655FE086-063A-4DEA-ACAC-64F8309072F8}" type="pres">
      <dgm:prSet presAssocID="{3E530E66-B9EE-472E-AE12-BCFAA34E9C20}" presName="descendantText" presStyleLbl="alignAcc1" presStyleIdx="2" presStyleCnt="3">
        <dgm:presLayoutVars>
          <dgm:bulletEnabled val="1"/>
        </dgm:presLayoutVars>
      </dgm:prSet>
      <dgm:spPr/>
      <dgm:t>
        <a:bodyPr/>
        <a:lstStyle/>
        <a:p>
          <a:endParaRPr lang="pt-BR"/>
        </a:p>
      </dgm:t>
    </dgm:pt>
  </dgm:ptLst>
  <dgm:cxnLst>
    <dgm:cxn modelId="{F9C92D8E-55B3-45A1-9F4F-1FA693112156}" type="presOf" srcId="{E812A023-FAD4-49CC-ACA1-FD7D7BB4F76D}" destId="{0A4AD9AE-F52C-483E-AB59-3643C2572318}" srcOrd="0" destOrd="0" presId="urn:microsoft.com/office/officeart/2005/8/layout/chevron2"/>
    <dgm:cxn modelId="{EB1E1A7B-9917-4324-847C-1AF5BD1A7E44}" srcId="{E812A023-FAD4-49CC-ACA1-FD7D7BB4F76D}" destId="{B0F07139-9541-4409-A2BE-4D1D04F11757}" srcOrd="1" destOrd="0" parTransId="{B2D206AE-9037-4F36-B60B-2268F46E6BED}" sibTransId="{F3A71F31-50C4-4136-B397-67AA2A90189C}"/>
    <dgm:cxn modelId="{56A12EAA-1C5D-496F-8323-F063B7D3C1E0}" type="presOf" srcId="{3E530E66-B9EE-472E-AE12-BCFAA34E9C20}" destId="{9710D2A0-6AC8-4FDC-81A9-459562322D0B}" srcOrd="0" destOrd="0" presId="urn:microsoft.com/office/officeart/2005/8/layout/chevron2"/>
    <dgm:cxn modelId="{23E81B8A-7E49-46E6-95F0-EA849B893F5D}" type="presOf" srcId="{F81B3813-575E-4955-9711-F33AB6EF94E0}" destId="{900DEA68-28BE-41DC-9F99-1333487654DF}" srcOrd="0" destOrd="0" presId="urn:microsoft.com/office/officeart/2005/8/layout/chevron2"/>
    <dgm:cxn modelId="{36B2ECDC-CC8A-4040-A277-5C028F1B8541}" type="presOf" srcId="{B0F07139-9541-4409-A2BE-4D1D04F11757}" destId="{A6087B11-BFDA-49A1-94D9-BAF54E2AB3FB}" srcOrd="0" destOrd="0" presId="urn:microsoft.com/office/officeart/2005/8/layout/chevron2"/>
    <dgm:cxn modelId="{D3542431-D8F4-41C2-A822-C4A48C4A5EEC}" srcId="{F81B3813-575E-4955-9711-F33AB6EF94E0}" destId="{3A919382-4B1D-4D89-8335-90A123B7AF95}" srcOrd="0" destOrd="0" parTransId="{2DEE58F3-1BCB-421B-A9BF-514E0E1CC0C1}" sibTransId="{7EFF3900-F1A0-45E7-A4D2-B387B8079873}"/>
    <dgm:cxn modelId="{D344C7EC-D691-4476-912B-A6F95104F0C5}" type="presOf" srcId="{280517A8-4B95-46F3-85D6-D636951AD563}" destId="{655FE086-063A-4DEA-ACAC-64F8309072F8}" srcOrd="0" destOrd="0" presId="urn:microsoft.com/office/officeart/2005/8/layout/chevron2"/>
    <dgm:cxn modelId="{0977523E-355A-448D-8211-05FAEB9503D5}" srcId="{E812A023-FAD4-49CC-ACA1-FD7D7BB4F76D}" destId="{3E530E66-B9EE-472E-AE12-BCFAA34E9C20}" srcOrd="2" destOrd="0" parTransId="{3C49AB55-36B2-45F1-BF0F-B6FD015FE869}" sibTransId="{5541C25A-34EE-433C-94C2-9C2541D464E0}"/>
    <dgm:cxn modelId="{B695F931-2F48-45C9-A79E-C1468FBCBE2D}" type="presOf" srcId="{860FEF3B-B825-4494-B53F-5D6CE7F5F5D6}" destId="{8D6D1CE7-E492-4BC6-95CA-496A0AD81230}" srcOrd="0" destOrd="0" presId="urn:microsoft.com/office/officeart/2005/8/layout/chevron2"/>
    <dgm:cxn modelId="{4396C161-52C0-4E63-A8AF-1B5E0B0F496F}" srcId="{E812A023-FAD4-49CC-ACA1-FD7D7BB4F76D}" destId="{F81B3813-575E-4955-9711-F33AB6EF94E0}" srcOrd="0" destOrd="0" parTransId="{14D9203C-C19C-4596-939F-837DD94FA1B4}" sibTransId="{7FFFD973-5AF1-408C-89D4-29D6E2C378F5}"/>
    <dgm:cxn modelId="{35031FD9-A05E-4AD1-B085-49FD0DE1F864}" srcId="{B0F07139-9541-4409-A2BE-4D1D04F11757}" destId="{860FEF3B-B825-4494-B53F-5D6CE7F5F5D6}" srcOrd="0" destOrd="0" parTransId="{3283716A-8BA1-46B1-8FAF-586FE5BA759B}" sibTransId="{3D56E1F8-1D44-40BF-9FE7-123BB6A9067C}"/>
    <dgm:cxn modelId="{AB19218C-CE1F-48CD-B3BE-EAA1C57EA3C3}" type="presOf" srcId="{3A919382-4B1D-4D89-8335-90A123B7AF95}" destId="{3AAA788B-15F4-49F2-910D-BB28AA9BA110}" srcOrd="0" destOrd="0" presId="urn:microsoft.com/office/officeart/2005/8/layout/chevron2"/>
    <dgm:cxn modelId="{63A6DDB7-13C5-4194-9644-31BE09106D72}" srcId="{3E530E66-B9EE-472E-AE12-BCFAA34E9C20}" destId="{280517A8-4B95-46F3-85D6-D636951AD563}" srcOrd="0" destOrd="0" parTransId="{BAEC41D8-BA19-489A-BC57-6107DCE521F6}" sibTransId="{68316CF0-E0E9-4204-9025-2C415A6D39CD}"/>
    <dgm:cxn modelId="{388FE823-F307-48DB-87B6-A0210CD07967}" type="presParOf" srcId="{0A4AD9AE-F52C-483E-AB59-3643C2572318}" destId="{F94A454D-A46E-4A94-AA35-333CAE624AF5}" srcOrd="0" destOrd="0" presId="urn:microsoft.com/office/officeart/2005/8/layout/chevron2"/>
    <dgm:cxn modelId="{337A06B9-AAD8-45FC-BB0D-A548E4FAB656}" type="presParOf" srcId="{F94A454D-A46E-4A94-AA35-333CAE624AF5}" destId="{900DEA68-28BE-41DC-9F99-1333487654DF}" srcOrd="0" destOrd="0" presId="urn:microsoft.com/office/officeart/2005/8/layout/chevron2"/>
    <dgm:cxn modelId="{3036BAC7-0379-4492-9CA7-CF40DC527F62}" type="presParOf" srcId="{F94A454D-A46E-4A94-AA35-333CAE624AF5}" destId="{3AAA788B-15F4-49F2-910D-BB28AA9BA110}" srcOrd="1" destOrd="0" presId="urn:microsoft.com/office/officeart/2005/8/layout/chevron2"/>
    <dgm:cxn modelId="{65CF31AA-B79E-4BF0-8A33-0CDB2CC4F3BA}" type="presParOf" srcId="{0A4AD9AE-F52C-483E-AB59-3643C2572318}" destId="{3AF3BC75-80BB-4561-A310-0FF9D3C1F788}" srcOrd="1" destOrd="0" presId="urn:microsoft.com/office/officeart/2005/8/layout/chevron2"/>
    <dgm:cxn modelId="{30C8D766-9F3E-4C15-9D66-506E9B513662}" type="presParOf" srcId="{0A4AD9AE-F52C-483E-AB59-3643C2572318}" destId="{945F5D74-8BF3-418A-A9AA-77C0C7E3582D}" srcOrd="2" destOrd="0" presId="urn:microsoft.com/office/officeart/2005/8/layout/chevron2"/>
    <dgm:cxn modelId="{1C64C4D9-6688-4161-9B87-051D2AE0BD27}" type="presParOf" srcId="{945F5D74-8BF3-418A-A9AA-77C0C7E3582D}" destId="{A6087B11-BFDA-49A1-94D9-BAF54E2AB3FB}" srcOrd="0" destOrd="0" presId="urn:microsoft.com/office/officeart/2005/8/layout/chevron2"/>
    <dgm:cxn modelId="{C03D9E03-619A-4643-B0D4-EC18B72AAF3A}" type="presParOf" srcId="{945F5D74-8BF3-418A-A9AA-77C0C7E3582D}" destId="{8D6D1CE7-E492-4BC6-95CA-496A0AD81230}" srcOrd="1" destOrd="0" presId="urn:microsoft.com/office/officeart/2005/8/layout/chevron2"/>
    <dgm:cxn modelId="{1148A627-FDE5-4B45-8BCF-A4036DC16C8E}" type="presParOf" srcId="{0A4AD9AE-F52C-483E-AB59-3643C2572318}" destId="{728E13E0-8107-4FA8-A7A5-9233C9F47320}" srcOrd="3" destOrd="0" presId="urn:microsoft.com/office/officeart/2005/8/layout/chevron2"/>
    <dgm:cxn modelId="{19B4AF77-A1E8-40A2-8A3B-92E477608A7B}" type="presParOf" srcId="{0A4AD9AE-F52C-483E-AB59-3643C2572318}" destId="{7139E25C-D43E-42E1-8877-54DD86D5A0A5}" srcOrd="4" destOrd="0" presId="urn:microsoft.com/office/officeart/2005/8/layout/chevron2"/>
    <dgm:cxn modelId="{2C213320-CD7E-4063-B694-AC279C9CD816}" type="presParOf" srcId="{7139E25C-D43E-42E1-8877-54DD86D5A0A5}" destId="{9710D2A0-6AC8-4FDC-81A9-459562322D0B}" srcOrd="0" destOrd="0" presId="urn:microsoft.com/office/officeart/2005/8/layout/chevron2"/>
    <dgm:cxn modelId="{9E3142BE-5BF5-4945-8E4F-68CFBACCA9C9}" type="presParOf" srcId="{7139E25C-D43E-42E1-8877-54DD86D5A0A5}" destId="{655FE086-063A-4DEA-ACAC-64F8309072F8}"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FEFE2CD8-A844-4CA2-8F03-23FFF657DCA0}"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pt-BR"/>
        </a:p>
      </dgm:t>
    </dgm:pt>
    <dgm:pt modelId="{9088B775-AD11-46EC-B447-0B03D0AD6F19}">
      <dgm:prSet phldrT="[Texto]"/>
      <dgm:spPr/>
      <dgm:t>
        <a:bodyPr/>
        <a:lstStyle/>
        <a:p>
          <a:r>
            <a:rPr lang="pt-BR" dirty="0" smtClean="0"/>
            <a:t>ESTADO</a:t>
          </a:r>
          <a:endParaRPr lang="pt-BR" dirty="0"/>
        </a:p>
      </dgm:t>
    </dgm:pt>
    <dgm:pt modelId="{885976B7-4202-42FB-ADC9-233D7A971F0D}" type="parTrans" cxnId="{1D37AE47-A4F6-4AFC-BE1C-A1CF7AD54A5A}">
      <dgm:prSet/>
      <dgm:spPr/>
      <dgm:t>
        <a:bodyPr/>
        <a:lstStyle/>
        <a:p>
          <a:endParaRPr lang="pt-BR"/>
        </a:p>
      </dgm:t>
    </dgm:pt>
    <dgm:pt modelId="{6CCDBC9D-1487-4A8A-9D77-B1762BB1BF0C}" type="sibTrans" cxnId="{1D37AE47-A4F6-4AFC-BE1C-A1CF7AD54A5A}">
      <dgm:prSet/>
      <dgm:spPr/>
      <dgm:t>
        <a:bodyPr/>
        <a:lstStyle/>
        <a:p>
          <a:endParaRPr lang="pt-BR"/>
        </a:p>
      </dgm:t>
    </dgm:pt>
    <dgm:pt modelId="{807943E4-DE39-4338-9B0D-4736BC935794}">
      <dgm:prSet phldrT="[Texto]"/>
      <dgm:spPr/>
      <dgm:t>
        <a:bodyPr/>
        <a:lstStyle/>
        <a:p>
          <a:r>
            <a:rPr lang="pt-BR" dirty="0" smtClean="0"/>
            <a:t>NÚCLEO ESTRATÉGICO</a:t>
          </a:r>
          <a:endParaRPr lang="pt-BR" dirty="0"/>
        </a:p>
      </dgm:t>
    </dgm:pt>
    <dgm:pt modelId="{7EE1242E-37D5-4561-960F-B7BA60B4A951}" type="parTrans" cxnId="{9650F5FF-88C5-450A-8893-8F5BFF5126FC}">
      <dgm:prSet/>
      <dgm:spPr/>
      <dgm:t>
        <a:bodyPr/>
        <a:lstStyle/>
        <a:p>
          <a:endParaRPr lang="pt-BR"/>
        </a:p>
      </dgm:t>
    </dgm:pt>
    <dgm:pt modelId="{F62C1B41-92FB-419E-A7EF-13E1607249C4}" type="sibTrans" cxnId="{9650F5FF-88C5-450A-8893-8F5BFF5126FC}">
      <dgm:prSet/>
      <dgm:spPr/>
      <dgm:t>
        <a:bodyPr/>
        <a:lstStyle/>
        <a:p>
          <a:endParaRPr lang="pt-BR"/>
        </a:p>
      </dgm:t>
    </dgm:pt>
    <dgm:pt modelId="{BE67962E-168F-4CA3-8AA7-0E93D7628616}">
      <dgm:prSet phldrT="[Texto]"/>
      <dgm:spPr/>
      <dgm:t>
        <a:bodyPr/>
        <a:lstStyle/>
        <a:p>
          <a:r>
            <a:rPr lang="pt-BR" dirty="0" smtClean="0"/>
            <a:t>SERVIÇOS NÃO-EXCLUSIVOS</a:t>
          </a:r>
          <a:endParaRPr lang="pt-BR" dirty="0"/>
        </a:p>
      </dgm:t>
    </dgm:pt>
    <dgm:pt modelId="{C6F45657-0181-4D21-9794-EB095AA1C61A}" type="parTrans" cxnId="{C9E58EEB-BCE0-45AA-A22C-44A4109758BA}">
      <dgm:prSet/>
      <dgm:spPr/>
      <dgm:t>
        <a:bodyPr/>
        <a:lstStyle/>
        <a:p>
          <a:endParaRPr lang="pt-BR"/>
        </a:p>
      </dgm:t>
    </dgm:pt>
    <dgm:pt modelId="{1C62E700-959F-4E2F-8133-FEB6B6A36484}" type="sibTrans" cxnId="{C9E58EEB-BCE0-45AA-A22C-44A4109758BA}">
      <dgm:prSet/>
      <dgm:spPr/>
      <dgm:t>
        <a:bodyPr/>
        <a:lstStyle/>
        <a:p>
          <a:endParaRPr lang="pt-BR"/>
        </a:p>
      </dgm:t>
    </dgm:pt>
    <dgm:pt modelId="{672D4BB9-FB56-4C57-898F-91533A9F9117}">
      <dgm:prSet phldrT="[Texto]"/>
      <dgm:spPr/>
      <dgm:t>
        <a:bodyPr/>
        <a:lstStyle/>
        <a:p>
          <a:r>
            <a:rPr lang="pt-BR" dirty="0" smtClean="0"/>
            <a:t>PRODUÇÃO PARA O MERCADO</a:t>
          </a:r>
          <a:endParaRPr lang="pt-BR" dirty="0"/>
        </a:p>
      </dgm:t>
    </dgm:pt>
    <dgm:pt modelId="{2A028D7F-64DC-4044-810D-058A5D801E43}" type="parTrans" cxnId="{FC8D1618-C99B-408F-B0C3-AE71656CF8A8}">
      <dgm:prSet/>
      <dgm:spPr/>
      <dgm:t>
        <a:bodyPr/>
        <a:lstStyle/>
        <a:p>
          <a:endParaRPr lang="pt-BR"/>
        </a:p>
      </dgm:t>
    </dgm:pt>
    <dgm:pt modelId="{E19657BE-0873-4C2E-9586-15BEB039A539}" type="sibTrans" cxnId="{FC8D1618-C99B-408F-B0C3-AE71656CF8A8}">
      <dgm:prSet/>
      <dgm:spPr/>
      <dgm:t>
        <a:bodyPr/>
        <a:lstStyle/>
        <a:p>
          <a:endParaRPr lang="pt-BR"/>
        </a:p>
      </dgm:t>
    </dgm:pt>
    <dgm:pt modelId="{B5357375-AC34-4937-8A5A-876E61EB3460}">
      <dgm:prSet phldrT="[Texto]"/>
      <dgm:spPr/>
      <dgm:t>
        <a:bodyPr/>
        <a:lstStyle/>
        <a:p>
          <a:r>
            <a:rPr lang="pt-BR" dirty="0" smtClean="0"/>
            <a:t>ATIVIDADES EXCLUSIVAS</a:t>
          </a:r>
          <a:endParaRPr lang="pt-BR" dirty="0"/>
        </a:p>
      </dgm:t>
    </dgm:pt>
    <dgm:pt modelId="{5091DF9C-F832-475B-B99D-06F90DB12459}" type="parTrans" cxnId="{558C0150-DFE7-4A2E-BB76-67C349341C00}">
      <dgm:prSet/>
      <dgm:spPr/>
      <dgm:t>
        <a:bodyPr/>
        <a:lstStyle/>
        <a:p>
          <a:endParaRPr lang="pt-BR"/>
        </a:p>
      </dgm:t>
    </dgm:pt>
    <dgm:pt modelId="{FE478C62-8710-4331-AD11-F8D45575BFB8}" type="sibTrans" cxnId="{558C0150-DFE7-4A2E-BB76-67C349341C00}">
      <dgm:prSet/>
      <dgm:spPr/>
      <dgm:t>
        <a:bodyPr/>
        <a:lstStyle/>
        <a:p>
          <a:endParaRPr lang="pt-BR"/>
        </a:p>
      </dgm:t>
    </dgm:pt>
    <dgm:pt modelId="{A4858AA4-1567-43BB-AAA9-13005A53F038}" type="pres">
      <dgm:prSet presAssocID="{FEFE2CD8-A844-4CA2-8F03-23FFF657DCA0}" presName="composite" presStyleCnt="0">
        <dgm:presLayoutVars>
          <dgm:chMax val="1"/>
          <dgm:dir/>
          <dgm:resizeHandles val="exact"/>
        </dgm:presLayoutVars>
      </dgm:prSet>
      <dgm:spPr/>
      <dgm:t>
        <a:bodyPr/>
        <a:lstStyle/>
        <a:p>
          <a:endParaRPr lang="pt-BR"/>
        </a:p>
      </dgm:t>
    </dgm:pt>
    <dgm:pt modelId="{90334E34-F6F8-47E9-AFD8-63389DE4CADA}" type="pres">
      <dgm:prSet presAssocID="{FEFE2CD8-A844-4CA2-8F03-23FFF657DCA0}" presName="radial" presStyleCnt="0">
        <dgm:presLayoutVars>
          <dgm:animLvl val="ctr"/>
        </dgm:presLayoutVars>
      </dgm:prSet>
      <dgm:spPr/>
    </dgm:pt>
    <dgm:pt modelId="{0A43E0F4-E73B-49D3-BD66-105311ED17FD}" type="pres">
      <dgm:prSet presAssocID="{9088B775-AD11-46EC-B447-0B03D0AD6F19}" presName="centerShape" presStyleLbl="vennNode1" presStyleIdx="0" presStyleCnt="5"/>
      <dgm:spPr/>
      <dgm:t>
        <a:bodyPr/>
        <a:lstStyle/>
        <a:p>
          <a:endParaRPr lang="pt-BR"/>
        </a:p>
      </dgm:t>
    </dgm:pt>
    <dgm:pt modelId="{8788FD54-AC1A-45AE-950F-CEDC493B2A99}" type="pres">
      <dgm:prSet presAssocID="{807943E4-DE39-4338-9B0D-4736BC935794}" presName="node" presStyleLbl="vennNode1" presStyleIdx="1" presStyleCnt="5">
        <dgm:presLayoutVars>
          <dgm:bulletEnabled val="1"/>
        </dgm:presLayoutVars>
      </dgm:prSet>
      <dgm:spPr/>
      <dgm:t>
        <a:bodyPr/>
        <a:lstStyle/>
        <a:p>
          <a:endParaRPr lang="pt-BR"/>
        </a:p>
      </dgm:t>
    </dgm:pt>
    <dgm:pt modelId="{4A1483A6-B5AD-42B5-9872-1DA93301CBD9}" type="pres">
      <dgm:prSet presAssocID="{BE67962E-168F-4CA3-8AA7-0E93D7628616}" presName="node" presStyleLbl="vennNode1" presStyleIdx="2" presStyleCnt="5">
        <dgm:presLayoutVars>
          <dgm:bulletEnabled val="1"/>
        </dgm:presLayoutVars>
      </dgm:prSet>
      <dgm:spPr/>
      <dgm:t>
        <a:bodyPr/>
        <a:lstStyle/>
        <a:p>
          <a:endParaRPr lang="pt-BR"/>
        </a:p>
      </dgm:t>
    </dgm:pt>
    <dgm:pt modelId="{52A67824-AA79-49EE-B262-19843FC04DCB}" type="pres">
      <dgm:prSet presAssocID="{672D4BB9-FB56-4C57-898F-91533A9F9117}" presName="node" presStyleLbl="vennNode1" presStyleIdx="3" presStyleCnt="5">
        <dgm:presLayoutVars>
          <dgm:bulletEnabled val="1"/>
        </dgm:presLayoutVars>
      </dgm:prSet>
      <dgm:spPr/>
      <dgm:t>
        <a:bodyPr/>
        <a:lstStyle/>
        <a:p>
          <a:endParaRPr lang="pt-BR"/>
        </a:p>
      </dgm:t>
    </dgm:pt>
    <dgm:pt modelId="{87AB85DB-E5C7-40E6-881E-1CBA8929A911}" type="pres">
      <dgm:prSet presAssocID="{B5357375-AC34-4937-8A5A-876E61EB3460}" presName="node" presStyleLbl="vennNode1" presStyleIdx="4" presStyleCnt="5">
        <dgm:presLayoutVars>
          <dgm:bulletEnabled val="1"/>
        </dgm:presLayoutVars>
      </dgm:prSet>
      <dgm:spPr/>
      <dgm:t>
        <a:bodyPr/>
        <a:lstStyle/>
        <a:p>
          <a:endParaRPr lang="pt-BR"/>
        </a:p>
      </dgm:t>
    </dgm:pt>
  </dgm:ptLst>
  <dgm:cxnLst>
    <dgm:cxn modelId="{9A276A60-1ACE-4057-9C78-DA4C182BDBE4}" type="presOf" srcId="{807943E4-DE39-4338-9B0D-4736BC935794}" destId="{8788FD54-AC1A-45AE-950F-CEDC493B2A99}" srcOrd="0" destOrd="0" presId="urn:microsoft.com/office/officeart/2005/8/layout/radial3"/>
    <dgm:cxn modelId="{558C0150-DFE7-4A2E-BB76-67C349341C00}" srcId="{9088B775-AD11-46EC-B447-0B03D0AD6F19}" destId="{B5357375-AC34-4937-8A5A-876E61EB3460}" srcOrd="3" destOrd="0" parTransId="{5091DF9C-F832-475B-B99D-06F90DB12459}" sibTransId="{FE478C62-8710-4331-AD11-F8D45575BFB8}"/>
    <dgm:cxn modelId="{C9E58EEB-BCE0-45AA-A22C-44A4109758BA}" srcId="{9088B775-AD11-46EC-B447-0B03D0AD6F19}" destId="{BE67962E-168F-4CA3-8AA7-0E93D7628616}" srcOrd="1" destOrd="0" parTransId="{C6F45657-0181-4D21-9794-EB095AA1C61A}" sibTransId="{1C62E700-959F-4E2F-8133-FEB6B6A36484}"/>
    <dgm:cxn modelId="{1D37AE47-A4F6-4AFC-BE1C-A1CF7AD54A5A}" srcId="{FEFE2CD8-A844-4CA2-8F03-23FFF657DCA0}" destId="{9088B775-AD11-46EC-B447-0B03D0AD6F19}" srcOrd="0" destOrd="0" parTransId="{885976B7-4202-42FB-ADC9-233D7A971F0D}" sibTransId="{6CCDBC9D-1487-4A8A-9D77-B1762BB1BF0C}"/>
    <dgm:cxn modelId="{9650F5FF-88C5-450A-8893-8F5BFF5126FC}" srcId="{9088B775-AD11-46EC-B447-0B03D0AD6F19}" destId="{807943E4-DE39-4338-9B0D-4736BC935794}" srcOrd="0" destOrd="0" parTransId="{7EE1242E-37D5-4561-960F-B7BA60B4A951}" sibTransId="{F62C1B41-92FB-419E-A7EF-13E1607249C4}"/>
    <dgm:cxn modelId="{877C328B-28EF-4C6C-8B4A-1D2D47522D94}" type="presOf" srcId="{672D4BB9-FB56-4C57-898F-91533A9F9117}" destId="{52A67824-AA79-49EE-B262-19843FC04DCB}" srcOrd="0" destOrd="0" presId="urn:microsoft.com/office/officeart/2005/8/layout/radial3"/>
    <dgm:cxn modelId="{8917224E-C6C0-4031-BC13-144503B273BC}" type="presOf" srcId="{9088B775-AD11-46EC-B447-0B03D0AD6F19}" destId="{0A43E0F4-E73B-49D3-BD66-105311ED17FD}" srcOrd="0" destOrd="0" presId="urn:microsoft.com/office/officeart/2005/8/layout/radial3"/>
    <dgm:cxn modelId="{25004985-415F-4389-9F57-C49305F0EAAC}" type="presOf" srcId="{FEFE2CD8-A844-4CA2-8F03-23FFF657DCA0}" destId="{A4858AA4-1567-43BB-AAA9-13005A53F038}" srcOrd="0" destOrd="0" presId="urn:microsoft.com/office/officeart/2005/8/layout/radial3"/>
    <dgm:cxn modelId="{C3AFBE26-5C30-4490-8344-A80C9AA84C54}" type="presOf" srcId="{BE67962E-168F-4CA3-8AA7-0E93D7628616}" destId="{4A1483A6-B5AD-42B5-9872-1DA93301CBD9}" srcOrd="0" destOrd="0" presId="urn:microsoft.com/office/officeart/2005/8/layout/radial3"/>
    <dgm:cxn modelId="{FC8D1618-C99B-408F-B0C3-AE71656CF8A8}" srcId="{9088B775-AD11-46EC-B447-0B03D0AD6F19}" destId="{672D4BB9-FB56-4C57-898F-91533A9F9117}" srcOrd="2" destOrd="0" parTransId="{2A028D7F-64DC-4044-810D-058A5D801E43}" sibTransId="{E19657BE-0873-4C2E-9586-15BEB039A539}"/>
    <dgm:cxn modelId="{47DDC046-CF6C-4451-AAC1-91D2DFFE0223}" type="presOf" srcId="{B5357375-AC34-4937-8A5A-876E61EB3460}" destId="{87AB85DB-E5C7-40E6-881E-1CBA8929A911}" srcOrd="0" destOrd="0" presId="urn:microsoft.com/office/officeart/2005/8/layout/radial3"/>
    <dgm:cxn modelId="{4ABDE38C-B0B2-408F-883D-BF962223E996}" type="presParOf" srcId="{A4858AA4-1567-43BB-AAA9-13005A53F038}" destId="{90334E34-F6F8-47E9-AFD8-63389DE4CADA}" srcOrd="0" destOrd="0" presId="urn:microsoft.com/office/officeart/2005/8/layout/radial3"/>
    <dgm:cxn modelId="{793ABB26-BBAD-4037-AD60-144A437D03E2}" type="presParOf" srcId="{90334E34-F6F8-47E9-AFD8-63389DE4CADA}" destId="{0A43E0F4-E73B-49D3-BD66-105311ED17FD}" srcOrd="0" destOrd="0" presId="urn:microsoft.com/office/officeart/2005/8/layout/radial3"/>
    <dgm:cxn modelId="{0E3D796F-D989-49A5-95D1-DF16F7F89719}" type="presParOf" srcId="{90334E34-F6F8-47E9-AFD8-63389DE4CADA}" destId="{8788FD54-AC1A-45AE-950F-CEDC493B2A99}" srcOrd="1" destOrd="0" presId="urn:microsoft.com/office/officeart/2005/8/layout/radial3"/>
    <dgm:cxn modelId="{7643E266-2CAC-42BA-A0B2-10DF53B476F4}" type="presParOf" srcId="{90334E34-F6F8-47E9-AFD8-63389DE4CADA}" destId="{4A1483A6-B5AD-42B5-9872-1DA93301CBD9}" srcOrd="2" destOrd="0" presId="urn:microsoft.com/office/officeart/2005/8/layout/radial3"/>
    <dgm:cxn modelId="{F8115BBA-9758-4BF2-93BB-8A150D028001}" type="presParOf" srcId="{90334E34-F6F8-47E9-AFD8-63389DE4CADA}" destId="{52A67824-AA79-49EE-B262-19843FC04DCB}" srcOrd="3" destOrd="0" presId="urn:microsoft.com/office/officeart/2005/8/layout/radial3"/>
    <dgm:cxn modelId="{0A587F7F-9D6C-443C-B3A9-BD004950D3C5}" type="presParOf" srcId="{90334E34-F6F8-47E9-AFD8-63389DE4CADA}" destId="{87AB85DB-E5C7-40E6-881E-1CBA8929A911}" srcOrd="4" destOrd="0" presId="urn:microsoft.com/office/officeart/2005/8/layout/radial3"/>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FF2D12-4763-4F79-A7ED-EC318CCA21A7}" type="datetimeFigureOut">
              <a:rPr lang="en-US" smtClean="0"/>
              <a:pPr/>
              <a:t>7/2/2008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A91B05-E250-48F8-98E9-C715B3DFE7B7}"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ítulo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B7D59468-0462-4807-9D45-B6548C62F72B}" type="datetime1">
              <a:rPr lang="en-US" smtClean="0"/>
              <a:pPr/>
              <a:t>7/2/2008</a:t>
            </a:fld>
            <a:endParaRPr lang="en-US"/>
          </a:p>
        </p:txBody>
      </p:sp>
      <p:sp>
        <p:nvSpPr>
          <p:cNvPr id="19" name="Espaço Reservado para Rodapé 18"/>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27" name="Espaço Reservado para Número de Slide 26"/>
          <p:cNvSpPr>
            <a:spLocks noGrp="1"/>
          </p:cNvSpPr>
          <p:nvPr>
            <p:ph type="sldNum" sz="quarter" idx="12"/>
          </p:nvPr>
        </p:nvSpPr>
        <p:spPr/>
        <p:txBody>
          <a:bodyPr/>
          <a:lstStyle/>
          <a:p>
            <a:fld id="{B9E4B0E0-F35E-47B8-B101-0F5FB58F5A8A}"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A72A0B2-7B8D-47AA-B6FB-25AA484C8930}" type="datetime1">
              <a:rPr lang="en-US" smtClean="0"/>
              <a:pPr/>
              <a:t>7/2/2008</a:t>
            </a:fld>
            <a:endParaRPr lang="en-US"/>
          </a:p>
        </p:txBody>
      </p:sp>
      <p:sp>
        <p:nvSpPr>
          <p:cNvPr id="5" name="Espaço Reservado para Rodapé 4"/>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6" name="Espaço Reservado para Número de Slide 5"/>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45A7050F-F83D-4196-9865-51BD2DA23304}" type="datetime1">
              <a:rPr lang="en-US" smtClean="0"/>
              <a:pPr/>
              <a:t>7/2/2008</a:t>
            </a:fld>
            <a:endParaRPr lang="en-US"/>
          </a:p>
        </p:txBody>
      </p:sp>
      <p:sp>
        <p:nvSpPr>
          <p:cNvPr id="5" name="Espaço Reservado para Rodapé 4"/>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6" name="Espaço Reservado para Número de Slide 5"/>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483F8E79-E430-4940-855A-5BAAF0C25E20}" type="datetime1">
              <a:rPr lang="en-US" smtClean="0"/>
              <a:pPr/>
              <a:t>7/2/2008</a:t>
            </a:fld>
            <a:endParaRPr lang="en-US"/>
          </a:p>
        </p:txBody>
      </p:sp>
      <p:sp>
        <p:nvSpPr>
          <p:cNvPr id="5" name="Espaço Reservado para Rodapé 4"/>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6" name="Espaço Reservado para Número de Slide 5"/>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ítulo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ABBDEC4A-2EA2-4653-A97C-BF5E7195E0DC}" type="datetime1">
              <a:rPr lang="en-US" smtClean="0"/>
              <a:pPr/>
              <a:t>7/2/2008</a:t>
            </a:fld>
            <a:endParaRPr lang="en-US"/>
          </a:p>
        </p:txBody>
      </p:sp>
      <p:sp>
        <p:nvSpPr>
          <p:cNvPr id="5" name="Espaço Reservado para Rodapé 4"/>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6" name="Espaço Reservado para Número de Slide 5"/>
          <p:cNvSpPr>
            <a:spLocks noGrp="1"/>
          </p:cNvSpPr>
          <p:nvPr>
            <p:ph type="sldNum" sz="quarter" idx="12"/>
          </p:nvPr>
        </p:nvSpPr>
        <p:spPr/>
        <p:txBody>
          <a:bodyPr/>
          <a:lstStyle/>
          <a:p>
            <a:fld id="{B9E4B0E0-F35E-47B8-B101-0F5FB58F5A8A}"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854ABCCF-4AB9-4BEA-8DC8-CF46023B036C}" type="datetime1">
              <a:rPr lang="en-US" smtClean="0"/>
              <a:pPr/>
              <a:t>7/2/2008</a:t>
            </a:fld>
            <a:endParaRPr lang="en-US"/>
          </a:p>
        </p:txBody>
      </p:sp>
      <p:sp>
        <p:nvSpPr>
          <p:cNvPr id="6" name="Espaço Reservado para Rodapé 5"/>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7" name="Espaço Reservado para Número de Slide 6"/>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A8B34B94-D422-44AD-A808-978EC7797586}" type="datetime1">
              <a:rPr lang="en-US" smtClean="0"/>
              <a:pPr/>
              <a:t>7/2/2008</a:t>
            </a:fld>
            <a:endParaRPr lang="en-US"/>
          </a:p>
        </p:txBody>
      </p:sp>
      <p:sp>
        <p:nvSpPr>
          <p:cNvPr id="8" name="Espaço Reservado para Rodapé 7"/>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9" name="Espaço Reservado para Número de Slide 8"/>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320"/>
            <a:ext cx="7470648" cy="1143000"/>
          </a:xfrm>
        </p:spPr>
        <p:txBody>
          <a:bodyPr anchor="ctr"/>
          <a:lstStyle>
            <a:lvl1pPr algn="l">
              <a:defRPr sz="4600"/>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6C1742E0-00F4-4AD3-817E-1729064D86E3}" type="datetime1">
              <a:rPr lang="en-US" smtClean="0"/>
              <a:pPr/>
              <a:t>7/2/2008</a:t>
            </a:fld>
            <a:endParaRPr lang="en-US"/>
          </a:p>
        </p:txBody>
      </p:sp>
      <p:sp>
        <p:nvSpPr>
          <p:cNvPr id="8" name="Espaço Reservado para Número de Slide 7"/>
          <p:cNvSpPr>
            <a:spLocks noGrp="1"/>
          </p:cNvSpPr>
          <p:nvPr>
            <p:ph type="sldNum" sz="quarter" idx="11"/>
          </p:nvPr>
        </p:nvSpPr>
        <p:spPr/>
        <p:txBody>
          <a:bodyPr/>
          <a:lstStyle/>
          <a:p>
            <a:fld id="{B9E4B0E0-F35E-47B8-B101-0F5FB58F5A8A}" type="slidenum">
              <a:rPr lang="en-US" smtClean="0"/>
              <a:pPr/>
              <a:t>‹nº›</a:t>
            </a:fld>
            <a:endParaRPr lang="en-US"/>
          </a:p>
        </p:txBody>
      </p:sp>
      <p:sp>
        <p:nvSpPr>
          <p:cNvPr id="9" name="Espaço Reservado para Rodapé 8"/>
          <p:cNvSpPr>
            <a:spLocks noGrp="1"/>
          </p:cNvSpPr>
          <p:nvPr>
            <p:ph type="ftr" sz="quarter" idx="12"/>
          </p:nvPr>
        </p:nvSpPr>
        <p:spPr/>
        <p:txBody>
          <a:bodyPr/>
          <a:lstStyle/>
          <a:p>
            <a:r>
              <a:rPr lang="pt-BR" smtClean="0"/>
              <a:t>Queiroz, H. C. A Lei de Responsabilidade Fiscal no Contexto da Reforma do Estado, 2001</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974F92C-84CE-4697-B378-D7F45B15A40C}" type="datetime1">
              <a:rPr lang="en-US" smtClean="0"/>
              <a:pPr/>
              <a:t>7/2/2008</a:t>
            </a:fld>
            <a:endParaRPr lang="en-US"/>
          </a:p>
        </p:txBody>
      </p:sp>
      <p:sp>
        <p:nvSpPr>
          <p:cNvPr id="3" name="Espaço Reservado para Rodapé 2"/>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4" name="Espaço Reservado para Número de Slide 3"/>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4F3C6F85-E20B-4844-A581-5CCC35B07851}" type="datetime1">
              <a:rPr lang="en-US" smtClean="0"/>
              <a:pPr/>
              <a:t>7/2/2008</a:t>
            </a:fld>
            <a:endParaRPr lang="en-US"/>
          </a:p>
        </p:txBody>
      </p:sp>
      <p:sp>
        <p:nvSpPr>
          <p:cNvPr id="6" name="Espaço Reservado para Rodapé 5"/>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7" name="Espaço Reservado para Número de Slide 6"/>
          <p:cNvSpPr>
            <a:spLocks noGrp="1"/>
          </p:cNvSpPr>
          <p:nvPr>
            <p:ph type="sldNum" sz="quarter" idx="12"/>
          </p:nvPr>
        </p:nvSpPr>
        <p:spPr>
          <a:xfrm>
            <a:off x="8156448" y="6422064"/>
            <a:ext cx="762000" cy="365125"/>
          </a:xfrm>
        </p:spPr>
        <p:txBody>
          <a:bodyPr/>
          <a:lstStyle/>
          <a:p>
            <a:fld id="{B9E4B0E0-F35E-47B8-B101-0F5FB58F5A8A}"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a:xfrm>
            <a:off x="457200" y="6422064"/>
            <a:ext cx="2133600" cy="365125"/>
          </a:xfrm>
        </p:spPr>
        <p:txBody>
          <a:bodyPr/>
          <a:lstStyle/>
          <a:p>
            <a:fld id="{7F117707-7CCC-4FFE-8ACB-A5B66FB79F86}" type="datetime1">
              <a:rPr lang="en-US" smtClean="0"/>
              <a:pPr/>
              <a:t>7/2/2008</a:t>
            </a:fld>
            <a:endParaRPr lang="en-US"/>
          </a:p>
        </p:txBody>
      </p:sp>
      <p:sp>
        <p:nvSpPr>
          <p:cNvPr id="6" name="Espaço Reservado para Rodapé 5"/>
          <p:cNvSpPr>
            <a:spLocks noGrp="1"/>
          </p:cNvSpPr>
          <p:nvPr>
            <p:ph type="ftr" sz="quarter" idx="11"/>
          </p:nvPr>
        </p:nvSpPr>
        <p:spPr/>
        <p:txBody>
          <a:bodyPr/>
          <a:lstStyle/>
          <a:p>
            <a:r>
              <a:rPr lang="pt-BR" smtClean="0"/>
              <a:t>Queiroz, H. C. A Lei de Responsabilidade Fiscal no Contexto da Reforma do Estado, 2001</a:t>
            </a:r>
            <a:endParaRPr lang="en-US"/>
          </a:p>
        </p:txBody>
      </p:sp>
      <p:sp>
        <p:nvSpPr>
          <p:cNvPr id="7" name="Espaço Reservado para Número de Slide 6"/>
          <p:cNvSpPr>
            <a:spLocks noGrp="1"/>
          </p:cNvSpPr>
          <p:nvPr>
            <p:ph type="sldNum" sz="quarter" idx="12"/>
          </p:nvPr>
        </p:nvSpPr>
        <p:spPr/>
        <p:txBody>
          <a:bodyPr/>
          <a:lstStyle/>
          <a:p>
            <a:fld id="{B9E4B0E0-F35E-47B8-B101-0F5FB58F5A8A}"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a liv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a liv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ço Reservado para Título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825D32C-D3D9-4EDA-80EF-5B59500B03FB}" type="datetime1">
              <a:rPr lang="en-US" smtClean="0"/>
              <a:pPr/>
              <a:t>7/2/2008</a:t>
            </a:fld>
            <a:endParaRPr lang="en-US"/>
          </a:p>
        </p:txBody>
      </p:sp>
      <p:sp>
        <p:nvSpPr>
          <p:cNvPr id="22" name="Espaço Reservado para Rodapé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pt-BR" smtClean="0"/>
              <a:t>Queiroz, H. C. A Lei de Responsabilidade Fiscal no Contexto da Reforma do Estado, 2001</a:t>
            </a:r>
            <a:endParaRPr lang="en-US"/>
          </a:p>
        </p:txBody>
      </p:sp>
      <p:sp>
        <p:nvSpPr>
          <p:cNvPr id="18" name="Espaço Reservado para Número de Slid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9E4B0E0-F35E-47B8-B101-0F5FB58F5A8A}" type="slidenum">
              <a:rPr lang="en-US" smtClean="0"/>
              <a:pPr/>
              <a:t>‹nº›</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smtClean="0"/>
              <a:t>Programa de Reestruturação e Qualidade dos Ministérios</a:t>
            </a:r>
            <a:endParaRPr lang="pt-BR" dirty="0"/>
          </a:p>
        </p:txBody>
      </p:sp>
      <p:sp>
        <p:nvSpPr>
          <p:cNvPr id="3" name="Subtítulo 2"/>
          <p:cNvSpPr>
            <a:spLocks noGrp="1"/>
          </p:cNvSpPr>
          <p:nvPr>
            <p:ph type="subTitle" idx="1"/>
          </p:nvPr>
        </p:nvSpPr>
        <p:spPr/>
        <p:txBody>
          <a:bodyPr>
            <a:normAutofit lnSpcReduction="10000"/>
          </a:bodyPr>
          <a:lstStyle/>
          <a:p>
            <a:r>
              <a:rPr lang="pt-BR" dirty="0" smtClean="0"/>
              <a:t>Francisco Matelli Matulovic</a:t>
            </a:r>
          </a:p>
          <a:p>
            <a:r>
              <a:rPr lang="pt-BR" dirty="0" smtClean="0"/>
              <a:t>Josie </a:t>
            </a:r>
            <a:r>
              <a:rPr lang="pt-BR" dirty="0" err="1" smtClean="0"/>
              <a:t>Hesed</a:t>
            </a:r>
            <a:r>
              <a:rPr lang="pt-BR" dirty="0" smtClean="0"/>
              <a:t> de Souza Menezes</a:t>
            </a:r>
          </a:p>
          <a:p>
            <a:r>
              <a:rPr lang="pt-BR" dirty="0" smtClean="0"/>
              <a:t>Daniela </a:t>
            </a:r>
            <a:r>
              <a:rPr lang="pt-BR" dirty="0" err="1" smtClean="0"/>
              <a:t>Ruana</a:t>
            </a:r>
            <a:r>
              <a:rPr lang="pt-BR" dirty="0" smtClean="0"/>
              <a:t> </a:t>
            </a:r>
            <a:r>
              <a:rPr lang="pt-BR" dirty="0" err="1" smtClean="0"/>
              <a:t>Barricoso</a:t>
            </a:r>
            <a:endParaRPr lang="pt-BR" dirty="0" smtClean="0"/>
          </a:p>
          <a:p>
            <a:r>
              <a:rPr lang="pt-BR" dirty="0" smtClean="0"/>
              <a:t>Natália Cotrim </a:t>
            </a:r>
            <a:r>
              <a:rPr lang="pt-BR" dirty="0" err="1" smtClean="0"/>
              <a:t>Latti</a:t>
            </a:r>
            <a:endParaRPr lang="pt-BR" dirty="0" smtClean="0"/>
          </a:p>
          <a:p>
            <a:r>
              <a:rPr lang="pt-BR" dirty="0" smtClean="0"/>
              <a:t>Samanta Pinheiro da Fonseca</a:t>
            </a:r>
          </a:p>
        </p:txBody>
      </p:sp>
    </p:spTree>
  </p:cSld>
  <p:clrMapOvr>
    <a:masterClrMapping/>
  </p:clrMapOvr>
  <p:transition advTm="5304">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fontScale="90000"/>
          </a:bodyPr>
          <a:lstStyle/>
          <a:p>
            <a:r>
              <a:rPr lang="pt-BR" dirty="0" smtClean="0"/>
              <a:t>3.1 - </a:t>
            </a:r>
            <a:r>
              <a:rPr lang="en-GB" sz="4400" dirty="0" err="1" smtClean="0"/>
              <a:t>Metodologia</a:t>
            </a:r>
            <a:r>
              <a:rPr lang="en-GB" sz="4400" dirty="0" smtClean="0"/>
              <a:t> do </a:t>
            </a:r>
            <a:r>
              <a:rPr lang="en-GB" sz="4400" dirty="0" err="1" smtClean="0"/>
              <a:t>Programa</a:t>
            </a:r>
            <a:r>
              <a:rPr lang="pt-BR" sz="4800" dirty="0" smtClean="0"/>
              <a:t/>
            </a:r>
            <a:br>
              <a:rPr lang="pt-BR" sz="4800" dirty="0" smtClean="0"/>
            </a:br>
            <a:endParaRPr lang="pt-BR" dirty="0"/>
          </a:p>
        </p:txBody>
      </p:sp>
      <p:sp>
        <p:nvSpPr>
          <p:cNvPr id="3" name="Espaço Reservado para Conteúdo 2"/>
          <p:cNvSpPr>
            <a:spLocks noGrp="1"/>
          </p:cNvSpPr>
          <p:nvPr>
            <p:ph idx="1"/>
          </p:nvPr>
        </p:nvSpPr>
        <p:spPr/>
        <p:txBody>
          <a:bodyPr>
            <a:noAutofit/>
          </a:bodyPr>
          <a:lstStyle/>
          <a:p>
            <a:r>
              <a:rPr lang="pt-BR" sz="2400" dirty="0" smtClean="0"/>
              <a:t>Flexível as especificidades de cada órgão</a:t>
            </a:r>
            <a:endParaRPr lang="en-US" sz="2400" dirty="0" smtClean="0"/>
          </a:p>
          <a:p>
            <a:r>
              <a:rPr lang="pt-BR" sz="2400" dirty="0" smtClean="0"/>
              <a:t>Oferecer um referencial </a:t>
            </a:r>
            <a:r>
              <a:rPr lang="pt-BR" sz="2400" dirty="0" err="1" smtClean="0"/>
              <a:t>compartilhável</a:t>
            </a:r>
            <a:r>
              <a:rPr lang="pt-BR" sz="2400" dirty="0" smtClean="0"/>
              <a:t> por todos os ministérios</a:t>
            </a:r>
            <a:endParaRPr lang="en-US" sz="2400" dirty="0" smtClean="0"/>
          </a:p>
          <a:p>
            <a:r>
              <a:rPr lang="pt-BR" sz="2400" dirty="0" smtClean="0"/>
              <a:t>A partir daí podemos apresentar  pontos chaves para o estabelecimento da </a:t>
            </a:r>
            <a:endParaRPr lang="en-US" sz="2400" dirty="0" smtClean="0"/>
          </a:p>
          <a:p>
            <a:r>
              <a:rPr lang="pt-BR" sz="2400" dirty="0" smtClean="0"/>
              <a:t>Metodologia e a formulação de uma plano de ação.</a:t>
            </a:r>
            <a:endParaRPr lang="en-US" sz="2400" dirty="0" smtClean="0"/>
          </a:p>
          <a:p>
            <a:r>
              <a:rPr lang="pt-BR" sz="2400" dirty="0" smtClean="0"/>
              <a:t>Estabelecer o Marco Referencial</a:t>
            </a:r>
            <a:endParaRPr lang="en-US" sz="2400" dirty="0" smtClean="0"/>
          </a:p>
          <a:p>
            <a:r>
              <a:rPr lang="pt-BR" sz="2400" dirty="0" smtClean="0"/>
              <a:t>Estabelecer a Missão</a:t>
            </a:r>
            <a:endParaRPr lang="en-US" sz="2400" dirty="0" smtClean="0"/>
          </a:p>
          <a:p>
            <a:r>
              <a:rPr lang="pt-BR" sz="2400" dirty="0" smtClean="0"/>
              <a:t>Estabelecer a Visão de Futuro</a:t>
            </a:r>
            <a:endParaRPr lang="en-US" sz="2400" dirty="0" smtClean="0"/>
          </a:p>
          <a:p>
            <a:r>
              <a:rPr lang="pt-BR" sz="2400" dirty="0" smtClean="0"/>
              <a:t>Estabelecer os Objetivos Estratégicos </a:t>
            </a:r>
            <a:endParaRPr lang="en-US" sz="2400" dirty="0"/>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fontScale="90000"/>
          </a:bodyPr>
          <a:lstStyle/>
          <a:p>
            <a:r>
              <a:rPr lang="pt-BR" dirty="0" smtClean="0"/>
              <a:t>3.2 - </a:t>
            </a:r>
            <a:r>
              <a:rPr lang="en-GB" sz="4400" dirty="0" smtClean="0"/>
              <a:t>Marco </a:t>
            </a:r>
            <a:r>
              <a:rPr lang="en-GB" sz="4400" dirty="0" err="1" smtClean="0"/>
              <a:t>Referencial</a:t>
            </a:r>
            <a:r>
              <a:rPr lang="pt-BR" sz="4800" dirty="0" smtClean="0"/>
              <a:t/>
            </a:r>
            <a:br>
              <a:rPr lang="pt-BR" sz="4800" dirty="0" smtClean="0"/>
            </a:br>
            <a:endParaRPr lang="pt-BR" dirty="0"/>
          </a:p>
        </p:txBody>
      </p:sp>
      <p:sp>
        <p:nvSpPr>
          <p:cNvPr id="3" name="Espaço Reservado para Conteúdo 2"/>
          <p:cNvSpPr>
            <a:spLocks noGrp="1"/>
          </p:cNvSpPr>
          <p:nvPr>
            <p:ph idx="1"/>
          </p:nvPr>
        </p:nvSpPr>
        <p:spPr/>
        <p:txBody>
          <a:bodyPr>
            <a:normAutofit fontScale="55000" lnSpcReduction="20000"/>
          </a:bodyPr>
          <a:lstStyle/>
          <a:p>
            <a:r>
              <a:rPr lang="pt-BR" sz="3200" dirty="0" smtClean="0"/>
              <a:t>Do que se trata o marco referencial?</a:t>
            </a:r>
          </a:p>
          <a:p>
            <a:pPr>
              <a:buNone/>
            </a:pPr>
            <a:r>
              <a:rPr lang="pt-BR" sz="3200" dirty="0" smtClean="0"/>
              <a:t>	São os requisitos e normas a serem seguidas para a ação  governamental, tanto no  âmbito do governo federal, estadual ou municipal.  Para sua proposição é indispensável os exame dos seguintes documentos:</a:t>
            </a:r>
          </a:p>
          <a:p>
            <a:r>
              <a:rPr lang="pt-BR" sz="3200" b="1" dirty="0" smtClean="0">
                <a:solidFill>
                  <a:schemeClr val="accent2"/>
                </a:solidFill>
              </a:rPr>
              <a:t>Constituição Federal</a:t>
            </a:r>
            <a:endParaRPr lang="pt-BR" sz="3200" dirty="0" smtClean="0">
              <a:solidFill>
                <a:schemeClr val="accent2"/>
              </a:solidFill>
            </a:endParaRPr>
          </a:p>
          <a:p>
            <a:pPr>
              <a:buNone/>
            </a:pPr>
            <a:r>
              <a:rPr lang="pt-BR" sz="3200" dirty="0" smtClean="0"/>
              <a:t>	Designa as competências entre a União, os estados e municípios e apresenta subsídio para a delimitação do papel do Estado nos diferentes setores.</a:t>
            </a:r>
          </a:p>
          <a:p>
            <a:r>
              <a:rPr lang="pt-BR" sz="3200" b="1" dirty="0" smtClean="0">
                <a:solidFill>
                  <a:schemeClr val="accent2"/>
                </a:solidFill>
              </a:rPr>
              <a:t>Plano Diretor da Reforma do Aparelho do Estado</a:t>
            </a:r>
            <a:endParaRPr lang="pt-BR" sz="3200" dirty="0" smtClean="0">
              <a:solidFill>
                <a:schemeClr val="accent2"/>
              </a:solidFill>
            </a:endParaRPr>
          </a:p>
          <a:p>
            <a:pPr>
              <a:buNone/>
            </a:pPr>
            <a:r>
              <a:rPr lang="pt-BR" sz="3200" dirty="0" smtClean="0"/>
              <a:t>	Explicita as características do novo modelo de gestão da administração pública e apresentar conceitos básicos à serem seguidos pela organização.</a:t>
            </a:r>
          </a:p>
          <a:p>
            <a:r>
              <a:rPr lang="pt-BR" sz="3200" b="1" dirty="0" smtClean="0">
                <a:solidFill>
                  <a:schemeClr val="accent2"/>
                </a:solidFill>
              </a:rPr>
              <a:t>Leis e regulamentos setoriais </a:t>
            </a:r>
            <a:endParaRPr lang="pt-BR" sz="3200" dirty="0" smtClean="0">
              <a:solidFill>
                <a:schemeClr val="accent2"/>
              </a:solidFill>
            </a:endParaRPr>
          </a:p>
          <a:p>
            <a:pPr>
              <a:buNone/>
            </a:pPr>
            <a:r>
              <a:rPr lang="pt-BR" sz="3200" dirty="0" smtClean="0"/>
              <a:t>	Que são as proposições as serem seguidas por cada setor, por exemplo no setor da saúde deve-se seguir o que o Sistema Único de Saúde diz.</a:t>
            </a:r>
            <a:endParaRPr lang="pt-BR" sz="3200" dirty="0"/>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fontScale="90000"/>
          </a:bodyPr>
          <a:lstStyle/>
          <a:p>
            <a:r>
              <a:rPr lang="pt-BR" dirty="0" smtClean="0"/>
              <a:t>3.3 - </a:t>
            </a:r>
            <a:r>
              <a:rPr lang="pt-BR" sz="4800" dirty="0" smtClean="0"/>
              <a:t>Componentes</a:t>
            </a:r>
            <a:br>
              <a:rPr lang="pt-BR" sz="4800" dirty="0" smtClean="0"/>
            </a:br>
            <a:endParaRPr lang="pt-BR" dirty="0"/>
          </a:p>
        </p:txBody>
      </p:sp>
      <p:sp>
        <p:nvSpPr>
          <p:cNvPr id="3" name="Espaço Reservado para Conteúdo 2"/>
          <p:cNvSpPr>
            <a:spLocks noGrp="1"/>
          </p:cNvSpPr>
          <p:nvPr>
            <p:ph idx="1"/>
          </p:nvPr>
        </p:nvSpPr>
        <p:spPr/>
        <p:txBody>
          <a:bodyPr>
            <a:normAutofit fontScale="47500" lnSpcReduction="20000"/>
          </a:bodyPr>
          <a:lstStyle/>
          <a:p>
            <a:r>
              <a:rPr lang="pt-BR" sz="3200" dirty="0" smtClean="0">
                <a:solidFill>
                  <a:schemeClr val="accent2"/>
                </a:solidFill>
              </a:rPr>
              <a:t>Plano Plurianual e Orçamento da União:</a:t>
            </a:r>
          </a:p>
          <a:p>
            <a:pPr>
              <a:buNone/>
            </a:pPr>
            <a:r>
              <a:rPr lang="pt-BR" sz="3200" dirty="0" smtClean="0"/>
              <a:t>	Que demonstram as ações que atualmente são executas pelo Governo Federal, ou são descentralizadas. Mostra qual é o montante de recursos transferidos, evitando distorções na implementação de políticas públicas e custos implícitos gerados por superposições.</a:t>
            </a:r>
          </a:p>
          <a:p>
            <a:endParaRPr lang="pt-BR" sz="3200" dirty="0" smtClean="0"/>
          </a:p>
          <a:p>
            <a:r>
              <a:rPr lang="pt-BR" sz="3200" dirty="0" smtClean="0">
                <a:solidFill>
                  <a:schemeClr val="accent2"/>
                </a:solidFill>
              </a:rPr>
              <a:t>Políticas e programas de governo:</a:t>
            </a:r>
          </a:p>
          <a:p>
            <a:pPr>
              <a:buNone/>
            </a:pPr>
            <a:r>
              <a:rPr lang="pt-BR" sz="3200" dirty="0" smtClean="0"/>
              <a:t>	Porque demonstram prioridades do governo, e devem ser observadas tanto em caráter setorial como em interministerial.</a:t>
            </a:r>
          </a:p>
          <a:p>
            <a:endParaRPr lang="pt-BR" sz="3200" dirty="0" smtClean="0"/>
          </a:p>
          <a:p>
            <a:r>
              <a:rPr lang="pt-BR" sz="3200" dirty="0" smtClean="0">
                <a:solidFill>
                  <a:schemeClr val="accent2"/>
                </a:solidFill>
              </a:rPr>
              <a:t>Manifestação da vontade política:</a:t>
            </a:r>
          </a:p>
          <a:p>
            <a:pPr>
              <a:buNone/>
            </a:pPr>
            <a:r>
              <a:rPr lang="pt-BR" sz="3200" dirty="0" smtClean="0"/>
              <a:t>	Porque oferecem indicações importantes para a definição do arranjo institucional e do modelo de gestão de acordo com a visão dos detentores de poder </a:t>
            </a:r>
          </a:p>
          <a:p>
            <a:endParaRPr lang="pt-BR" sz="3200" dirty="0" smtClean="0"/>
          </a:p>
          <a:p>
            <a:r>
              <a:rPr lang="pt-BR" sz="3200" dirty="0" smtClean="0"/>
              <a:t>A metodologia adotada no Programa não define um padrão para o desenvolvimento do marco referencial, mas é recomendável que esse trabalho seja consolidado em uma matriz, onde estejam confrontadas, de um lado as grandes funções e de outro,os respectivos atores responsáveis, isso porque ficará mais fácil visualizar o atual arranjo institucional do setor e permitirá a comparação entre a situação </a:t>
            </a:r>
            <a:r>
              <a:rPr lang="en-GB" sz="3200" dirty="0" err="1" smtClean="0"/>
              <a:t>atual</a:t>
            </a:r>
            <a:r>
              <a:rPr lang="en-GB" sz="3200" dirty="0" smtClean="0"/>
              <a:t> e a </a:t>
            </a:r>
            <a:r>
              <a:rPr lang="en-GB" sz="3200" dirty="0" err="1" smtClean="0"/>
              <a:t>situação</a:t>
            </a:r>
            <a:r>
              <a:rPr lang="en-GB" sz="3200" dirty="0" smtClean="0"/>
              <a:t> </a:t>
            </a:r>
            <a:r>
              <a:rPr lang="en-GB" sz="3200" dirty="0" err="1" smtClean="0"/>
              <a:t>desejada</a:t>
            </a:r>
            <a:r>
              <a:rPr lang="en-GB" sz="3200" dirty="0" smtClean="0"/>
              <a:t>. </a:t>
            </a:r>
            <a:endParaRPr lang="en-US" sz="3200" dirty="0" smtClean="0"/>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fontScale="90000"/>
          </a:bodyPr>
          <a:lstStyle/>
          <a:p>
            <a:r>
              <a:rPr lang="pt-BR" dirty="0" smtClean="0"/>
              <a:t>3.4 - </a:t>
            </a:r>
            <a:r>
              <a:rPr lang="pt-BR" sz="4800" dirty="0" smtClean="0"/>
              <a:t>Matriz</a:t>
            </a:r>
            <a:br>
              <a:rPr lang="pt-BR" sz="4800" dirty="0" smtClean="0"/>
            </a:br>
            <a:endParaRPr lang="pt-BR" dirty="0"/>
          </a:p>
        </p:txBody>
      </p:sp>
      <p:sp>
        <p:nvSpPr>
          <p:cNvPr id="3" name="Espaço Reservado para Conteúdo 2"/>
          <p:cNvSpPr>
            <a:spLocks noGrp="1"/>
          </p:cNvSpPr>
          <p:nvPr>
            <p:ph idx="1"/>
          </p:nvPr>
        </p:nvSpPr>
        <p:spPr/>
        <p:txBody>
          <a:bodyPr>
            <a:normAutofit/>
          </a:bodyPr>
          <a:lstStyle/>
          <a:p>
            <a:r>
              <a:rPr lang="pt-BR" sz="1600" dirty="0" smtClean="0"/>
              <a:t>Em uma matriz devemos ver ainda que de forma sintética qual é a política formulada, a respeito do que é a normatização, e o que deve ser objeto de registro, através de descritores adaptáveis as especificidades de cada ministério.</a:t>
            </a:r>
            <a:endParaRPr lang="en-US" sz="1600" dirty="0"/>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pic>
        <p:nvPicPr>
          <p:cNvPr id="1026" name="Picture 2"/>
          <p:cNvPicPr>
            <a:picLocks noChangeAspect="1" noChangeArrowheads="1"/>
          </p:cNvPicPr>
          <p:nvPr/>
        </p:nvPicPr>
        <p:blipFill>
          <a:blip r:embed="rId2"/>
          <a:srcRect/>
          <a:stretch>
            <a:fillRect/>
          </a:stretch>
        </p:blipFill>
        <p:spPr bwMode="auto">
          <a:xfrm>
            <a:off x="914400" y="2819400"/>
            <a:ext cx="5610225" cy="2886075"/>
          </a:xfrm>
          <a:prstGeom prst="rect">
            <a:avLst/>
          </a:prstGeom>
          <a:noFill/>
          <a:ln w="9525">
            <a:noFill/>
            <a:miter lim="800000"/>
            <a:headEnd/>
            <a:tailEnd/>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fontScale="90000"/>
          </a:bodyPr>
          <a:lstStyle/>
          <a:p>
            <a:r>
              <a:rPr lang="pt-BR" dirty="0" smtClean="0"/>
              <a:t>3.5 - </a:t>
            </a:r>
            <a:r>
              <a:rPr lang="pt-BR" sz="4800" dirty="0" smtClean="0"/>
              <a:t>Competências</a:t>
            </a:r>
            <a:br>
              <a:rPr lang="pt-BR" sz="4800" dirty="0" smtClean="0"/>
            </a:br>
            <a:endParaRPr lang="pt-BR" dirty="0"/>
          </a:p>
        </p:txBody>
      </p:sp>
      <p:sp>
        <p:nvSpPr>
          <p:cNvPr id="3" name="Espaço Reservado para Conteúdo 2"/>
          <p:cNvSpPr>
            <a:spLocks noGrp="1"/>
          </p:cNvSpPr>
          <p:nvPr>
            <p:ph idx="1"/>
          </p:nvPr>
        </p:nvSpPr>
        <p:spPr/>
        <p:txBody>
          <a:bodyPr>
            <a:normAutofit fontScale="47500" lnSpcReduction="20000"/>
          </a:bodyPr>
          <a:lstStyle/>
          <a:p>
            <a:r>
              <a:rPr lang="pt-BR" sz="3200" b="1" dirty="0" smtClean="0">
                <a:solidFill>
                  <a:schemeClr val="accent2"/>
                </a:solidFill>
              </a:rPr>
              <a:t>Formular políticas</a:t>
            </a:r>
            <a:r>
              <a:rPr lang="pt-BR" sz="3200" b="1" dirty="0" smtClean="0"/>
              <a:t>: definição das grandes linhas de ação do Estado e desenvolvimento de ações correlatas como estudo se avaliação, orientação aos demais atores, coordenação de atividades desenvolvidas por outras esferas de governo, supervisão de concessões e de contratos de gestão;</a:t>
            </a:r>
            <a:endParaRPr lang="en-US" sz="3200" b="1" dirty="0" smtClean="0"/>
          </a:p>
          <a:p>
            <a:r>
              <a:rPr lang="pt-BR" sz="3200" b="1" dirty="0" smtClean="0">
                <a:solidFill>
                  <a:schemeClr val="accent2"/>
                </a:solidFill>
              </a:rPr>
              <a:t>Legislar</a:t>
            </a:r>
            <a:r>
              <a:rPr lang="pt-BR" sz="3200" b="1" dirty="0" smtClean="0"/>
              <a:t>: encaminhamento para aprovação, pelo Poder Legislativo, de projetos de lei formulados pelo órgão competente do Poder Executivo;</a:t>
            </a:r>
            <a:endParaRPr lang="en-US" sz="3200" b="1" dirty="0" smtClean="0"/>
          </a:p>
          <a:p>
            <a:r>
              <a:rPr lang="pt-BR" sz="3200" b="1" dirty="0" smtClean="0">
                <a:solidFill>
                  <a:schemeClr val="accent2"/>
                </a:solidFill>
              </a:rPr>
              <a:t>Normatizar</a:t>
            </a:r>
            <a:r>
              <a:rPr lang="pt-BR" sz="3200" b="1" dirty="0" smtClean="0"/>
              <a:t>: emissão pelo Poder Executivo de regulamentações sucessivas decorrentes de lei, mediante atos normativos (decretos, portarias, etc.);</a:t>
            </a:r>
            <a:endParaRPr lang="en-US" sz="3200" b="1" dirty="0" smtClean="0"/>
          </a:p>
          <a:p>
            <a:r>
              <a:rPr lang="pt-BR" sz="3200" b="1" dirty="0" smtClean="0">
                <a:solidFill>
                  <a:schemeClr val="accent2"/>
                </a:solidFill>
              </a:rPr>
              <a:t>Registrar</a:t>
            </a:r>
            <a:r>
              <a:rPr lang="pt-BR" sz="3200" b="1" dirty="0" smtClean="0"/>
              <a:t>: emissão, manutenção e cancelamento de registro, de autorização ou de credenciamento para instituições, produtos ou atividades;</a:t>
            </a:r>
            <a:endParaRPr lang="en-US" sz="3200" b="1" dirty="0" smtClean="0"/>
          </a:p>
          <a:p>
            <a:r>
              <a:rPr lang="pt-BR" sz="3200" b="1" dirty="0" smtClean="0">
                <a:solidFill>
                  <a:schemeClr val="accent2"/>
                </a:solidFill>
              </a:rPr>
              <a:t>Arrecadar</a:t>
            </a:r>
            <a:r>
              <a:rPr lang="pt-BR" sz="3200" b="1" dirty="0" smtClean="0"/>
              <a:t>: cobrança e arrecadação;</a:t>
            </a:r>
            <a:endParaRPr lang="en-US" sz="3200" b="1" dirty="0" smtClean="0"/>
          </a:p>
          <a:p>
            <a:r>
              <a:rPr lang="pt-BR" sz="3200" b="1" dirty="0" smtClean="0">
                <a:solidFill>
                  <a:schemeClr val="accent2"/>
                </a:solidFill>
              </a:rPr>
              <a:t>Fiscalizar</a:t>
            </a:r>
            <a:r>
              <a:rPr lang="pt-BR" sz="3200" b="1" dirty="0" smtClean="0"/>
              <a:t>: acompanhamento, monitoração e controle; aplicação de medidas corretivas e de sanções; dirige-se para atividades, pessoas ou organizações externas ao aparelho do Estado ou à sua esfera de competência;</a:t>
            </a:r>
            <a:endParaRPr lang="en-US" sz="3200" b="1" dirty="0" smtClean="0"/>
          </a:p>
          <a:p>
            <a:r>
              <a:rPr lang="pt-BR" sz="3200" b="1" dirty="0" smtClean="0">
                <a:solidFill>
                  <a:schemeClr val="accent2"/>
                </a:solidFill>
              </a:rPr>
              <a:t>Fomentar</a:t>
            </a:r>
            <a:r>
              <a:rPr lang="pt-BR" sz="3200" b="1" dirty="0" smtClean="0"/>
              <a:t>: apoio a atividades de outras esferas de governo ou do setor privado mediante recursos financeiros ou materiais;</a:t>
            </a:r>
            <a:endParaRPr lang="en-US" sz="3200" b="1" dirty="0" smtClean="0"/>
          </a:p>
          <a:p>
            <a:r>
              <a:rPr lang="pt-BR" sz="3200" b="1" dirty="0" smtClean="0">
                <a:solidFill>
                  <a:schemeClr val="accent2"/>
                </a:solidFill>
              </a:rPr>
              <a:t>Executar</a:t>
            </a:r>
            <a:r>
              <a:rPr lang="pt-BR" sz="3200" b="1" dirty="0" smtClean="0"/>
              <a:t>: realizar atividades finais, diretamente ou por terceirização.</a:t>
            </a:r>
            <a:endParaRPr lang="en-US" sz="3200" b="1" dirty="0" smtClean="0"/>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33400"/>
            <a:ext cx="8686800" cy="1143000"/>
          </a:xfrm>
        </p:spPr>
        <p:txBody>
          <a:bodyPr>
            <a:noAutofit/>
          </a:bodyPr>
          <a:lstStyle/>
          <a:p>
            <a:r>
              <a:rPr lang="pt-BR" sz="4000" dirty="0" smtClean="0"/>
              <a:t>3.6 - </a:t>
            </a:r>
            <a:r>
              <a:rPr lang="en-GB" sz="4000" dirty="0" err="1" smtClean="0"/>
              <a:t>Proposta</a:t>
            </a:r>
            <a:r>
              <a:rPr lang="en-GB" sz="4000" dirty="0" smtClean="0"/>
              <a:t> de novo </a:t>
            </a:r>
            <a:r>
              <a:rPr lang="en-GB" sz="4000" dirty="0" err="1" smtClean="0"/>
              <a:t>arranjo</a:t>
            </a:r>
            <a:r>
              <a:rPr lang="en-GB" sz="4000" dirty="0" smtClean="0"/>
              <a:t/>
            </a:r>
            <a:br>
              <a:rPr lang="en-GB" sz="4000" dirty="0" smtClean="0"/>
            </a:br>
            <a:r>
              <a:rPr lang="en-GB" sz="4000" dirty="0" smtClean="0"/>
              <a:t> </a:t>
            </a:r>
            <a:r>
              <a:rPr lang="en-GB" sz="4000" dirty="0" err="1" smtClean="0"/>
              <a:t>institucional</a:t>
            </a:r>
            <a:r>
              <a:rPr lang="pt-BR" sz="4800" dirty="0" smtClean="0"/>
              <a:t/>
            </a:r>
            <a:br>
              <a:rPr lang="pt-BR" sz="4800" dirty="0" smtClean="0"/>
            </a:br>
            <a:endParaRPr lang="pt-BR" dirty="0"/>
          </a:p>
        </p:txBody>
      </p:sp>
      <p:sp>
        <p:nvSpPr>
          <p:cNvPr id="3" name="Espaço Reservado para Conteúdo 2"/>
          <p:cNvSpPr>
            <a:spLocks noGrp="1"/>
          </p:cNvSpPr>
          <p:nvPr>
            <p:ph idx="1"/>
          </p:nvPr>
        </p:nvSpPr>
        <p:spPr/>
        <p:txBody>
          <a:bodyPr>
            <a:normAutofit fontScale="77500" lnSpcReduction="20000"/>
          </a:bodyPr>
          <a:lstStyle/>
          <a:p>
            <a:r>
              <a:rPr lang="pt-BR" sz="3200" dirty="0" smtClean="0"/>
              <a:t>	A Proposta de Novo Arranjo Institucional,é definida pela delimitação do campo de atuação do ministério (campo esse mapeado na elaboração do marco referencial) e pela resposta da organização a estes condicionantes (condicionante do marco referencial).</a:t>
            </a:r>
          </a:p>
          <a:p>
            <a:r>
              <a:rPr lang="pt-BR" sz="3200" dirty="0" smtClean="0"/>
              <a:t>	A combinação dos dois componentes, serão elementos-chaves para a revisão do arranjo organizacional do setor, ou seja para a implementação dos </a:t>
            </a:r>
            <a:r>
              <a:rPr lang="pt-BR" sz="3200" dirty="0" err="1" smtClean="0"/>
              <a:t>macroprocessos</a:t>
            </a:r>
            <a:r>
              <a:rPr lang="pt-BR" sz="3200" dirty="0" smtClean="0"/>
              <a:t>, que são as grandes funções a serem exercidas pelo conjunto do ministério e seus órgãos e entidades vinculados.</a:t>
            </a:r>
            <a:endParaRPr lang="pt-BR" sz="3200" dirty="0"/>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a:bodyPr>
          <a:lstStyle/>
          <a:p>
            <a:r>
              <a:rPr lang="pt-BR" dirty="0" smtClean="0"/>
              <a:t>3.7 - </a:t>
            </a:r>
            <a:r>
              <a:rPr lang="pt-BR" sz="4800" dirty="0" smtClean="0"/>
              <a:t>Missão</a:t>
            </a:r>
            <a:endParaRPr lang="pt-BR" dirty="0"/>
          </a:p>
        </p:txBody>
      </p:sp>
      <p:sp>
        <p:nvSpPr>
          <p:cNvPr id="3" name="Espaço Reservado para Conteúdo 2"/>
          <p:cNvSpPr>
            <a:spLocks noGrp="1"/>
          </p:cNvSpPr>
          <p:nvPr>
            <p:ph idx="1"/>
          </p:nvPr>
        </p:nvSpPr>
        <p:spPr/>
        <p:txBody>
          <a:bodyPr>
            <a:normAutofit fontScale="47500" lnSpcReduction="20000"/>
          </a:bodyPr>
          <a:lstStyle/>
          <a:p>
            <a:r>
              <a:rPr lang="pt-BR" sz="3200" dirty="0" smtClean="0"/>
              <a:t>É o que a organização faz, e para que ela faz, deve ficar claro na missão algo que somente aquela organização faz, algo que a torne distinta de todas as demais.</a:t>
            </a:r>
          </a:p>
          <a:p>
            <a:endParaRPr lang="pt-BR" sz="3200" dirty="0" smtClean="0"/>
          </a:p>
          <a:p>
            <a:r>
              <a:rPr lang="pt-BR" sz="3200" dirty="0" smtClean="0"/>
              <a:t>A missão deve ser clara a todos os níveis hierárquicos, de modo que todos entendam o seus papel na organização e possam desempenhá-lo da melhor forma possível.</a:t>
            </a:r>
          </a:p>
          <a:p>
            <a:endParaRPr lang="pt-BR" sz="3200" dirty="0" smtClean="0"/>
          </a:p>
          <a:p>
            <a:r>
              <a:rPr lang="pt-BR" sz="3200" dirty="0" smtClean="0"/>
              <a:t>Dificuldade de implantação, pois envolve mudanças em órgãos que já estão em funcionamento, gerando resistência em geral e questionamento dos setores contrários a mudança.</a:t>
            </a:r>
          </a:p>
          <a:p>
            <a:endParaRPr lang="pt-BR" sz="3200" dirty="0" smtClean="0"/>
          </a:p>
          <a:p>
            <a:r>
              <a:rPr lang="pt-BR" sz="3200" dirty="0" smtClean="0"/>
              <a:t>Para isso o Grupo Técnico cria diversas proposições para oferecer subsídio a decisão do Comitê Estratégico :</a:t>
            </a:r>
          </a:p>
          <a:p>
            <a:pPr lvl="1"/>
            <a:r>
              <a:rPr lang="pt-BR" sz="2800" dirty="0" smtClean="0"/>
              <a:t>Treinamento </a:t>
            </a:r>
          </a:p>
          <a:p>
            <a:pPr lvl="1"/>
            <a:r>
              <a:rPr lang="pt-BR" sz="2800" dirty="0" smtClean="0"/>
              <a:t>Apoio técnico </a:t>
            </a:r>
          </a:p>
          <a:p>
            <a:pPr lvl="1"/>
            <a:endParaRPr lang="pt-BR" sz="2800" dirty="0" smtClean="0"/>
          </a:p>
          <a:p>
            <a:r>
              <a:rPr lang="pt-BR" sz="3200" dirty="0" smtClean="0"/>
              <a:t>Apesar da missão estabelecer parâmetros objetivos e consistentes  poderá ser questionada ao longo do programa,  pois a própria dinâmica do trabalho poderá revelar a necessidade de se ajustar essa declaração. Não deve ser uma “camisa de força”, ainda que validada pela alta direção.</a:t>
            </a:r>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a:bodyPr>
          <a:lstStyle/>
          <a:p>
            <a:r>
              <a:rPr lang="pt-BR" dirty="0" smtClean="0"/>
              <a:t>3.8 - </a:t>
            </a:r>
            <a:r>
              <a:rPr lang="en-GB" sz="4400" dirty="0" err="1" smtClean="0"/>
              <a:t>Visão</a:t>
            </a:r>
            <a:r>
              <a:rPr lang="en-GB" sz="4400" dirty="0" smtClean="0"/>
              <a:t> de </a:t>
            </a:r>
            <a:r>
              <a:rPr lang="en-GB" sz="4400" dirty="0" err="1" smtClean="0"/>
              <a:t>Futuro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sz="3200" dirty="0" smtClean="0"/>
              <a:t>Indica o rumo que a organização deve seguir </a:t>
            </a:r>
          </a:p>
          <a:p>
            <a:endParaRPr lang="pt-BR" sz="3200" dirty="0" smtClean="0"/>
          </a:p>
          <a:p>
            <a:r>
              <a:rPr lang="pt-BR" sz="3200" dirty="0" smtClean="0"/>
              <a:t>A visão de futuro deve ser reconsiderada em dado espaço de tempo</a:t>
            </a:r>
          </a:p>
          <a:p>
            <a:pPr lvl="1"/>
            <a:r>
              <a:rPr lang="pt-BR" sz="2800" dirty="0" smtClean="0"/>
              <a:t>“Futuro chegou”</a:t>
            </a:r>
          </a:p>
          <a:p>
            <a:pPr lvl="1"/>
            <a:r>
              <a:rPr lang="pt-BR" sz="2800" dirty="0" smtClean="0"/>
              <a:t>“Futuro nunca chegará”</a:t>
            </a:r>
          </a:p>
          <a:p>
            <a:endParaRPr lang="pt-BR" sz="3200" dirty="0" smtClean="0"/>
          </a:p>
          <a:p>
            <a:r>
              <a:rPr lang="pt-BR" sz="3200" dirty="0" smtClean="0"/>
              <a:t>A redação da visão de futuro deve ser clara e objetiva, de maneira a permitir o seu perfeito entendimento por toda a organização.</a:t>
            </a:r>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a:bodyPr>
          <a:lstStyle/>
          <a:p>
            <a:r>
              <a:rPr lang="pt-BR" dirty="0" smtClean="0"/>
              <a:t>3.9 – </a:t>
            </a:r>
            <a:r>
              <a:rPr lang="pt-BR" sz="4800" dirty="0" smtClean="0"/>
              <a:t>Visão x Missão</a:t>
            </a:r>
            <a:endParaRPr lang="pt-BR" dirty="0"/>
          </a:p>
        </p:txBody>
      </p:sp>
      <p:sp>
        <p:nvSpPr>
          <p:cNvPr id="3" name="Espaço Reservado para Conteúdo 2"/>
          <p:cNvSpPr>
            <a:spLocks noGrp="1"/>
          </p:cNvSpPr>
          <p:nvPr>
            <p:ph idx="1"/>
          </p:nvPr>
        </p:nvSpPr>
        <p:spPr/>
        <p:txBody>
          <a:bodyPr>
            <a:normAutofit/>
          </a:bodyPr>
          <a:lstStyle/>
          <a:p>
            <a:r>
              <a:rPr lang="pt-BR" sz="2400" dirty="0" smtClean="0"/>
              <a:t>Ao combinarmos missão com visão, estabelecemos as decisões do ministério.As ações ministeriais devem obedecer à missão e ao mesmo tempo buscar atingir a visão de futuro, para isso a alta administração deve ficar responsável pela formulação da visão já que como a missão ela reflete os valores, as crenças, as diretrizes, enfim, a política (em seu sentido mais amplo)do ministério.</a:t>
            </a:r>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fontScale="90000"/>
          </a:bodyPr>
          <a:lstStyle/>
          <a:p>
            <a:r>
              <a:rPr lang="pt-BR" dirty="0" smtClean="0"/>
              <a:t>3.10 - </a:t>
            </a:r>
            <a:r>
              <a:rPr lang="en-GB" sz="4400" dirty="0" err="1" smtClean="0"/>
              <a:t>Objetivos</a:t>
            </a:r>
            <a:r>
              <a:rPr lang="en-GB" sz="4400" dirty="0" smtClean="0"/>
              <a:t> </a:t>
            </a:r>
            <a:r>
              <a:rPr lang="en-GB" sz="4400" dirty="0" err="1" smtClean="0"/>
              <a:t>Estratégicos</a:t>
            </a:r>
            <a:r>
              <a:rPr lang="pt-BR" sz="4800" dirty="0" smtClean="0"/>
              <a:t/>
            </a:r>
            <a:br>
              <a:rPr lang="pt-BR" sz="4800" dirty="0" smtClean="0"/>
            </a:br>
            <a:endParaRPr lang="pt-BR" dirty="0"/>
          </a:p>
        </p:txBody>
      </p:sp>
      <p:sp>
        <p:nvSpPr>
          <p:cNvPr id="3" name="Espaço Reservado para Conteúdo 2"/>
          <p:cNvSpPr>
            <a:spLocks noGrp="1"/>
          </p:cNvSpPr>
          <p:nvPr>
            <p:ph idx="1"/>
          </p:nvPr>
        </p:nvSpPr>
        <p:spPr/>
        <p:txBody>
          <a:bodyPr>
            <a:normAutofit fontScale="70000" lnSpcReduction="20000"/>
          </a:bodyPr>
          <a:lstStyle/>
          <a:p>
            <a:r>
              <a:rPr lang="pt-BR" sz="3200" dirty="0" smtClean="0"/>
              <a:t>São as prioridades á serem defendidas</a:t>
            </a:r>
          </a:p>
          <a:p>
            <a:endParaRPr lang="pt-BR" sz="3200" dirty="0" smtClean="0"/>
          </a:p>
          <a:p>
            <a:r>
              <a:rPr lang="pt-BR" sz="3200" dirty="0" smtClean="0"/>
              <a:t>Tais objetivos podem refletir tanto as iniciativas voltadas a adequação do ministério ao cumprimento da missão, como podem aproximar a organização do enunciado da visão de futuro.</a:t>
            </a:r>
          </a:p>
          <a:p>
            <a:endParaRPr lang="pt-BR" sz="3200" dirty="0" smtClean="0"/>
          </a:p>
          <a:p>
            <a:r>
              <a:rPr lang="pt-BR" sz="3200" dirty="0" smtClean="0"/>
              <a:t>Os objetivos estratégicos devem ser tomados como uma seqüência de passos ou de estágios a ser seguida pela organização - ou seja, conferem foco à ação do ministério no cumprimento de sua missão, buscando tornar realidade a expectativa colocada na sua visão de futuro.</a:t>
            </a:r>
          </a:p>
          <a:p>
            <a:endParaRPr lang="pt-BR" sz="3200" dirty="0" smtClean="0"/>
          </a:p>
          <a:p>
            <a:endParaRPr lang="pt-BR" sz="3200" dirty="0" smtClean="0"/>
          </a:p>
          <a:p>
            <a:endParaRPr lang="pt-BR" sz="3200" dirty="0" smtClean="0"/>
          </a:p>
          <a:p>
            <a:endParaRPr lang="pt-BR" sz="3200" dirty="0" smtClean="0"/>
          </a:p>
          <a:p>
            <a:endParaRPr lang="pt-BR" sz="3200" dirty="0" smtClean="0"/>
          </a:p>
          <a:p>
            <a:endParaRPr lang="pt-BR" sz="3200" dirty="0" smtClean="0"/>
          </a:p>
          <a:p>
            <a:endParaRPr lang="pt-BR" sz="3200" dirty="0" smtClean="0"/>
          </a:p>
          <a:p>
            <a:endParaRPr lang="pt-BR" sz="3200" dirty="0" smtClean="0"/>
          </a:p>
          <a:p>
            <a:endParaRPr lang="pt-BR" sz="3200" dirty="0" smtClean="0"/>
          </a:p>
          <a:p>
            <a:endParaRPr lang="pt-BR" sz="3200" dirty="0" smtClean="0"/>
          </a:p>
          <a:p>
            <a:endParaRPr lang="pt-BR" sz="3200" dirty="0" smtClean="0"/>
          </a:p>
          <a:p>
            <a:endParaRPr lang="pt-BR" sz="3200" dirty="0" smtClean="0"/>
          </a:p>
          <a:p>
            <a:endParaRPr lang="pt-BR" sz="3200" dirty="0" smtClean="0"/>
          </a:p>
          <a:p>
            <a:endParaRPr lang="pt-BR" sz="3200" dirty="0" smtClean="0"/>
          </a:p>
          <a:p>
            <a:endParaRPr lang="pt-BR" sz="3200" dirty="0" smtClean="0"/>
          </a:p>
          <a:p>
            <a:endParaRPr lang="pt-BR" sz="3200" dirty="0" smtClean="0"/>
          </a:p>
          <a:p>
            <a:endParaRPr lang="pt-BR" sz="3200" dirty="0" smtClean="0"/>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1.1 - Introdução</a:t>
            </a:r>
            <a:endParaRPr lang="pt-BR" dirty="0"/>
          </a:p>
        </p:txBody>
      </p:sp>
      <p:sp>
        <p:nvSpPr>
          <p:cNvPr id="3" name="Espaço Reservado para Conteúdo 2"/>
          <p:cNvSpPr>
            <a:spLocks noGrp="1"/>
          </p:cNvSpPr>
          <p:nvPr>
            <p:ph idx="1"/>
          </p:nvPr>
        </p:nvSpPr>
        <p:spPr/>
        <p:txBody>
          <a:bodyPr>
            <a:normAutofit fontScale="55000" lnSpcReduction="20000"/>
          </a:bodyPr>
          <a:lstStyle/>
          <a:p>
            <a:r>
              <a:rPr lang="pt-BR" dirty="0" smtClean="0"/>
              <a:t>Um dos princípios fundamentais da Reforma de 1995 é o de que o Estado, embora conservando e se possível ampliando sua ação na área social, só deve executar diretamente as tarefas que são exclusivas de Estado, que envolvem o emprego do poder de Estado, ou que apliquem os recursos do Estado. Entre as tarefas exclusivas de Estado devem-se distinguir as tarefas centralizadas de formulação e controle das políticas públicas e da lei, a serem executadas por secretarias ou departamentos do Estado, das tarefas de execução, que devem ser descentralizadas para agências executivas e agências reguladoras autônomas. Todos os demais serviços que a sociedade decide prover com os recursos dos impostos não devem ser realizados no âmbito da organização do Estado, por servidores públicos, mas devem ser contratados com terceiros. Os serviços sociais e científicos, para os quais os respectivos mercados são particularmente imperfeitos, já que neles impera a assimetria de informações, devem ser contratados com organizações públicas não-estatais de serviço, as ‘organizações sociais’, enquanto que os demais podem ser contratados com empresas privadas. As três formas gerenciais de controle – controle social, controle de resultados e competição administrada – devem ser aplicadas tanto às agências, quanto às organizações sociais.</a:t>
            </a:r>
            <a:endParaRPr lang="pt-BR" dirty="0"/>
          </a:p>
        </p:txBody>
      </p:sp>
      <p:sp>
        <p:nvSpPr>
          <p:cNvPr id="4" name="Espaço Reservado para Rodapé 3"/>
          <p:cNvSpPr>
            <a:spLocks noGrp="1"/>
          </p:cNvSpPr>
          <p:nvPr>
            <p:ph type="ftr" sz="quarter" idx="11"/>
          </p:nvPr>
        </p:nvSpPr>
        <p:spPr>
          <a:xfrm>
            <a:off x="3124200" y="6422064"/>
            <a:ext cx="2895600" cy="365125"/>
          </a:xfrm>
        </p:spPr>
        <p:txBody>
          <a:bodyPr/>
          <a:lstStyle/>
          <a:p>
            <a:r>
              <a:rPr lang="pt-BR" dirty="0" smtClean="0"/>
              <a:t>Luiz Carlos Bresser Gonçalves Pereira</a:t>
            </a:r>
          </a:p>
          <a:p>
            <a:r>
              <a:rPr lang="pt-BR" dirty="0" smtClean="0"/>
              <a:t>http://www.reformadagestaopublica.org.br/</a:t>
            </a:r>
            <a:endParaRPr lang="en-US" dirty="0"/>
          </a:p>
        </p:txBody>
      </p:sp>
    </p:spTree>
  </p:cSld>
  <p:clrMapOvr>
    <a:masterClrMapping/>
  </p:clrMapOvr>
  <p:transition advTm="273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normAutofit fontScale="90000"/>
          </a:bodyPr>
          <a:lstStyle/>
          <a:p>
            <a:r>
              <a:rPr lang="pt-BR" dirty="0" smtClean="0"/>
              <a:t>4.1 - </a:t>
            </a:r>
            <a:r>
              <a:rPr lang="pt-BR" dirty="0" err="1" smtClean="0"/>
              <a:t>Macroprocessos</a:t>
            </a:r>
            <a:r>
              <a:rPr lang="pt-BR" dirty="0" smtClean="0"/>
              <a:t> Setoriais</a:t>
            </a:r>
          </a:p>
        </p:txBody>
      </p:sp>
      <p:sp>
        <p:nvSpPr>
          <p:cNvPr id="36867" name="Rectangle 3"/>
          <p:cNvSpPr>
            <a:spLocks noGrp="1"/>
          </p:cNvSpPr>
          <p:nvPr>
            <p:ph type="body" idx="1"/>
          </p:nvPr>
        </p:nvSpPr>
        <p:spPr>
          <a:xfrm>
            <a:off x="0" y="990600"/>
            <a:ext cx="8229600" cy="4525963"/>
          </a:xfrm>
        </p:spPr>
        <p:txBody>
          <a:bodyPr>
            <a:normAutofit fontScale="92500" lnSpcReduction="10000"/>
          </a:bodyPr>
          <a:lstStyle/>
          <a:p>
            <a:pPr algn="just">
              <a:lnSpc>
                <a:spcPct val="90000"/>
              </a:lnSpc>
              <a:buFont typeface="Wingdings 2" pitchFamily="18" charset="2"/>
              <a:buNone/>
            </a:pPr>
            <a:endParaRPr lang="pt-BR" sz="2000" b="1" smtClean="0">
              <a:cs typeface="Times New Roman" pitchFamily="18" charset="0"/>
            </a:endParaRPr>
          </a:p>
          <a:p>
            <a:pPr algn="just">
              <a:lnSpc>
                <a:spcPct val="90000"/>
              </a:lnSpc>
            </a:pPr>
            <a:r>
              <a:rPr lang="pt-BR" sz="2000" smtClean="0">
                <a:solidFill>
                  <a:schemeClr val="accent1"/>
                </a:solidFill>
                <a:cs typeface="Times New Roman" pitchFamily="18" charset="0"/>
              </a:rPr>
              <a:t>Definição:</a:t>
            </a:r>
            <a:r>
              <a:rPr lang="pt-BR" sz="2000" smtClean="0">
                <a:cs typeface="Times New Roman" pitchFamily="18" charset="0"/>
              </a:rPr>
              <a:t> São as grandes funções para as quais devem estar voltados o ministério e seus órgãos e entidades vinculados.</a:t>
            </a:r>
          </a:p>
          <a:p>
            <a:pPr algn="just">
              <a:lnSpc>
                <a:spcPct val="90000"/>
              </a:lnSpc>
            </a:pPr>
            <a:r>
              <a:rPr lang="pt-BR" sz="2000" smtClean="0">
                <a:cs typeface="Arial" pitchFamily="34" charset="0"/>
              </a:rPr>
              <a:t>As equipes responsáveis por esse trabalho devem ter atenção aos aspectos relacionados à </a:t>
            </a:r>
            <a:r>
              <a:rPr lang="pt-BR" sz="2000" i="1" smtClean="0">
                <a:solidFill>
                  <a:schemeClr val="accent1"/>
                </a:solidFill>
                <a:cs typeface="Arial" pitchFamily="34" charset="0"/>
              </a:rPr>
              <a:t>seleção</a:t>
            </a:r>
            <a:r>
              <a:rPr lang="pt-BR" sz="2000" smtClean="0">
                <a:solidFill>
                  <a:schemeClr val="accent1"/>
                </a:solidFill>
                <a:cs typeface="Arial" pitchFamily="34" charset="0"/>
              </a:rPr>
              <a:t> </a:t>
            </a:r>
            <a:r>
              <a:rPr lang="pt-BR" sz="2000" smtClean="0">
                <a:cs typeface="Arial" pitchFamily="34" charset="0"/>
              </a:rPr>
              <a:t>e à </a:t>
            </a:r>
            <a:r>
              <a:rPr lang="pt-BR" sz="2000" i="1" smtClean="0">
                <a:solidFill>
                  <a:schemeClr val="accent1"/>
                </a:solidFill>
                <a:cs typeface="Arial" pitchFamily="34" charset="0"/>
              </a:rPr>
              <a:t>descrição</a:t>
            </a:r>
            <a:r>
              <a:rPr lang="pt-BR" sz="2000" smtClean="0">
                <a:cs typeface="Arial" pitchFamily="34" charset="0"/>
              </a:rPr>
              <a:t> dos macroprocessos. </a:t>
            </a:r>
          </a:p>
          <a:p>
            <a:pPr algn="just">
              <a:lnSpc>
                <a:spcPct val="90000"/>
              </a:lnSpc>
            </a:pPr>
            <a:r>
              <a:rPr lang="pt-BR" sz="2000" smtClean="0">
                <a:cs typeface="Arial" pitchFamily="34" charset="0"/>
              </a:rPr>
              <a:t>Um  mesmo macroprocesso pode envolver diversas áreas do ministério e até mesmo o envolvimento de outros órgãos e esferas de governo.</a:t>
            </a:r>
            <a:endParaRPr lang="en-US" sz="2000" smtClean="0">
              <a:cs typeface="Times New Roman" pitchFamily="18" charset="0"/>
            </a:endParaRPr>
          </a:p>
          <a:p>
            <a:pPr algn="just">
              <a:lnSpc>
                <a:spcPct val="90000"/>
              </a:lnSpc>
            </a:pPr>
            <a:r>
              <a:rPr lang="pt-BR" sz="2000" smtClean="0">
                <a:cs typeface="Arial" pitchFamily="34" charset="0"/>
              </a:rPr>
              <a:t>Para sua seleção é sugerido que o levantamento preliminar das grandes funções do ministério seja feito pelo </a:t>
            </a:r>
            <a:r>
              <a:rPr lang="pt-BR" sz="2000" smtClean="0">
                <a:solidFill>
                  <a:schemeClr val="accent1"/>
                </a:solidFill>
                <a:cs typeface="Arial" pitchFamily="34" charset="0"/>
              </a:rPr>
              <a:t>Grupo de Apoio Técnico</a:t>
            </a:r>
            <a:r>
              <a:rPr lang="pt-BR" sz="2000" smtClean="0">
                <a:cs typeface="Arial" pitchFamily="34" charset="0"/>
              </a:rPr>
              <a:t>. </a:t>
            </a:r>
          </a:p>
          <a:p>
            <a:pPr lvl="1" algn="just">
              <a:lnSpc>
                <a:spcPct val="90000"/>
              </a:lnSpc>
              <a:buFont typeface="Wingdings" pitchFamily="2" charset="2"/>
              <a:buChar char="ü"/>
            </a:pPr>
            <a:r>
              <a:rPr lang="pt-BR" sz="2000" smtClean="0">
                <a:solidFill>
                  <a:schemeClr val="accent1"/>
                </a:solidFill>
                <a:cs typeface="Arial" pitchFamily="34" charset="0"/>
              </a:rPr>
              <a:t>Vantagem:</a:t>
            </a:r>
            <a:r>
              <a:rPr lang="pt-BR" sz="2000" smtClean="0">
                <a:cs typeface="Arial" pitchFamily="34" charset="0"/>
              </a:rPr>
              <a:t> uma abordagem que permite o direcionamento da discussão, dando mais objetividade ao detalhamento e à caracterização dos macroprocessos.</a:t>
            </a:r>
          </a:p>
          <a:p>
            <a:pPr lvl="1" algn="just">
              <a:lnSpc>
                <a:spcPct val="90000"/>
              </a:lnSpc>
              <a:buFont typeface="Wingdings" pitchFamily="2" charset="2"/>
              <a:buChar char="ü"/>
            </a:pPr>
            <a:r>
              <a:rPr lang="pt-BR" sz="2000" smtClean="0">
                <a:solidFill>
                  <a:schemeClr val="accent1"/>
                </a:solidFill>
                <a:cs typeface="Arial" pitchFamily="34" charset="0"/>
              </a:rPr>
              <a:t>Desvantagem:</a:t>
            </a:r>
            <a:r>
              <a:rPr lang="pt-BR" sz="2000" smtClean="0">
                <a:cs typeface="Arial" pitchFamily="34" charset="0"/>
              </a:rPr>
              <a:t> restrição à participação da organização como um todo, criando um risco de não-engajamento ou até mesmo de resistência ao Programa.</a:t>
            </a:r>
            <a:endParaRPr lang="en-US" sz="2000" smtClean="0">
              <a:cs typeface="Times New Roman" pitchFamily="18" charset="0"/>
            </a:endParaRPr>
          </a:p>
          <a:p>
            <a:pPr>
              <a:lnSpc>
                <a:spcPct val="90000"/>
              </a:lnSpc>
            </a:pPr>
            <a:endParaRPr lang="pt-BR" sz="2000" smtClean="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normAutofit fontScale="90000"/>
          </a:bodyPr>
          <a:lstStyle/>
          <a:p>
            <a:r>
              <a:rPr lang="pt-BR" dirty="0" smtClean="0"/>
              <a:t>4.2 - </a:t>
            </a:r>
            <a:r>
              <a:rPr lang="pt-BR" dirty="0" err="1" smtClean="0"/>
              <a:t>Macroprocessos</a:t>
            </a:r>
            <a:r>
              <a:rPr lang="pt-BR" dirty="0" smtClean="0"/>
              <a:t> Setoriais</a:t>
            </a:r>
          </a:p>
        </p:txBody>
      </p:sp>
      <p:sp>
        <p:nvSpPr>
          <p:cNvPr id="43011" name="Rectangle 3"/>
          <p:cNvSpPr>
            <a:spLocks noGrp="1"/>
          </p:cNvSpPr>
          <p:nvPr>
            <p:ph type="body" idx="1"/>
          </p:nvPr>
        </p:nvSpPr>
        <p:spPr/>
        <p:txBody>
          <a:bodyPr>
            <a:normAutofit lnSpcReduction="10000"/>
          </a:bodyPr>
          <a:lstStyle/>
          <a:p>
            <a:pPr>
              <a:lnSpc>
                <a:spcPct val="90000"/>
              </a:lnSpc>
            </a:pPr>
            <a:r>
              <a:rPr lang="pt-BR" altLang="ko-KR" sz="1800" smtClean="0">
                <a:ea typeface="Batang" pitchFamily="18" charset="-127"/>
              </a:rPr>
              <a:t>Outra alternativa para a seleção dos macroprocessos é agir diretamente em cada área do ministério, consolidar suas diferenças e submetê-las à alta direção. </a:t>
            </a:r>
          </a:p>
          <a:p>
            <a:pPr lvl="1">
              <a:lnSpc>
                <a:spcPct val="90000"/>
              </a:lnSpc>
              <a:buFont typeface="Wingdings" pitchFamily="2" charset="2"/>
              <a:buChar char="ü"/>
            </a:pPr>
            <a:r>
              <a:rPr lang="pt-BR" altLang="ko-KR" sz="1800" smtClean="0">
                <a:solidFill>
                  <a:schemeClr val="accent1"/>
                </a:solidFill>
                <a:ea typeface="Batang" pitchFamily="18" charset="-127"/>
              </a:rPr>
              <a:t>Vantagem:</a:t>
            </a:r>
            <a:r>
              <a:rPr lang="pt-BR" altLang="ko-KR" sz="1800" smtClean="0">
                <a:ea typeface="Batang" pitchFamily="18" charset="-127"/>
              </a:rPr>
              <a:t> antecipar o comprometimento de segmentos mais amplos da organização no processo de pensar o ministério, valorizando sua participação e engajamento no Programa.</a:t>
            </a:r>
          </a:p>
          <a:p>
            <a:pPr lvl="1">
              <a:lnSpc>
                <a:spcPct val="90000"/>
              </a:lnSpc>
              <a:buFont typeface="Wingdings" pitchFamily="2" charset="2"/>
              <a:buChar char="ü"/>
            </a:pPr>
            <a:r>
              <a:rPr lang="pt-BR" altLang="ko-KR" sz="1800" smtClean="0">
                <a:solidFill>
                  <a:schemeClr val="accent1"/>
                </a:solidFill>
                <a:ea typeface="Batang" pitchFamily="18" charset="-127"/>
              </a:rPr>
              <a:t>Desvantagem:</a:t>
            </a:r>
            <a:r>
              <a:rPr lang="pt-BR" altLang="ko-KR" sz="1800" smtClean="0">
                <a:ea typeface="Batang" pitchFamily="18" charset="-127"/>
              </a:rPr>
              <a:t> dar espaço à tendência natural de cada área de se auto valorizar, desconsiderando o conjunto do ministério. </a:t>
            </a:r>
            <a:endParaRPr lang="pt-BR" altLang="ko-KR" sz="1800" smtClean="0">
              <a:ea typeface="Gulim" pitchFamily="34" charset="-127"/>
              <a:cs typeface="Arial" pitchFamily="34" charset="0"/>
            </a:endParaRPr>
          </a:p>
          <a:p>
            <a:pPr lvl="1">
              <a:lnSpc>
                <a:spcPct val="90000"/>
              </a:lnSpc>
              <a:buFont typeface="Wingdings" pitchFamily="2" charset="2"/>
              <a:buChar char="ü"/>
            </a:pPr>
            <a:endParaRPr lang="pt-BR" sz="1800" smtClean="0">
              <a:cs typeface="Arial" pitchFamily="34" charset="0"/>
            </a:endParaRPr>
          </a:p>
          <a:p>
            <a:pPr algn="just">
              <a:lnSpc>
                <a:spcPct val="90000"/>
              </a:lnSpc>
            </a:pPr>
            <a:r>
              <a:rPr lang="pt-BR" sz="1800" smtClean="0">
                <a:cs typeface="Arial" pitchFamily="34" charset="0"/>
              </a:rPr>
              <a:t>Papel do Grupo Técnico de Apoio: definir os critérios de análise, o formato e o grau de detalhamento a serem adotados na coleta e no tratamento da informação.</a:t>
            </a:r>
          </a:p>
          <a:p>
            <a:pPr algn="just">
              <a:lnSpc>
                <a:spcPct val="90000"/>
              </a:lnSpc>
            </a:pPr>
            <a:r>
              <a:rPr lang="pt-BR" sz="1800" smtClean="0">
                <a:cs typeface="Arial" pitchFamily="34" charset="0"/>
              </a:rPr>
              <a:t>O número de macroprocessos identificados não deve ser muito pequeno, pois será difícil desenvolver uma análise consistente a partir de informações exageradamente agregadas; também se deve ter o cuidado de evitar um grande número, para não inviabilizar a definição do novo arranjo institucional.</a:t>
            </a:r>
          </a:p>
          <a:p>
            <a:pPr lvl="1" algn="just">
              <a:lnSpc>
                <a:spcPct val="90000"/>
              </a:lnSpc>
              <a:buFont typeface="Wingdings" pitchFamily="2" charset="2"/>
              <a:buChar char="Ø"/>
            </a:pPr>
            <a:r>
              <a:rPr lang="pt-BR" sz="1600" smtClean="0">
                <a:cs typeface="Arial" pitchFamily="34" charset="0"/>
              </a:rPr>
              <a:t>Sugere-se que a quantidade seja entre 5 e 12.</a:t>
            </a:r>
            <a:endParaRPr lang="en-US" sz="1600" smtClean="0">
              <a:cs typeface="Times New Roman" pitchFamily="18" charset="0"/>
            </a:endParaRPr>
          </a:p>
          <a:p>
            <a:pPr>
              <a:lnSpc>
                <a:spcPct val="90000"/>
              </a:lnSpc>
            </a:pPr>
            <a:endParaRPr lang="pt-BR" sz="2600" smtClean="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normAutofit fontScale="90000"/>
          </a:bodyPr>
          <a:lstStyle/>
          <a:p>
            <a:r>
              <a:rPr lang="pt-BR" dirty="0" smtClean="0"/>
              <a:t>4.3 - </a:t>
            </a:r>
            <a:r>
              <a:rPr lang="pt-BR" dirty="0" err="1" smtClean="0"/>
              <a:t>Macroprocessos</a:t>
            </a:r>
            <a:r>
              <a:rPr lang="pt-BR" dirty="0" smtClean="0"/>
              <a:t> Setoriais</a:t>
            </a:r>
          </a:p>
        </p:txBody>
      </p:sp>
      <p:sp>
        <p:nvSpPr>
          <p:cNvPr id="41987" name="Rectangle 3"/>
          <p:cNvSpPr>
            <a:spLocks noGrp="1"/>
          </p:cNvSpPr>
          <p:nvPr>
            <p:ph type="body" idx="1"/>
          </p:nvPr>
        </p:nvSpPr>
        <p:spPr>
          <a:xfrm>
            <a:off x="457200" y="1600200"/>
            <a:ext cx="7924800" cy="4525963"/>
          </a:xfrm>
        </p:spPr>
        <p:txBody>
          <a:bodyPr/>
          <a:lstStyle/>
          <a:p>
            <a:pPr algn="just">
              <a:lnSpc>
                <a:spcPct val="90000"/>
              </a:lnSpc>
            </a:pPr>
            <a:r>
              <a:rPr lang="pt-BR" sz="2000" dirty="0" smtClean="0">
                <a:cs typeface="Arial" pitchFamily="34" charset="0"/>
              </a:rPr>
              <a:t>Para que a descrição do </a:t>
            </a:r>
            <a:r>
              <a:rPr lang="pt-BR" sz="2000" dirty="0" err="1" smtClean="0">
                <a:cs typeface="Arial" pitchFamily="34" charset="0"/>
              </a:rPr>
              <a:t>macroprocesso</a:t>
            </a:r>
            <a:r>
              <a:rPr lang="pt-BR" sz="2000" dirty="0" smtClean="0">
                <a:cs typeface="Arial" pitchFamily="34" charset="0"/>
              </a:rPr>
              <a:t> seja um instrumento efetivo para a tomada de decisões do Comitê Estratégico, é recomendável que as informações disponibilizadas apresentem os seguintes aspectos:</a:t>
            </a:r>
            <a:endParaRPr lang="en-US" sz="2000" dirty="0" smtClean="0">
              <a:cs typeface="Times New Roman" pitchFamily="18" charset="0"/>
            </a:endParaRPr>
          </a:p>
          <a:p>
            <a:pPr lvl="1" algn="just">
              <a:lnSpc>
                <a:spcPct val="90000"/>
              </a:lnSpc>
              <a:buFont typeface="Wingdings" pitchFamily="2" charset="2"/>
              <a:buChar char="ü"/>
            </a:pPr>
            <a:endParaRPr lang="pt-BR" sz="2000" dirty="0" smtClean="0">
              <a:cs typeface="Arial" pitchFamily="34" charset="0"/>
            </a:endParaRPr>
          </a:p>
          <a:p>
            <a:pPr lvl="1" algn="just">
              <a:lnSpc>
                <a:spcPct val="90000"/>
              </a:lnSpc>
              <a:buFont typeface="Wingdings" pitchFamily="2" charset="2"/>
              <a:buChar char="ü"/>
            </a:pPr>
            <a:r>
              <a:rPr lang="pt-BR" sz="2000" dirty="0" smtClean="0">
                <a:cs typeface="Arial" pitchFamily="34" charset="0"/>
              </a:rPr>
              <a:t>Ciclo de produção - indicação dos cronogramas gerais, do grau requerido de programação / planejamento, de sazonalidade ou épocas críticas, e do grau de agilidade para o atendimento de demandas não previstas;</a:t>
            </a:r>
            <a:endParaRPr lang="en-US" sz="2000" dirty="0" smtClean="0">
              <a:cs typeface="Times New Roman" pitchFamily="18" charset="0"/>
            </a:endParaRPr>
          </a:p>
          <a:p>
            <a:pPr lvl="1" algn="just">
              <a:lnSpc>
                <a:spcPct val="90000"/>
              </a:lnSpc>
              <a:buFont typeface="Wingdings" pitchFamily="2" charset="2"/>
              <a:buChar char="ü"/>
            </a:pPr>
            <a:r>
              <a:rPr lang="pt-BR" sz="2000" dirty="0" smtClean="0">
                <a:cs typeface="Arial" pitchFamily="34" charset="0"/>
              </a:rPr>
              <a:t>Produtos - resultados concretos, quantificáveis;</a:t>
            </a:r>
            <a:endParaRPr lang="en-US" sz="2000" dirty="0" smtClean="0">
              <a:cs typeface="Times New Roman" pitchFamily="18" charset="0"/>
            </a:endParaRPr>
          </a:p>
          <a:p>
            <a:pPr lvl="1" algn="just">
              <a:lnSpc>
                <a:spcPct val="90000"/>
              </a:lnSpc>
              <a:buFont typeface="Wingdings" pitchFamily="2" charset="2"/>
              <a:buChar char="ü"/>
            </a:pPr>
            <a:r>
              <a:rPr lang="pt-BR" sz="2000" dirty="0" smtClean="0">
                <a:cs typeface="Arial" pitchFamily="34" charset="0"/>
              </a:rPr>
              <a:t>Clientela - a quem se destina o produto;</a:t>
            </a:r>
            <a:endParaRPr lang="en-US" sz="2000" dirty="0" smtClean="0">
              <a:cs typeface="Times New Roman" pitchFamily="18" charset="0"/>
            </a:endParaRPr>
          </a:p>
          <a:p>
            <a:pPr lvl="1" algn="just">
              <a:lnSpc>
                <a:spcPct val="90000"/>
              </a:lnSpc>
              <a:buFont typeface="Wingdings" pitchFamily="2" charset="2"/>
              <a:buChar char="ü"/>
            </a:pPr>
            <a:r>
              <a:rPr lang="pt-BR" sz="2000" dirty="0" smtClean="0">
                <a:cs typeface="Arial" pitchFamily="34" charset="0"/>
              </a:rPr>
              <a:t>Fornecedores - os responsáveis pelos insumos do processo, devendo ser indicados tanto os fornecedores internos, como os externos à organização.</a:t>
            </a:r>
            <a:endParaRPr lang="en-US" sz="2000" dirty="0" smtClean="0">
              <a:cs typeface="Times New Roman" pitchFamily="18" charset="0"/>
            </a:endParaRPr>
          </a:p>
          <a:p>
            <a:pPr algn="just">
              <a:lnSpc>
                <a:spcPct val="90000"/>
              </a:lnSpc>
            </a:pPr>
            <a:endParaRPr lang="en-US" sz="2000" dirty="0" smtClean="0">
              <a:cs typeface="Times New Roman" pitchFamily="18" charset="0"/>
            </a:endParaRPr>
          </a:p>
          <a:p>
            <a:pPr algn="just">
              <a:lnSpc>
                <a:spcPct val="90000"/>
              </a:lnSpc>
            </a:pPr>
            <a:endParaRPr lang="en-US" sz="2000" dirty="0" smtClean="0">
              <a:cs typeface="Times New Roman" pitchFamily="18" charset="0"/>
            </a:endParaRPr>
          </a:p>
          <a:p>
            <a:pPr>
              <a:lnSpc>
                <a:spcPct val="90000"/>
              </a:lnSpc>
            </a:pPr>
            <a:endParaRPr lang="pt-BR" dirty="0" smtClean="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normAutofit fontScale="90000"/>
          </a:bodyPr>
          <a:lstStyle/>
          <a:p>
            <a:r>
              <a:rPr lang="pt-BR" dirty="0" smtClean="0"/>
              <a:t>4.4 - Enquadramento segundo o Plano Diretor</a:t>
            </a:r>
          </a:p>
        </p:txBody>
      </p:sp>
      <p:sp>
        <p:nvSpPr>
          <p:cNvPr id="37891" name="Rectangle 3"/>
          <p:cNvSpPr>
            <a:spLocks noGrp="1"/>
          </p:cNvSpPr>
          <p:nvPr>
            <p:ph type="body" idx="1"/>
          </p:nvPr>
        </p:nvSpPr>
        <p:spPr>
          <a:xfrm>
            <a:off x="381000" y="1828800"/>
            <a:ext cx="8077200" cy="4525963"/>
          </a:xfrm>
        </p:spPr>
        <p:txBody>
          <a:bodyPr/>
          <a:lstStyle/>
          <a:p>
            <a:pPr algn="just">
              <a:lnSpc>
                <a:spcPct val="90000"/>
              </a:lnSpc>
            </a:pPr>
            <a:r>
              <a:rPr lang="pt-BR" sz="1800" smtClean="0">
                <a:solidFill>
                  <a:schemeClr val="accent1"/>
                </a:solidFill>
                <a:cs typeface="Arial" pitchFamily="34" charset="0"/>
              </a:rPr>
              <a:t>Definição:</a:t>
            </a:r>
            <a:r>
              <a:rPr lang="pt-BR" sz="1800" smtClean="0">
                <a:cs typeface="Arial" pitchFamily="34" charset="0"/>
              </a:rPr>
              <a:t> arranjo institucional para os macroprocessos. Neste estágio do trabalho, o Grupo Técnico de Apoio deve conhecer bem os preceitos do </a:t>
            </a:r>
            <a:r>
              <a:rPr lang="pt-BR" sz="1800" smtClean="0">
                <a:solidFill>
                  <a:schemeClr val="accent1"/>
                </a:solidFill>
                <a:cs typeface="Arial" pitchFamily="34" charset="0"/>
              </a:rPr>
              <a:t>Plano Diretor da Reforma do Aparelho do Estado</a:t>
            </a:r>
            <a:r>
              <a:rPr lang="pt-BR" sz="1800" smtClean="0">
                <a:cs typeface="Arial" pitchFamily="34" charset="0"/>
              </a:rPr>
              <a:t>. Também é recomendável que o Grupo Técnico de Apoio adote um formato que permita a rápida compreensão do alcance da proposta, caracterizando as funções e seus respectivos responsáveis.</a:t>
            </a:r>
          </a:p>
          <a:p>
            <a:pPr algn="just">
              <a:lnSpc>
                <a:spcPct val="90000"/>
              </a:lnSpc>
            </a:pPr>
            <a:endParaRPr lang="pt-BR" sz="1800" smtClean="0">
              <a:cs typeface="Arial" pitchFamily="34" charset="0"/>
            </a:endParaRPr>
          </a:p>
          <a:p>
            <a:pPr algn="just">
              <a:lnSpc>
                <a:spcPct val="90000"/>
              </a:lnSpc>
            </a:pPr>
            <a:r>
              <a:rPr lang="pt-BR" sz="1800" smtClean="0">
                <a:cs typeface="Arial" pitchFamily="34" charset="0"/>
              </a:rPr>
              <a:t>É necessário que a análise considere não apenas o macroprocesso, mas, também, os </a:t>
            </a:r>
            <a:r>
              <a:rPr lang="pt-BR" sz="1800" smtClean="0">
                <a:solidFill>
                  <a:schemeClr val="accent1"/>
                </a:solidFill>
                <a:cs typeface="Arial" pitchFamily="34" charset="0"/>
              </a:rPr>
              <a:t>processos</a:t>
            </a:r>
            <a:r>
              <a:rPr lang="pt-BR" sz="1800" smtClean="0">
                <a:cs typeface="Arial" pitchFamily="34" charset="0"/>
              </a:rPr>
              <a:t> que o compõem. É necessário analisar suas várias partes e definir o endereço de cada processo. Devem ser mantidos o </a:t>
            </a:r>
            <a:r>
              <a:rPr lang="pt-BR" sz="1800" smtClean="0">
                <a:solidFill>
                  <a:schemeClr val="accent1"/>
                </a:solidFill>
                <a:cs typeface="Arial" pitchFamily="34" charset="0"/>
              </a:rPr>
              <a:t>rigor</a:t>
            </a:r>
            <a:r>
              <a:rPr lang="pt-BR" sz="1800" smtClean="0">
                <a:cs typeface="Arial" pitchFamily="34" charset="0"/>
              </a:rPr>
              <a:t> e a </a:t>
            </a:r>
            <a:r>
              <a:rPr lang="pt-BR" sz="1800" smtClean="0">
                <a:solidFill>
                  <a:schemeClr val="accent1"/>
                </a:solidFill>
                <a:cs typeface="Arial" pitchFamily="34" charset="0"/>
              </a:rPr>
              <a:t>objetividade</a:t>
            </a:r>
            <a:r>
              <a:rPr lang="pt-BR" sz="1800" smtClean="0">
                <a:cs typeface="Arial" pitchFamily="34" charset="0"/>
              </a:rPr>
              <a:t> na sua descrição.</a:t>
            </a:r>
            <a:endParaRPr lang="en-US" sz="1800" smtClean="0">
              <a:cs typeface="Times New Roman" pitchFamily="18" charset="0"/>
            </a:endParaRPr>
          </a:p>
          <a:p>
            <a:pPr algn="just">
              <a:lnSpc>
                <a:spcPct val="90000"/>
              </a:lnSpc>
            </a:pPr>
            <a:endParaRPr lang="pt-BR" sz="1800" smtClean="0">
              <a:cs typeface="Arial" pitchFamily="34" charset="0"/>
            </a:endParaRPr>
          </a:p>
          <a:p>
            <a:pPr algn="just">
              <a:lnSpc>
                <a:spcPct val="90000"/>
              </a:lnSpc>
            </a:pPr>
            <a:r>
              <a:rPr lang="pt-BR" sz="1800" smtClean="0">
                <a:cs typeface="Arial" pitchFamily="34" charset="0"/>
              </a:rPr>
              <a:t>Muitas vezes tais mudanças não sejam viáveis a curto ou médio prazo, é necessário que a situação ideal seja tornada explícita, pois esta será a </a:t>
            </a:r>
            <a:r>
              <a:rPr lang="pt-BR" sz="1800" smtClean="0">
                <a:solidFill>
                  <a:schemeClr val="accent1"/>
                </a:solidFill>
                <a:cs typeface="Arial" pitchFamily="34" charset="0"/>
              </a:rPr>
              <a:t>base para a definição da estratégia e das metas de reestruturação do ministério</a:t>
            </a:r>
            <a:r>
              <a:rPr lang="pt-BR" sz="1800" smtClean="0">
                <a:cs typeface="Arial" pitchFamily="34" charset="0"/>
              </a:rPr>
              <a:t>.</a:t>
            </a:r>
            <a:endParaRPr lang="en-US" sz="1800" smtClean="0">
              <a:cs typeface="Arial" pitchFamily="34" charset="0"/>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normAutofit fontScale="90000"/>
          </a:bodyPr>
          <a:lstStyle/>
          <a:p>
            <a:r>
              <a:rPr lang="pt-BR" dirty="0" smtClean="0"/>
              <a:t>4.5 - Enquadramento segundo o Plano Diretor</a:t>
            </a:r>
          </a:p>
        </p:txBody>
      </p:sp>
      <p:sp>
        <p:nvSpPr>
          <p:cNvPr id="44035" name="Rectangle 3"/>
          <p:cNvSpPr>
            <a:spLocks noGrp="1"/>
          </p:cNvSpPr>
          <p:nvPr>
            <p:ph type="body" idx="1"/>
          </p:nvPr>
        </p:nvSpPr>
        <p:spPr>
          <a:xfrm>
            <a:off x="381000" y="1676400"/>
            <a:ext cx="8458200" cy="4525963"/>
          </a:xfrm>
        </p:spPr>
        <p:txBody>
          <a:bodyPr>
            <a:normAutofit lnSpcReduction="10000"/>
          </a:bodyPr>
          <a:lstStyle/>
          <a:p>
            <a:pPr algn="just">
              <a:lnSpc>
                <a:spcPct val="90000"/>
              </a:lnSpc>
            </a:pPr>
            <a:r>
              <a:rPr lang="pt-BR" sz="2600" dirty="0" smtClean="0">
                <a:cs typeface="Arial" pitchFamily="34" charset="0"/>
              </a:rPr>
              <a:t>A proposição do novo arranjo institucional deve observar as seguintes diretrizes:</a:t>
            </a:r>
            <a:endParaRPr lang="en-US" sz="2600" dirty="0" smtClean="0">
              <a:cs typeface="Times New Roman" pitchFamily="18" charset="0"/>
            </a:endParaRPr>
          </a:p>
          <a:p>
            <a:pPr lvl="1" algn="just">
              <a:lnSpc>
                <a:spcPct val="80000"/>
              </a:lnSpc>
              <a:buFont typeface="Wingdings" pitchFamily="2" charset="2"/>
              <a:buChar char="ü"/>
            </a:pPr>
            <a:endParaRPr lang="pt-BR" sz="2200" dirty="0" smtClean="0">
              <a:cs typeface="Arial" pitchFamily="34" charset="0"/>
            </a:endParaRPr>
          </a:p>
          <a:p>
            <a:pPr lvl="1" algn="just">
              <a:lnSpc>
                <a:spcPct val="80000"/>
              </a:lnSpc>
              <a:buFont typeface="Wingdings" pitchFamily="2" charset="2"/>
              <a:buChar char="ü"/>
            </a:pPr>
            <a:r>
              <a:rPr lang="pt-BR" sz="2200" dirty="0" smtClean="0">
                <a:cs typeface="Arial" pitchFamily="34" charset="0"/>
              </a:rPr>
              <a:t>Reduzir os custos administrativos das instituições federais, de modo a torná-las menos onerosas para o contribuinte;</a:t>
            </a:r>
            <a:endParaRPr lang="en-US" sz="2200" dirty="0" smtClean="0">
              <a:cs typeface="Times New Roman" pitchFamily="18" charset="0"/>
            </a:endParaRPr>
          </a:p>
          <a:p>
            <a:pPr lvl="1" algn="just">
              <a:lnSpc>
                <a:spcPct val="80000"/>
              </a:lnSpc>
              <a:buFont typeface="Wingdings" pitchFamily="2" charset="2"/>
              <a:buChar char="ü"/>
            </a:pPr>
            <a:endParaRPr lang="pt-BR" sz="2200" dirty="0" smtClean="0">
              <a:cs typeface="Arial" pitchFamily="34" charset="0"/>
            </a:endParaRPr>
          </a:p>
          <a:p>
            <a:pPr lvl="1" algn="just">
              <a:lnSpc>
                <a:spcPct val="80000"/>
              </a:lnSpc>
              <a:buFont typeface="Wingdings" pitchFamily="2" charset="2"/>
              <a:buChar char="ü"/>
            </a:pPr>
            <a:r>
              <a:rPr lang="pt-BR" sz="2200" dirty="0" smtClean="0">
                <a:cs typeface="Arial" pitchFamily="34" charset="0"/>
              </a:rPr>
              <a:t>Eliminar as superposições de competências, inclusive em relação a outras esferas de governo;</a:t>
            </a:r>
            <a:endParaRPr lang="en-US" sz="2200" dirty="0" smtClean="0">
              <a:cs typeface="Times New Roman" pitchFamily="18" charset="0"/>
            </a:endParaRPr>
          </a:p>
          <a:p>
            <a:pPr lvl="1" algn="just">
              <a:lnSpc>
                <a:spcPct val="80000"/>
              </a:lnSpc>
              <a:buFont typeface="Wingdings" pitchFamily="2" charset="2"/>
              <a:buChar char="ü"/>
            </a:pPr>
            <a:endParaRPr lang="pt-BR" sz="2200" dirty="0" smtClean="0">
              <a:cs typeface="Arial" pitchFamily="34" charset="0"/>
            </a:endParaRPr>
          </a:p>
          <a:p>
            <a:pPr lvl="1" algn="just">
              <a:lnSpc>
                <a:spcPct val="80000"/>
              </a:lnSpc>
              <a:buFont typeface="Wingdings" pitchFamily="2" charset="2"/>
              <a:buChar char="ü"/>
            </a:pPr>
            <a:r>
              <a:rPr lang="pt-BR" sz="2200" dirty="0" smtClean="0">
                <a:cs typeface="Arial" pitchFamily="34" charset="0"/>
              </a:rPr>
              <a:t>Extinguir órgãos que não sejam responsáveis pela execução de atividades de estado;</a:t>
            </a:r>
            <a:endParaRPr lang="en-US" sz="2200" dirty="0" smtClean="0">
              <a:cs typeface="Times New Roman" pitchFamily="18" charset="0"/>
            </a:endParaRPr>
          </a:p>
          <a:p>
            <a:pPr lvl="1" algn="just">
              <a:lnSpc>
                <a:spcPct val="80000"/>
              </a:lnSpc>
              <a:buFont typeface="Wingdings" pitchFamily="2" charset="2"/>
              <a:buChar char="ü"/>
            </a:pPr>
            <a:endParaRPr lang="pt-BR" sz="2200" dirty="0" smtClean="0">
              <a:cs typeface="Arial" pitchFamily="34" charset="0"/>
            </a:endParaRPr>
          </a:p>
          <a:p>
            <a:pPr lvl="1" algn="just">
              <a:lnSpc>
                <a:spcPct val="80000"/>
              </a:lnSpc>
              <a:buFont typeface="Wingdings" pitchFamily="2" charset="2"/>
              <a:buChar char="ü"/>
            </a:pPr>
            <a:r>
              <a:rPr lang="pt-BR" sz="2200" dirty="0" smtClean="0">
                <a:cs typeface="Arial" pitchFamily="34" charset="0"/>
              </a:rPr>
              <a:t>Fortalecer os órgãos voltados para atividades de formulação, supervisão e avaliação de políticas públicas (núcleo estratégico);</a:t>
            </a:r>
            <a:endParaRPr lang="en-US" sz="2200" dirty="0" smtClean="0">
              <a:cs typeface="Times New Roman" pitchFamily="18" charset="0"/>
            </a:endParaRPr>
          </a:p>
          <a:p>
            <a:pPr lvl="1" algn="just">
              <a:lnSpc>
                <a:spcPct val="80000"/>
              </a:lnSpc>
              <a:buFont typeface="Wingdings" pitchFamily="2" charset="2"/>
              <a:buNone/>
            </a:pPr>
            <a:endParaRPr lang="en-US" sz="2200" dirty="0" smtClean="0">
              <a:cs typeface="Arial" pitchFamily="34" charset="0"/>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normAutofit fontScale="90000"/>
          </a:bodyPr>
          <a:lstStyle/>
          <a:p>
            <a:r>
              <a:rPr lang="pt-BR" dirty="0" smtClean="0"/>
              <a:t>4.6 - Enquadramento segundo o Plano Diretor</a:t>
            </a:r>
          </a:p>
        </p:txBody>
      </p:sp>
      <p:sp>
        <p:nvSpPr>
          <p:cNvPr id="45059" name="Rectangle 3"/>
          <p:cNvSpPr>
            <a:spLocks noGrp="1"/>
          </p:cNvSpPr>
          <p:nvPr>
            <p:ph type="body" idx="1"/>
          </p:nvPr>
        </p:nvSpPr>
        <p:spPr>
          <a:xfrm>
            <a:off x="0" y="1600200"/>
            <a:ext cx="8839200" cy="4525963"/>
          </a:xfrm>
        </p:spPr>
        <p:txBody>
          <a:bodyPr>
            <a:normAutofit fontScale="92500" lnSpcReduction="10000"/>
          </a:bodyPr>
          <a:lstStyle/>
          <a:p>
            <a:pPr lvl="1" algn="just">
              <a:lnSpc>
                <a:spcPct val="90000"/>
              </a:lnSpc>
              <a:buFont typeface="Wingdings" pitchFamily="2" charset="2"/>
              <a:buChar char="ü"/>
            </a:pPr>
            <a:r>
              <a:rPr lang="pt-BR" sz="1600" dirty="0" smtClean="0">
                <a:cs typeface="Arial" pitchFamily="34" charset="0"/>
              </a:rPr>
              <a:t>Destinar a execução de atividades exclusivas do estado a entidades com maior autonomia de gestão, preferencialmente autarquias, as agências executivas;</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Liberar a união da prestação direta de serviços que não representem competência exclusiva do poder executivo federal;</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Condicionar a existência de estruturas descentralizadas do governo federal (delegacias, superintendências, representações, etc.) Ao exercício de competências exclusivas da união (fiscalização, prestação de serviços na área de previdência social, defesa judicial da união, etc.);</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Estimular a adoção de alternativas para a execução de serviços públicos não-exclusivos de estado fora do aparato do governo federal, por intermédio da criação de organizações sociais, de convênios com outras esferas de governo ou através de contratos para a exploração de atividades econômicas ou concessões de serviços para agentes privados;</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Enfatizar a descentralização de responsabilidades relativas ao provimento de serviços sociais, estimulando consórcios e parcerias com organizações da sociedade civil e reservando à união o papel de coordenação e o fornecimento de programas nacionais;</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Capacitar o governo federal para o exercício da função regulatória da exploração e oferta de serviços de infra-estrutura a ser exercida por órgãos específicos;</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Conceber órgãos e entidades com estruturas e níveis hierárquicos estritamente necessários, conferindo maior agilidade ao desempenho de suas missões;</a:t>
            </a:r>
            <a:endParaRPr lang="en-US" sz="1600" dirty="0" smtClean="0">
              <a:cs typeface="Times New Roman" pitchFamily="18" charset="0"/>
            </a:endParaRPr>
          </a:p>
          <a:p>
            <a:pPr lvl="1" algn="just">
              <a:lnSpc>
                <a:spcPct val="90000"/>
              </a:lnSpc>
              <a:buFont typeface="Wingdings" pitchFamily="2" charset="2"/>
              <a:buChar char="ü"/>
            </a:pPr>
            <a:r>
              <a:rPr lang="pt-BR" sz="1600" dirty="0" smtClean="0">
                <a:cs typeface="Arial" pitchFamily="34" charset="0"/>
              </a:rPr>
              <a:t>Alocar, em diferentes órgãos, atividades com objetivos claramente distintos (por exemplo fiscalização e operação de serviços.</a:t>
            </a:r>
            <a:endParaRPr lang="en-US" sz="1600" dirty="0" smtClean="0">
              <a:cs typeface="Arial" pitchFamily="34" charset="0"/>
            </a:endParaRPr>
          </a:p>
          <a:p>
            <a:pPr lvl="1">
              <a:lnSpc>
                <a:spcPct val="90000"/>
              </a:lnSpc>
              <a:buFont typeface="Wingdings" pitchFamily="2" charset="2"/>
              <a:buChar char="ü"/>
            </a:pPr>
            <a:endParaRPr lang="pt-BR" sz="1600" dirty="0" smtClean="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fontScale="90000"/>
          </a:bodyPr>
          <a:lstStyle/>
          <a:p>
            <a:pPr>
              <a:spcBef>
                <a:spcPct val="50000"/>
              </a:spcBef>
            </a:pPr>
            <a:r>
              <a:rPr lang="pt-BR" b="1" dirty="0" smtClean="0"/>
              <a:t>5.1 - Avaliação do modelo de gestão</a:t>
            </a:r>
            <a:endParaRPr lang="pt-BR" b="1" dirty="0"/>
          </a:p>
        </p:txBody>
      </p:sp>
      <p:sp>
        <p:nvSpPr>
          <p:cNvPr id="3" name="Espaço Reservado para Conteúdo 2"/>
          <p:cNvSpPr>
            <a:spLocks noGrp="1"/>
          </p:cNvSpPr>
          <p:nvPr>
            <p:ph idx="1"/>
          </p:nvPr>
        </p:nvSpPr>
        <p:spPr/>
        <p:txBody>
          <a:bodyPr>
            <a:normAutofit fontScale="92500"/>
          </a:bodyPr>
          <a:lstStyle/>
          <a:p>
            <a:pPr>
              <a:spcBef>
                <a:spcPct val="50000"/>
              </a:spcBef>
            </a:pPr>
            <a:r>
              <a:rPr lang="pt-BR" sz="2400" dirty="0" smtClean="0">
                <a:solidFill>
                  <a:schemeClr val="accent2"/>
                </a:solidFill>
                <a:cs typeface="Times New Roman" pitchFamily="18" charset="0"/>
              </a:rPr>
              <a:t>Objetivo</a:t>
            </a:r>
            <a:r>
              <a:rPr lang="pt-BR" sz="2400" dirty="0" smtClean="0">
                <a:cs typeface="Times New Roman" pitchFamily="18" charset="0"/>
              </a:rPr>
              <a:t>: Melhoria da qualidade da sua gestão</a:t>
            </a:r>
          </a:p>
          <a:p>
            <a:pPr>
              <a:spcBef>
                <a:spcPct val="50000"/>
              </a:spcBef>
            </a:pPr>
            <a:r>
              <a:rPr lang="pt-BR" sz="2400" dirty="0" smtClean="0">
                <a:solidFill>
                  <a:schemeClr val="accent2"/>
                </a:solidFill>
                <a:cs typeface="Times New Roman" pitchFamily="18" charset="0"/>
              </a:rPr>
              <a:t>Avaliação</a:t>
            </a:r>
            <a:r>
              <a:rPr lang="pt-BR" sz="2400" dirty="0" smtClean="0">
                <a:cs typeface="Times New Roman" pitchFamily="18" charset="0"/>
              </a:rPr>
              <a:t>: Como a empresa se apresenta em relação aos princípios e conceitos da Gestão pela Qualidade</a:t>
            </a:r>
          </a:p>
          <a:p>
            <a:pPr>
              <a:spcBef>
                <a:spcPct val="50000"/>
              </a:spcBef>
            </a:pPr>
            <a:r>
              <a:rPr lang="pt-BR" sz="2400" dirty="0" smtClean="0">
                <a:solidFill>
                  <a:schemeClr val="accent2"/>
                </a:solidFill>
                <a:cs typeface="Times New Roman" pitchFamily="18" charset="0"/>
              </a:rPr>
              <a:t>Prêmio Nacional da Qualidade</a:t>
            </a:r>
            <a:r>
              <a:rPr lang="pt-BR" sz="2400" dirty="0" smtClean="0">
                <a:cs typeface="Times New Roman" pitchFamily="18" charset="0"/>
              </a:rPr>
              <a:t>: concebido a partir de uma avaliação, indicada em uma escala de 0 a 1000</a:t>
            </a:r>
          </a:p>
          <a:p>
            <a:pPr>
              <a:spcBef>
                <a:spcPct val="50000"/>
              </a:spcBef>
            </a:pPr>
            <a:r>
              <a:rPr lang="pt-BR" sz="2400" dirty="0" smtClean="0">
                <a:solidFill>
                  <a:schemeClr val="accent2"/>
                </a:solidFill>
                <a:cs typeface="Times New Roman" pitchFamily="18" charset="0"/>
              </a:rPr>
              <a:t>Administração Pública</a:t>
            </a:r>
            <a:r>
              <a:rPr lang="pt-BR" sz="2400" dirty="0" smtClean="0">
                <a:cs typeface="Times New Roman" pitchFamily="18" charset="0"/>
              </a:rPr>
              <a:t>: 0 a 500 pontos – “Nível 1- Sistematização dos esforços em direção a excelência”</a:t>
            </a:r>
          </a:p>
          <a:p>
            <a:pPr>
              <a:spcBef>
                <a:spcPct val="50000"/>
              </a:spcBef>
            </a:pPr>
            <a:r>
              <a:rPr lang="pt-BR" sz="2400" dirty="0" smtClean="0">
                <a:cs typeface="Times New Roman" pitchFamily="18" charset="0"/>
              </a:rPr>
              <a:t>Então, a excelência é avaliada em 1000 pontos e as primeiras iniciativas em 500 pontos.</a:t>
            </a:r>
            <a:endParaRPr lang="pt-BR" sz="2400" dirty="0">
              <a:cs typeface="Times New Roman" pitchFamily="18" charset="0"/>
            </a:endParaRPr>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fontScale="90000"/>
          </a:bodyPr>
          <a:lstStyle/>
          <a:p>
            <a:pPr>
              <a:spcBef>
                <a:spcPct val="50000"/>
              </a:spcBef>
            </a:pPr>
            <a:r>
              <a:rPr lang="pt-BR" b="1" dirty="0" smtClean="0"/>
              <a:t>5.1 - Avaliação do modelo de gestão</a:t>
            </a:r>
            <a:endParaRPr lang="pt-BR" b="1" dirty="0"/>
          </a:p>
        </p:txBody>
      </p:sp>
      <p:sp>
        <p:nvSpPr>
          <p:cNvPr id="3" name="Espaço Reservado para Conteúdo 2"/>
          <p:cNvSpPr>
            <a:spLocks noGrp="1"/>
          </p:cNvSpPr>
          <p:nvPr>
            <p:ph idx="1"/>
          </p:nvPr>
        </p:nvSpPr>
        <p:spPr/>
        <p:txBody>
          <a:bodyPr>
            <a:normAutofit lnSpcReduction="10000"/>
          </a:bodyPr>
          <a:lstStyle/>
          <a:p>
            <a:pPr>
              <a:spcBef>
                <a:spcPct val="50000"/>
              </a:spcBef>
              <a:buNone/>
            </a:pPr>
            <a:r>
              <a:rPr lang="pt-BR" sz="2000" dirty="0" smtClean="0"/>
              <a:t>O que demonstra a organização ao atingir o primeiro nível de gestão?</a:t>
            </a:r>
          </a:p>
          <a:p>
            <a:pPr>
              <a:spcBef>
                <a:spcPct val="50000"/>
              </a:spcBef>
            </a:pPr>
            <a:r>
              <a:rPr lang="pt-BR" sz="2000" dirty="0" smtClean="0"/>
              <a:t>Que a cúpula e o seu corpo funcional conhecem os valores e princípios da Gestão pela Qualidade;</a:t>
            </a:r>
          </a:p>
          <a:p>
            <a:pPr>
              <a:spcBef>
                <a:spcPct val="50000"/>
              </a:spcBef>
            </a:pPr>
            <a:r>
              <a:rPr lang="pt-BR" sz="2000" dirty="0" smtClean="0"/>
              <a:t>Desenvolve projetos visando melhorar seu desempenho institucional;</a:t>
            </a:r>
          </a:p>
          <a:p>
            <a:pPr>
              <a:spcBef>
                <a:spcPct val="50000"/>
              </a:spcBef>
            </a:pPr>
            <a:r>
              <a:rPr lang="pt-BR" sz="2000" dirty="0" smtClean="0"/>
              <a:t>Apresenta resultados notáveis;</a:t>
            </a:r>
          </a:p>
          <a:p>
            <a:pPr>
              <a:spcBef>
                <a:spcPct val="50000"/>
              </a:spcBef>
            </a:pPr>
            <a:r>
              <a:rPr lang="pt-BR" sz="2000" dirty="0" smtClean="0"/>
              <a:t>Busca a prevenção e não apenas exerce reação as emergências.</a:t>
            </a:r>
          </a:p>
          <a:p>
            <a:pPr>
              <a:spcBef>
                <a:spcPct val="50000"/>
              </a:spcBef>
            </a:pPr>
            <a:r>
              <a:rPr lang="pt-BR" sz="2000" dirty="0" smtClean="0"/>
              <a:t>Assim que , as organizações públicas  obtiverem 400 pontos,ou mais,  é recomendável que elas passem a adotar  o instrumento da Fundação para o Prêmio Nacional da Qualidade.</a:t>
            </a:r>
          </a:p>
          <a:p>
            <a:pPr>
              <a:spcBef>
                <a:spcPct val="50000"/>
              </a:spcBef>
            </a:pPr>
            <a:endParaRPr lang="pt-BR" sz="2000" dirty="0"/>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001000" cy="1143000"/>
          </a:xfrm>
        </p:spPr>
        <p:txBody>
          <a:bodyPr>
            <a:normAutofit fontScale="90000"/>
          </a:bodyPr>
          <a:lstStyle/>
          <a:p>
            <a:r>
              <a:rPr lang="pt-BR" sz="4800" b="1" dirty="0" smtClean="0"/>
              <a:t>Nível 1 – Sistematização dos Esforços em Direção á Excelência</a:t>
            </a:r>
            <a:endParaRPr lang="pt-BR" dirty="0"/>
          </a:p>
        </p:txBody>
      </p:sp>
      <p:sp>
        <p:nvSpPr>
          <p:cNvPr id="3" name="Espaço Reservado para Conteúdo 2"/>
          <p:cNvSpPr>
            <a:spLocks noGrp="1"/>
          </p:cNvSpPr>
          <p:nvPr>
            <p:ph idx="1"/>
          </p:nvPr>
        </p:nvSpPr>
        <p:spPr/>
        <p:txBody>
          <a:bodyPr>
            <a:normAutofit fontScale="77500" lnSpcReduction="20000"/>
          </a:bodyPr>
          <a:lstStyle/>
          <a:p>
            <a:pPr>
              <a:buNone/>
            </a:pPr>
            <a:r>
              <a:rPr lang="pt-BR" sz="2900" dirty="0" smtClean="0"/>
              <a:t>	São avaliadas 59 questões agrupadas em 7 temas</a:t>
            </a:r>
          </a:p>
          <a:p>
            <a:pPr>
              <a:buNone/>
            </a:pPr>
            <a:endParaRPr lang="pt-BR" sz="2900" dirty="0" smtClean="0"/>
          </a:p>
          <a:p>
            <a:r>
              <a:rPr lang="pt-BR" sz="2900" dirty="0" smtClean="0">
                <a:solidFill>
                  <a:schemeClr val="accent2"/>
                </a:solidFill>
              </a:rPr>
              <a:t>Liderança</a:t>
            </a:r>
            <a:r>
              <a:rPr lang="pt-BR" sz="2900" dirty="0" smtClean="0"/>
              <a:t>     (Pontuação Máxima 40 pontos)</a:t>
            </a:r>
          </a:p>
          <a:p>
            <a:r>
              <a:rPr lang="pt-BR" sz="2900" dirty="0" smtClean="0">
                <a:solidFill>
                  <a:schemeClr val="accent2"/>
                </a:solidFill>
              </a:rPr>
              <a:t>Planejamento Estratégico </a:t>
            </a:r>
            <a:r>
              <a:rPr lang="pt-BR" sz="2900" dirty="0" smtClean="0"/>
              <a:t>(Pontuação Máxima 40 pontos)</a:t>
            </a:r>
          </a:p>
          <a:p>
            <a:r>
              <a:rPr lang="pt-BR" sz="2900" dirty="0" smtClean="0">
                <a:solidFill>
                  <a:schemeClr val="accent2"/>
                </a:solidFill>
              </a:rPr>
              <a:t>Foco no cliente </a:t>
            </a:r>
            <a:r>
              <a:rPr lang="pt-BR" sz="2900" dirty="0" smtClean="0"/>
              <a:t>(Pontuação Máxima 50 pontos)</a:t>
            </a:r>
          </a:p>
          <a:p>
            <a:r>
              <a:rPr lang="pt-BR" sz="2900" dirty="0" smtClean="0">
                <a:solidFill>
                  <a:schemeClr val="accent2"/>
                </a:solidFill>
              </a:rPr>
              <a:t>Informação e análise </a:t>
            </a:r>
            <a:r>
              <a:rPr lang="pt-BR" sz="2900" dirty="0" smtClean="0"/>
              <a:t>(Pontuação Máxima 50 pontos)</a:t>
            </a:r>
          </a:p>
          <a:p>
            <a:r>
              <a:rPr lang="pt-BR" sz="2900" dirty="0" smtClean="0">
                <a:solidFill>
                  <a:schemeClr val="accent2"/>
                </a:solidFill>
              </a:rPr>
              <a:t>Desenvolvimento e gestão de pess</a:t>
            </a:r>
            <a:r>
              <a:rPr lang="pt-BR" sz="2900" dirty="0" smtClean="0"/>
              <a:t>oas (Pontuação Máxima 40 pontos)</a:t>
            </a:r>
          </a:p>
          <a:p>
            <a:r>
              <a:rPr lang="pt-BR" sz="2900" dirty="0" smtClean="0">
                <a:solidFill>
                  <a:schemeClr val="accent2"/>
                </a:solidFill>
              </a:rPr>
              <a:t>Gestão de processos </a:t>
            </a:r>
            <a:r>
              <a:rPr lang="pt-BR" sz="2900" dirty="0" smtClean="0"/>
              <a:t>(Pontuação Máxima 30 pontos)</a:t>
            </a:r>
          </a:p>
          <a:p>
            <a:r>
              <a:rPr lang="pt-BR" sz="2900" dirty="0" smtClean="0">
                <a:solidFill>
                  <a:schemeClr val="accent2"/>
                </a:solidFill>
              </a:rPr>
              <a:t>Resultados institucionais</a:t>
            </a:r>
            <a:r>
              <a:rPr lang="pt-BR" sz="2900" dirty="0" smtClean="0"/>
              <a:t> (Pontuação Máxima 250 pontos)</a:t>
            </a:r>
          </a:p>
          <a:p>
            <a:endParaRPr lang="pt-BR" sz="2900" dirty="0" smtClean="0"/>
          </a:p>
          <a:p>
            <a:r>
              <a:rPr lang="pt-BR" sz="2900" dirty="0" smtClean="0"/>
              <a:t>Pontuação Máxima Total 500</a:t>
            </a:r>
          </a:p>
          <a:p>
            <a:pPr>
              <a:buNone/>
            </a:pPr>
            <a:endParaRPr lang="pt-BR" dirty="0" smtClean="0"/>
          </a:p>
        </p:txBody>
      </p:sp>
      <p:sp>
        <p:nvSpPr>
          <p:cNvPr id="4" name="Espaço Reservado para Rodapé 3"/>
          <p:cNvSpPr>
            <a:spLocks noGrp="1"/>
          </p:cNvSpPr>
          <p:nvPr>
            <p:ph type="ftr" sz="quarter" idx="11"/>
          </p:nvPr>
        </p:nvSpPr>
        <p:spPr/>
        <p:txBody>
          <a:bodyPr/>
          <a:lstStyle/>
          <a:p>
            <a:r>
              <a:rPr lang="pt-BR" smtClean="0"/>
              <a:t>Queiroz, H. C. A Lei de Responsabilidade Fiscal no Contexto da Reforma do Estado, 2001</a:t>
            </a:r>
            <a:endParaRPr 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p:cNvSpPr>
          <p:nvPr>
            <p:ph type="body" idx="1"/>
          </p:nvPr>
        </p:nvSpPr>
        <p:spPr>
          <a:xfrm>
            <a:off x="457200" y="1981200"/>
            <a:ext cx="7924800" cy="4525963"/>
          </a:xfrm>
        </p:spPr>
        <p:txBody>
          <a:bodyPr/>
          <a:lstStyle/>
          <a:p>
            <a:pPr algn="just">
              <a:lnSpc>
                <a:spcPct val="90000"/>
              </a:lnSpc>
            </a:pPr>
            <a:r>
              <a:rPr lang="pt-BR" sz="1800" smtClean="0">
                <a:cs typeface="Arial" pitchFamily="34" charset="0"/>
              </a:rPr>
              <a:t>O Plano de Reestruturação e Melhoria da Gestão é o documento que orienta a redefinição da estrutura e do modelo de gestão do ministério, para melhor exercer as funções de sua competência e adequar-se ao Plano Diretor da Reforma, além de ser o início de um processo de melhoria do desempenho do ministério.</a:t>
            </a:r>
          </a:p>
          <a:p>
            <a:pPr>
              <a:lnSpc>
                <a:spcPct val="90000"/>
              </a:lnSpc>
            </a:pPr>
            <a:endParaRPr lang="en-US" sz="1800" smtClean="0">
              <a:cs typeface="Arial" pitchFamily="34" charset="0"/>
            </a:endParaRPr>
          </a:p>
          <a:p>
            <a:pPr>
              <a:lnSpc>
                <a:spcPct val="90000"/>
              </a:lnSpc>
            </a:pPr>
            <a:r>
              <a:rPr lang="en-US" sz="1800" smtClean="0">
                <a:cs typeface="Arial" pitchFamily="34" charset="0"/>
              </a:rPr>
              <a:t>Busca maior efetividade das ações do ministério, atrvés do  estabelecimento de metas de reestruturação e melhoria da gestão do órgão.</a:t>
            </a:r>
          </a:p>
          <a:p>
            <a:pPr>
              <a:lnSpc>
                <a:spcPct val="90000"/>
              </a:lnSpc>
            </a:pPr>
            <a:endParaRPr lang="en-US" sz="1800" smtClean="0">
              <a:cs typeface="Arial" pitchFamily="34" charset="0"/>
            </a:endParaRPr>
          </a:p>
          <a:p>
            <a:pPr>
              <a:lnSpc>
                <a:spcPct val="90000"/>
              </a:lnSpc>
            </a:pPr>
            <a:r>
              <a:rPr lang="en-US" sz="1800" smtClean="0">
                <a:cs typeface="Arial" pitchFamily="34" charset="0"/>
              </a:rPr>
              <a:t>Cria mecanismos para a correção do direcionamento, com verificação dos indicadores e revisão periódica das metas e de seus cronogramas.</a:t>
            </a:r>
          </a:p>
          <a:p>
            <a:pPr>
              <a:lnSpc>
                <a:spcPct val="90000"/>
              </a:lnSpc>
            </a:pPr>
            <a:endParaRPr lang="en-US" sz="1800" smtClean="0">
              <a:cs typeface="Arial" pitchFamily="34" charset="0"/>
            </a:endParaRPr>
          </a:p>
          <a:p>
            <a:pPr>
              <a:lnSpc>
                <a:spcPct val="90000"/>
              </a:lnSpc>
            </a:pPr>
            <a:r>
              <a:rPr lang="en-US" sz="1800" smtClean="0">
                <a:cs typeface="Arial" pitchFamily="34" charset="0"/>
              </a:rPr>
              <a:t>Os ministérios têm liberdade para definir o grau de detalhamento e o alcance do documento, ainda que deva ser assegurada uma estrutura mínima, com a abordagem dos seguintes pontos:</a:t>
            </a:r>
          </a:p>
          <a:p>
            <a:pPr>
              <a:lnSpc>
                <a:spcPct val="90000"/>
              </a:lnSpc>
              <a:buFont typeface="Wingdings 2" pitchFamily="18" charset="2"/>
              <a:buNone/>
            </a:pPr>
            <a:endParaRPr lang="en-US" sz="1800" smtClean="0">
              <a:cs typeface="Arial" pitchFamily="34" charset="0"/>
            </a:endParaRPr>
          </a:p>
        </p:txBody>
      </p:sp>
      <p:sp>
        <p:nvSpPr>
          <p:cNvPr id="38917" name="Rectangle 5"/>
          <p:cNvSpPr>
            <a:spLocks/>
          </p:cNvSpPr>
          <p:nvPr/>
        </p:nvSpPr>
        <p:spPr bwMode="auto">
          <a:xfrm>
            <a:off x="457200" y="274638"/>
            <a:ext cx="7467600" cy="1143000"/>
          </a:xfrm>
          <a:prstGeom prst="rect">
            <a:avLst/>
          </a:prstGeom>
          <a:noFill/>
          <a:ln w="9525">
            <a:noFill/>
            <a:miter lim="800000"/>
            <a:headEnd/>
            <a:tailEnd/>
          </a:ln>
        </p:spPr>
        <p:txBody>
          <a:bodyPr lIns="45720" rIns="45720" anchor="ctr"/>
          <a:lstStyle/>
          <a:p>
            <a:r>
              <a:rPr lang="pt-BR" sz="4600" dirty="0" smtClean="0">
                <a:latin typeface="Franklin Gothic Book" pitchFamily="34" charset="0"/>
              </a:rPr>
              <a:t>6.1 - Plano </a:t>
            </a:r>
            <a:r>
              <a:rPr lang="pt-BR" sz="4600" dirty="0">
                <a:latin typeface="Franklin Gothic Book" pitchFamily="34" charset="0"/>
              </a:rPr>
              <a:t>de Reestruturação e Melhoria da Gestão </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1.2 - Fases da Administração Pública</a:t>
            </a:r>
            <a:endParaRPr lang="pt-BR" dirty="0"/>
          </a:p>
        </p:txBody>
      </p:sp>
      <p:graphicFrame>
        <p:nvGraphicFramePr>
          <p:cNvPr id="9" name="Espaço Reservado para Conteúdo 8"/>
          <p:cNvGraphicFramePr>
            <a:graphicFrameLocks noGrp="1"/>
          </p:cNvGraphicFramePr>
          <p:nvPr>
            <p:ph idx="1"/>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advTm="273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normAutofit fontScale="90000"/>
          </a:bodyPr>
          <a:lstStyle/>
          <a:p>
            <a:r>
              <a:rPr lang="pt-BR" dirty="0" smtClean="0"/>
              <a:t>6.2 - Plano de Reestruturação e Melhoria da Gestão </a:t>
            </a:r>
          </a:p>
        </p:txBody>
      </p:sp>
      <p:sp>
        <p:nvSpPr>
          <p:cNvPr id="39940" name="Rectangle 4"/>
          <p:cNvSpPr>
            <a:spLocks noGrp="1"/>
          </p:cNvSpPr>
          <p:nvPr>
            <p:ph type="body" idx="1"/>
          </p:nvPr>
        </p:nvSpPr>
        <p:spPr>
          <a:xfrm>
            <a:off x="381000" y="1752600"/>
            <a:ext cx="8382000" cy="4525963"/>
          </a:xfrm>
        </p:spPr>
        <p:txBody>
          <a:bodyPr/>
          <a:lstStyle/>
          <a:p>
            <a:pPr algn="just"/>
            <a:r>
              <a:rPr lang="pt-BR" sz="2600" smtClean="0">
                <a:cs typeface="Arial" pitchFamily="34" charset="0"/>
              </a:rPr>
              <a:t>Missão e visão de futuro do ministério;</a:t>
            </a:r>
            <a:endParaRPr lang="en-US" sz="2600" smtClean="0">
              <a:cs typeface="Times New Roman" pitchFamily="18" charset="0"/>
            </a:endParaRPr>
          </a:p>
          <a:p>
            <a:pPr algn="just"/>
            <a:r>
              <a:rPr lang="pt-BR" sz="2600" smtClean="0">
                <a:cs typeface="Arial" pitchFamily="34" charset="0"/>
              </a:rPr>
              <a:t>Diagnóstico;</a:t>
            </a:r>
            <a:endParaRPr lang="en-US" sz="2600" smtClean="0">
              <a:cs typeface="Times New Roman" pitchFamily="18" charset="0"/>
            </a:endParaRPr>
          </a:p>
          <a:p>
            <a:pPr algn="just"/>
            <a:r>
              <a:rPr lang="pt-BR" sz="2600" smtClean="0">
                <a:cs typeface="Arial" pitchFamily="34" charset="0"/>
              </a:rPr>
              <a:t>Objetivos estratégicos;</a:t>
            </a:r>
            <a:endParaRPr lang="en-US" sz="2600" smtClean="0">
              <a:cs typeface="Times New Roman" pitchFamily="18" charset="0"/>
            </a:endParaRPr>
          </a:p>
          <a:p>
            <a:pPr algn="just"/>
            <a:r>
              <a:rPr lang="pt-BR" sz="2600" smtClean="0">
                <a:cs typeface="Arial" pitchFamily="34" charset="0"/>
              </a:rPr>
              <a:t>Arranjo institucional</a:t>
            </a:r>
            <a:endParaRPr lang="en-US" sz="2600" smtClean="0">
              <a:cs typeface="Times New Roman" pitchFamily="18" charset="0"/>
            </a:endParaRPr>
          </a:p>
          <a:p>
            <a:pPr algn="just"/>
            <a:r>
              <a:rPr lang="pt-BR" sz="2600" smtClean="0">
                <a:cs typeface="Arial" pitchFamily="34" charset="0"/>
              </a:rPr>
              <a:t>Metas de melhoria da gestão;</a:t>
            </a:r>
            <a:endParaRPr lang="en-US" sz="2600" smtClean="0">
              <a:cs typeface="Times New Roman" pitchFamily="18" charset="0"/>
            </a:endParaRPr>
          </a:p>
          <a:p>
            <a:pPr algn="just"/>
            <a:r>
              <a:rPr lang="pt-BR" sz="2600" smtClean="0">
                <a:cs typeface="Arial" pitchFamily="34" charset="0"/>
              </a:rPr>
              <a:t>Metas de reestruturação;</a:t>
            </a:r>
            <a:endParaRPr lang="en-US" sz="2600" smtClean="0">
              <a:cs typeface="Times New Roman" pitchFamily="18" charset="0"/>
            </a:endParaRPr>
          </a:p>
          <a:p>
            <a:pPr algn="just"/>
            <a:r>
              <a:rPr lang="pt-BR" sz="2600" smtClean="0">
                <a:cs typeface="Arial" pitchFamily="34" charset="0"/>
              </a:rPr>
              <a:t>Projetos;</a:t>
            </a:r>
            <a:endParaRPr lang="en-US" sz="2600" smtClean="0">
              <a:cs typeface="Times New Roman" pitchFamily="18" charset="0"/>
            </a:endParaRPr>
          </a:p>
          <a:p>
            <a:pPr algn="just"/>
            <a:r>
              <a:rPr lang="pt-BR" sz="2600" smtClean="0">
                <a:cs typeface="Arial" pitchFamily="34" charset="0"/>
              </a:rPr>
              <a:t>Cronogramas;</a:t>
            </a:r>
            <a:endParaRPr lang="en-US" sz="2600" smtClean="0">
              <a:cs typeface="Times New Roman" pitchFamily="18" charset="0"/>
            </a:endParaRPr>
          </a:p>
          <a:p>
            <a:r>
              <a:rPr lang="pt-BR" altLang="ko-KR" sz="2600" smtClean="0">
                <a:ea typeface="Batang" pitchFamily="18" charset="-127"/>
              </a:rPr>
              <a:t>Responsáveis (áreas ou gerentes).</a:t>
            </a:r>
            <a:r>
              <a:rPr lang="pt-BR" altLang="ko-KR" sz="2600" smtClean="0">
                <a:ea typeface="Gulim" pitchFamily="34" charset="-127"/>
              </a:rPr>
              <a:t> </a:t>
            </a:r>
            <a:endParaRPr lang="pt-BR" sz="2600" smtClean="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3" name="Rectangle 3"/>
          <p:cNvSpPr>
            <a:spLocks noGrp="1"/>
          </p:cNvSpPr>
          <p:nvPr>
            <p:ph type="body" idx="1"/>
          </p:nvPr>
        </p:nvSpPr>
        <p:spPr>
          <a:xfrm>
            <a:off x="457200" y="1752600"/>
            <a:ext cx="7924800" cy="4525963"/>
          </a:xfrm>
        </p:spPr>
        <p:txBody>
          <a:bodyPr>
            <a:normAutofit lnSpcReduction="10000"/>
          </a:bodyPr>
          <a:lstStyle/>
          <a:p>
            <a:pPr algn="just">
              <a:lnSpc>
                <a:spcPct val="90000"/>
              </a:lnSpc>
            </a:pPr>
            <a:r>
              <a:rPr lang="pt-BR" sz="2000" smtClean="0">
                <a:cs typeface="Arial" pitchFamily="34" charset="0"/>
              </a:rPr>
              <a:t>Deve se ter especial atenção com a estratégia de implementação do Plano e à seleção das ações prioritárias. </a:t>
            </a:r>
          </a:p>
          <a:p>
            <a:pPr algn="just">
              <a:lnSpc>
                <a:spcPct val="90000"/>
              </a:lnSpc>
            </a:pPr>
            <a:endParaRPr lang="pt-BR" sz="2000" smtClean="0">
              <a:cs typeface="Arial" pitchFamily="34" charset="0"/>
            </a:endParaRPr>
          </a:p>
          <a:p>
            <a:pPr algn="just">
              <a:lnSpc>
                <a:spcPct val="90000"/>
              </a:lnSpc>
            </a:pPr>
            <a:r>
              <a:rPr lang="pt-BR" sz="2000" smtClean="0">
                <a:cs typeface="Arial" pitchFamily="34" charset="0"/>
              </a:rPr>
              <a:t>A estratégia de implementação do Plano deve ser baseada em uma definição de passos, que concilie duas dimensões: 	</a:t>
            </a:r>
          </a:p>
          <a:p>
            <a:pPr lvl="1" algn="just">
              <a:lnSpc>
                <a:spcPct val="90000"/>
              </a:lnSpc>
              <a:buFont typeface="Wingdings" pitchFamily="2" charset="2"/>
              <a:buChar char="ü"/>
            </a:pPr>
            <a:r>
              <a:rPr lang="pt-BR" sz="1800" smtClean="0">
                <a:cs typeface="Arial" pitchFamily="34" charset="0"/>
              </a:rPr>
              <a:t>obter melhorias concretas em curto prazo; </a:t>
            </a:r>
          </a:p>
          <a:p>
            <a:pPr lvl="1" algn="just">
              <a:lnSpc>
                <a:spcPct val="90000"/>
              </a:lnSpc>
              <a:buFont typeface="Wingdings" pitchFamily="2" charset="2"/>
              <a:buChar char="ü"/>
            </a:pPr>
            <a:r>
              <a:rPr lang="pt-BR" sz="1800" smtClean="0">
                <a:cs typeface="Arial" pitchFamily="34" charset="0"/>
              </a:rPr>
              <a:t>focalizar a mudança da cultura da organização, de maneira a assegurar a continuidade do processo, independentemente de eventuais mudanças de dirigentes.</a:t>
            </a:r>
            <a:endParaRPr lang="en-US" sz="1800" smtClean="0">
              <a:cs typeface="Times New Roman" pitchFamily="18" charset="0"/>
            </a:endParaRPr>
          </a:p>
          <a:p>
            <a:pPr algn="just">
              <a:lnSpc>
                <a:spcPct val="90000"/>
              </a:lnSpc>
            </a:pPr>
            <a:endParaRPr lang="pt-BR" sz="2000" smtClean="0">
              <a:cs typeface="Arial" pitchFamily="34" charset="0"/>
            </a:endParaRPr>
          </a:p>
          <a:p>
            <a:pPr algn="just">
              <a:lnSpc>
                <a:spcPct val="90000"/>
              </a:lnSpc>
            </a:pPr>
            <a:r>
              <a:rPr lang="pt-BR" sz="2000" smtClean="0">
                <a:cs typeface="Arial" pitchFamily="34" charset="0"/>
              </a:rPr>
              <a:t>Outro aspecto relevante é a sensibilização do corpo de funcionários para as propostas do Plano. Deve-se ter cuidado no processo de comunicação e divulgação, pois aqueles que não querem as mudanças, percebendo-se ameaçados, tendem a manifestar suas posições, enquanto aqueles favoráveis à mudança tendem a não se manifestar.</a:t>
            </a:r>
            <a:endParaRPr lang="en-US" sz="2000" smtClean="0">
              <a:cs typeface="Arial" pitchFamily="34" charset="0"/>
            </a:endParaRPr>
          </a:p>
        </p:txBody>
      </p:sp>
      <p:sp>
        <p:nvSpPr>
          <p:cNvPr id="40964" name="Rectangle 4"/>
          <p:cNvSpPr>
            <a:spLocks noGrp="1"/>
          </p:cNvSpPr>
          <p:nvPr>
            <p:ph type="title"/>
          </p:nvPr>
        </p:nvSpPr>
        <p:spPr>
          <a:noFill/>
          <a:ln/>
        </p:spPr>
        <p:txBody>
          <a:bodyPr>
            <a:normAutofit fontScale="90000"/>
          </a:bodyPr>
          <a:lstStyle/>
          <a:p>
            <a:r>
              <a:rPr lang="pt-BR" dirty="0" smtClean="0"/>
              <a:t>6.3 - Plano de Reestruturação e Melhoria da Gestão </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7.1 - Críticas: Legislativo</a:t>
            </a:r>
            <a:endParaRPr lang="pt-BR" dirty="0"/>
          </a:p>
        </p:txBody>
      </p:sp>
      <p:sp>
        <p:nvSpPr>
          <p:cNvPr id="3" name="Espaço Reservado para Conteúdo 2"/>
          <p:cNvSpPr>
            <a:spLocks noGrp="1"/>
          </p:cNvSpPr>
          <p:nvPr>
            <p:ph idx="1"/>
          </p:nvPr>
        </p:nvSpPr>
        <p:spPr/>
        <p:txBody>
          <a:bodyPr/>
          <a:lstStyle/>
          <a:p>
            <a:r>
              <a:rPr lang="pt-BR" dirty="0" smtClean="0">
                <a:solidFill>
                  <a:schemeClr val="accent1"/>
                </a:solidFill>
              </a:rPr>
              <a:t>Problema:</a:t>
            </a:r>
            <a:r>
              <a:rPr lang="pt-BR" dirty="0" smtClean="0"/>
              <a:t> Baixa legitimidade da representação política</a:t>
            </a:r>
          </a:p>
          <a:p>
            <a:r>
              <a:rPr lang="pt-BR" dirty="0" smtClean="0">
                <a:solidFill>
                  <a:schemeClr val="accent1"/>
                </a:solidFill>
              </a:rPr>
              <a:t>Soluções: </a:t>
            </a:r>
            <a:r>
              <a:rPr lang="pt-BR" dirty="0" smtClean="0"/>
              <a:t>Voto distrital-misto e cláusula de barreira</a:t>
            </a:r>
          </a:p>
          <a:p>
            <a:r>
              <a:rPr lang="pt-BR" dirty="0" smtClean="0">
                <a:solidFill>
                  <a:schemeClr val="accent1"/>
                </a:solidFill>
              </a:rPr>
              <a:t>Implementação: </a:t>
            </a:r>
            <a:r>
              <a:rPr lang="pt-BR" dirty="0" smtClean="0"/>
              <a:t>Não foi implementado o voto distrital-misto a cláusula de barreira foi declarada inconstitucional pelo STF</a:t>
            </a:r>
          </a:p>
          <a:p>
            <a:r>
              <a:rPr lang="pt-BR" dirty="0" smtClean="0">
                <a:solidFill>
                  <a:schemeClr val="accent1"/>
                </a:solidFill>
              </a:rPr>
              <a:t>Conseqüência: </a:t>
            </a:r>
            <a:r>
              <a:rPr lang="pt-BR" dirty="0" smtClean="0"/>
              <a:t>Falta de representatividade</a:t>
            </a:r>
          </a:p>
          <a:p>
            <a:endParaRPr lang="pt-BR" dirty="0"/>
          </a:p>
        </p:txBody>
      </p:sp>
      <p:sp>
        <p:nvSpPr>
          <p:cNvPr id="4" name="Espaço Reservado para Rodapé 3"/>
          <p:cNvSpPr>
            <a:spLocks noGrp="1"/>
          </p:cNvSpPr>
          <p:nvPr>
            <p:ph type="ftr" sz="quarter" idx="11"/>
          </p:nvPr>
        </p:nvSpPr>
        <p:spPr/>
        <p:txBody>
          <a:bodyPr/>
          <a:lstStyle/>
          <a:p>
            <a:r>
              <a:rPr lang="pt-BR" dirty="0" smtClean="0"/>
              <a:t>Queiroz, H. C. A Lei de Responsabilidade Fiscal no Contexto da Reforma do Estado, 2001</a:t>
            </a:r>
            <a:endParaRPr lang="en-US" dirty="0"/>
          </a:p>
        </p:txBody>
      </p:sp>
    </p:spTree>
  </p:cSld>
  <p:clrMapOvr>
    <a:masterClrMapping/>
  </p:clrMapOvr>
  <p:transition advTm="51824">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7.2 - Críticas: Legislativo</a:t>
            </a:r>
            <a:endParaRPr lang="pt-BR" dirty="0"/>
          </a:p>
        </p:txBody>
      </p:sp>
      <p:sp>
        <p:nvSpPr>
          <p:cNvPr id="3" name="Espaço Reservado para Conteúdo 2"/>
          <p:cNvSpPr>
            <a:spLocks noGrp="1"/>
          </p:cNvSpPr>
          <p:nvPr>
            <p:ph idx="1"/>
          </p:nvPr>
        </p:nvSpPr>
        <p:spPr/>
        <p:txBody>
          <a:bodyPr/>
          <a:lstStyle/>
          <a:p>
            <a:r>
              <a:rPr lang="pt-BR" dirty="0" smtClean="0">
                <a:solidFill>
                  <a:schemeClr val="accent1"/>
                </a:solidFill>
              </a:rPr>
              <a:t>Problema:</a:t>
            </a:r>
            <a:r>
              <a:rPr lang="pt-BR" dirty="0" smtClean="0"/>
              <a:t> Baixa legitimidade da representação política</a:t>
            </a:r>
          </a:p>
          <a:p>
            <a:r>
              <a:rPr lang="pt-BR" dirty="0" smtClean="0">
                <a:solidFill>
                  <a:schemeClr val="accent1"/>
                </a:solidFill>
              </a:rPr>
              <a:t>Soluções: </a:t>
            </a:r>
            <a:r>
              <a:rPr lang="pt-BR" dirty="0" smtClean="0"/>
              <a:t>Voto distrital-misto e cláusula de barreira</a:t>
            </a:r>
          </a:p>
          <a:p>
            <a:r>
              <a:rPr lang="pt-BR" dirty="0" smtClean="0">
                <a:solidFill>
                  <a:schemeClr val="accent1"/>
                </a:solidFill>
              </a:rPr>
              <a:t>Implementação: </a:t>
            </a:r>
            <a:r>
              <a:rPr lang="pt-BR" dirty="0" smtClean="0"/>
              <a:t>Não foi implementado o voto distrital-misto a cláusula de barreira foi declarada inconstitucional pelo STF</a:t>
            </a:r>
          </a:p>
          <a:p>
            <a:r>
              <a:rPr lang="pt-BR" dirty="0" smtClean="0">
                <a:solidFill>
                  <a:schemeClr val="accent1"/>
                </a:solidFill>
              </a:rPr>
              <a:t>Conseqüência: </a:t>
            </a:r>
            <a:r>
              <a:rPr lang="pt-BR" dirty="0" smtClean="0"/>
              <a:t>Falta de representatividade</a:t>
            </a:r>
          </a:p>
          <a:p>
            <a:endParaRPr lang="pt-BR" dirty="0"/>
          </a:p>
        </p:txBody>
      </p:sp>
      <p:sp>
        <p:nvSpPr>
          <p:cNvPr id="4" name="Espaço Reservado para Rodapé 3"/>
          <p:cNvSpPr>
            <a:spLocks noGrp="1"/>
          </p:cNvSpPr>
          <p:nvPr>
            <p:ph type="ftr" sz="quarter" idx="11"/>
          </p:nvPr>
        </p:nvSpPr>
        <p:spPr/>
        <p:txBody>
          <a:bodyPr/>
          <a:lstStyle/>
          <a:p>
            <a:r>
              <a:rPr lang="pt-BR" dirty="0" smtClean="0"/>
              <a:t>Queiroz, H. C. A Lei de Responsabilidade Fiscal no Contexto da Reforma do Estado, 2001</a:t>
            </a:r>
            <a:endParaRPr lang="en-US" dirty="0"/>
          </a:p>
        </p:txBody>
      </p:sp>
    </p:spTree>
  </p:cSld>
  <p:clrMapOvr>
    <a:masterClrMapping/>
  </p:clrMapOvr>
  <p:transition advTm="51824">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7.3 - Críticas: Judiciário</a:t>
            </a:r>
            <a:endParaRPr lang="pt-BR" dirty="0"/>
          </a:p>
        </p:txBody>
      </p:sp>
      <p:sp>
        <p:nvSpPr>
          <p:cNvPr id="3" name="Espaço Reservado para Conteúdo 2"/>
          <p:cNvSpPr>
            <a:spLocks noGrp="1"/>
          </p:cNvSpPr>
          <p:nvPr>
            <p:ph idx="1"/>
          </p:nvPr>
        </p:nvSpPr>
        <p:spPr/>
        <p:txBody>
          <a:bodyPr/>
          <a:lstStyle/>
          <a:p>
            <a:r>
              <a:rPr lang="pt-BR" dirty="0" smtClean="0">
                <a:solidFill>
                  <a:schemeClr val="accent1"/>
                </a:solidFill>
              </a:rPr>
              <a:t>Problema:</a:t>
            </a:r>
            <a:r>
              <a:rPr lang="pt-BR" dirty="0" smtClean="0"/>
              <a:t> Instabilidade jurídica</a:t>
            </a:r>
          </a:p>
          <a:p>
            <a:r>
              <a:rPr lang="pt-BR" dirty="0" smtClean="0">
                <a:solidFill>
                  <a:schemeClr val="accent1"/>
                </a:solidFill>
              </a:rPr>
              <a:t>Solução: </a:t>
            </a:r>
            <a:r>
              <a:rPr lang="pt-BR" dirty="0" smtClean="0"/>
              <a:t>Diminuir número de feitos judiciais e práticas excessivamente formais</a:t>
            </a:r>
          </a:p>
          <a:p>
            <a:r>
              <a:rPr lang="pt-BR" dirty="0" smtClean="0">
                <a:solidFill>
                  <a:schemeClr val="accent1"/>
                </a:solidFill>
              </a:rPr>
              <a:t>Implementação: </a:t>
            </a:r>
            <a:r>
              <a:rPr lang="pt-BR" dirty="0" smtClean="0"/>
              <a:t>Nenhuma grande reforma</a:t>
            </a:r>
          </a:p>
          <a:p>
            <a:r>
              <a:rPr lang="pt-BR" dirty="0" smtClean="0">
                <a:solidFill>
                  <a:schemeClr val="accent1"/>
                </a:solidFill>
              </a:rPr>
              <a:t>Conseqüência: </a:t>
            </a:r>
            <a:r>
              <a:rPr lang="pt-BR" dirty="0" smtClean="0"/>
              <a:t>Entraves e gargalos</a:t>
            </a:r>
          </a:p>
          <a:p>
            <a:endParaRPr lang="pt-BR" dirty="0"/>
          </a:p>
        </p:txBody>
      </p:sp>
      <p:sp>
        <p:nvSpPr>
          <p:cNvPr id="4" name="Espaço Reservado para Rodapé 3"/>
          <p:cNvSpPr>
            <a:spLocks noGrp="1"/>
          </p:cNvSpPr>
          <p:nvPr>
            <p:ph type="ftr" sz="quarter" idx="11"/>
          </p:nvPr>
        </p:nvSpPr>
        <p:spPr/>
        <p:txBody>
          <a:bodyPr/>
          <a:lstStyle/>
          <a:p>
            <a:r>
              <a:rPr lang="pt-BR" smtClean="0"/>
              <a:t>Queiroz, H. C. A Lei de Responsabilidade Fiscal no Contexto da Reforma do Estado, 2001</a:t>
            </a:r>
            <a:endParaRPr lang="en-US"/>
          </a:p>
        </p:txBody>
      </p:sp>
    </p:spTree>
  </p:cSld>
  <p:clrMapOvr>
    <a:masterClrMapping/>
  </p:clrMapOvr>
  <p:transition advTm="10296">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7.4 - Críticas: Executivo</a:t>
            </a:r>
            <a:endParaRPr lang="pt-BR" dirty="0"/>
          </a:p>
        </p:txBody>
      </p:sp>
      <p:sp>
        <p:nvSpPr>
          <p:cNvPr id="3" name="Espaço Reservado para Conteúdo 2"/>
          <p:cNvSpPr>
            <a:spLocks noGrp="1"/>
          </p:cNvSpPr>
          <p:nvPr>
            <p:ph idx="1"/>
          </p:nvPr>
        </p:nvSpPr>
        <p:spPr/>
        <p:txBody>
          <a:bodyPr/>
          <a:lstStyle/>
          <a:p>
            <a:r>
              <a:rPr lang="pt-BR" dirty="0" smtClean="0">
                <a:solidFill>
                  <a:schemeClr val="accent1"/>
                </a:solidFill>
              </a:rPr>
              <a:t>Problema:</a:t>
            </a:r>
            <a:r>
              <a:rPr lang="pt-BR" dirty="0" smtClean="0"/>
              <a:t> Falta de governabilidade</a:t>
            </a:r>
          </a:p>
          <a:p>
            <a:r>
              <a:rPr lang="pt-BR" dirty="0" smtClean="0">
                <a:solidFill>
                  <a:schemeClr val="accent1"/>
                </a:solidFill>
              </a:rPr>
              <a:t>Solução: </a:t>
            </a:r>
            <a:r>
              <a:rPr lang="pt-BR" dirty="0" smtClean="0"/>
              <a:t>Descentralização</a:t>
            </a:r>
          </a:p>
          <a:p>
            <a:r>
              <a:rPr lang="pt-BR" dirty="0" smtClean="0">
                <a:solidFill>
                  <a:schemeClr val="accent1"/>
                </a:solidFill>
              </a:rPr>
              <a:t>Implementação: </a:t>
            </a:r>
            <a:r>
              <a:rPr lang="pt-BR" dirty="0" smtClean="0"/>
              <a:t>Quebra de monopólios, privatizações</a:t>
            </a:r>
          </a:p>
          <a:p>
            <a:r>
              <a:rPr lang="pt-BR" dirty="0" smtClean="0">
                <a:solidFill>
                  <a:schemeClr val="accent1"/>
                </a:solidFill>
              </a:rPr>
              <a:t>Conseqüência: </a:t>
            </a:r>
            <a:r>
              <a:rPr lang="pt-BR" dirty="0" smtClean="0"/>
              <a:t>Festival de agências, aumentando a estrutura Federal</a:t>
            </a:r>
            <a:endParaRPr lang="pt-BR" dirty="0"/>
          </a:p>
        </p:txBody>
      </p:sp>
      <p:sp>
        <p:nvSpPr>
          <p:cNvPr id="4" name="Espaço Reservado para Rodapé 3"/>
          <p:cNvSpPr>
            <a:spLocks noGrp="1"/>
          </p:cNvSpPr>
          <p:nvPr>
            <p:ph type="ftr" sz="quarter" idx="11"/>
          </p:nvPr>
        </p:nvSpPr>
        <p:spPr/>
        <p:txBody>
          <a:bodyPr/>
          <a:lstStyle/>
          <a:p>
            <a:r>
              <a:rPr lang="pt-BR" smtClean="0"/>
              <a:t>Queiroz, H. C. A Lei de Responsabilidade Fiscal no Contexto da Reforma do Estado, 2001</a:t>
            </a:r>
            <a:endParaRPr lang="en-US"/>
          </a:p>
        </p:txBody>
      </p:sp>
    </p:spTree>
  </p:cSld>
  <p:clrMapOvr>
    <a:masterClrMapping/>
  </p:clrMapOvr>
  <p:transition advTm="380">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077200" cy="1143000"/>
          </a:xfrm>
        </p:spPr>
        <p:txBody>
          <a:bodyPr>
            <a:noAutofit/>
          </a:bodyPr>
          <a:lstStyle/>
          <a:p>
            <a:r>
              <a:rPr lang="pt-BR" sz="3600" dirty="0" smtClean="0"/>
              <a:t>7.5 - Críticas: Programa de  Reestruturação e Qualidade Ministérios</a:t>
            </a:r>
            <a:endParaRPr lang="pt-BR" sz="3600" dirty="0"/>
          </a:p>
        </p:txBody>
      </p:sp>
      <p:sp>
        <p:nvSpPr>
          <p:cNvPr id="3" name="Espaço Reservado para Conteúdo 2"/>
          <p:cNvSpPr>
            <a:spLocks noGrp="1"/>
          </p:cNvSpPr>
          <p:nvPr>
            <p:ph idx="1"/>
          </p:nvPr>
        </p:nvSpPr>
        <p:spPr/>
        <p:txBody>
          <a:bodyPr>
            <a:normAutofit fontScale="92500" lnSpcReduction="20000"/>
          </a:bodyPr>
          <a:lstStyle/>
          <a:p>
            <a:r>
              <a:rPr lang="pt-BR" dirty="0" smtClean="0"/>
              <a:t>Processo um tanto burocrático</a:t>
            </a:r>
          </a:p>
          <a:p>
            <a:r>
              <a:rPr lang="pt-BR" dirty="0" smtClean="0"/>
              <a:t>Planejamento baseado na iniciativa privada</a:t>
            </a:r>
          </a:p>
          <a:p>
            <a:r>
              <a:rPr lang="pt-BR" dirty="0" smtClean="0"/>
              <a:t>Adesão voluntária de ministérios</a:t>
            </a:r>
          </a:p>
          <a:p>
            <a:r>
              <a:rPr lang="pt-BR" dirty="0" smtClean="0"/>
              <a:t>Sugestões vagas de como conduzir a reforma</a:t>
            </a:r>
          </a:p>
          <a:p>
            <a:r>
              <a:rPr lang="pt-BR" dirty="0" smtClean="0"/>
              <a:t>Falta de apoio técnico no que concerne ao bruto da reforma</a:t>
            </a:r>
          </a:p>
          <a:p>
            <a:r>
              <a:rPr lang="pt-BR" dirty="0" smtClean="0"/>
              <a:t>Baseado em estudos de organismos internacionais, como BID, FMI, BIRD, OCDE e a CEPAL</a:t>
            </a:r>
          </a:p>
        </p:txBody>
      </p:sp>
    </p:spTree>
  </p:cSld>
  <p:clrMapOvr>
    <a:masterClrMapping/>
  </p:clrMapOvr>
  <p:transition advTm="391">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solidFill>
                  <a:schemeClr val="accent1">
                    <a:lumMod val="75000"/>
                  </a:schemeClr>
                </a:solidFill>
              </a:rPr>
              <a:t>Conclusão</a:t>
            </a:r>
            <a:endParaRPr lang="pt-BR" dirty="0">
              <a:solidFill>
                <a:schemeClr val="accent1">
                  <a:lumMod val="75000"/>
                </a:schemeClr>
              </a:solidFill>
            </a:endParaRPr>
          </a:p>
        </p:txBody>
      </p:sp>
      <p:pic>
        <p:nvPicPr>
          <p:cNvPr id="5" name="Espaço Reservado para Conteúdo 4" descr="bresser.jpg"/>
          <p:cNvPicPr>
            <a:picLocks noGrp="1" noChangeAspect="1"/>
          </p:cNvPicPr>
          <p:nvPr>
            <p:ph idx="1"/>
          </p:nvPr>
        </p:nvPicPr>
        <p:blipFill>
          <a:blip r:embed="rId2"/>
          <a:stretch>
            <a:fillRect/>
          </a:stretch>
        </p:blipFill>
        <p:spPr>
          <a:xfrm>
            <a:off x="0" y="3695700"/>
            <a:ext cx="2628900" cy="3162300"/>
          </a:xfrm>
        </p:spPr>
      </p:pic>
      <p:sp>
        <p:nvSpPr>
          <p:cNvPr id="11" name="Texto explicativo retangular com cantos arredondados 10"/>
          <p:cNvSpPr/>
          <p:nvPr/>
        </p:nvSpPr>
        <p:spPr>
          <a:xfrm>
            <a:off x="762000" y="2514600"/>
            <a:ext cx="7924800" cy="1066800"/>
          </a:xfrm>
          <a:prstGeom prst="wedgeRoundRectCallout">
            <a:avLst>
              <a:gd name="adj1" fmla="val -37179"/>
              <a:gd name="adj2" fmla="val 114449"/>
              <a:gd name="adj3" fmla="val 16667"/>
            </a:avLst>
          </a:prstGeom>
          <a:solidFill>
            <a:schemeClr val="bg2">
              <a:lumMod val="7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dirty="0" smtClean="0"/>
              <a:t>Eu vou vender até a sua mãe!</a:t>
            </a:r>
            <a:endParaRPr lang="pt-BR" sz="4400" dirty="0"/>
          </a:p>
        </p:txBody>
      </p:sp>
    </p:spTree>
  </p:cSld>
  <p:clrMapOvr>
    <a:masterClrMapping/>
  </p:clrMapOvr>
  <p:transition advTm="26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1.3 - Componentes do aparelho do Estado</a:t>
            </a:r>
            <a:endParaRPr lang="pt-BR" dirty="0"/>
          </a:p>
        </p:txBody>
      </p:sp>
      <p:graphicFrame>
        <p:nvGraphicFramePr>
          <p:cNvPr id="5" name="Espaço Reservado para Conteúdo 4"/>
          <p:cNvGraphicFramePr>
            <a:graphicFrameLocks noGrp="1"/>
          </p:cNvGraphicFramePr>
          <p:nvPr>
            <p:ph idx="1"/>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1.4 - Objetivos Globais da Reforma</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smtClean="0">
                <a:solidFill>
                  <a:schemeClr val="accent2"/>
                </a:solidFill>
              </a:rPr>
              <a:t>Aumentar a governança do Estado</a:t>
            </a:r>
            <a:r>
              <a:rPr lang="pt-BR" dirty="0" smtClean="0"/>
              <a:t>, ou seja, sua capacidade administrativa de governar com efetividade e eficiência, voltando a ação dos serviços do Estado para o atendimento dos cidadãos;</a:t>
            </a:r>
          </a:p>
          <a:p>
            <a:r>
              <a:rPr lang="pt-BR" dirty="0" smtClean="0">
                <a:solidFill>
                  <a:schemeClr val="accent2"/>
                </a:solidFill>
              </a:rPr>
              <a:t>Limitar a ação do Estado àquelas funções que lhe são próprias</a:t>
            </a:r>
            <a:r>
              <a:rPr lang="pt-BR" dirty="0" smtClean="0"/>
              <a:t>, reservando, em princípio, os serviços não-exclusivos para a propriedade pública não-estatal, e a produção de bens e serviços para o mercado para a iniciativa privada;</a:t>
            </a:r>
          </a:p>
          <a:p>
            <a:r>
              <a:rPr lang="pt-BR" dirty="0" smtClean="0">
                <a:solidFill>
                  <a:schemeClr val="accent2"/>
                </a:solidFill>
              </a:rPr>
              <a:t>Transferir da União para os estados e municípios as ações de caráter local</a:t>
            </a:r>
            <a:r>
              <a:rPr lang="pt-BR" dirty="0" smtClean="0"/>
              <a:t>:</a:t>
            </a:r>
            <a:r>
              <a:rPr lang="pt-BR" dirty="0" smtClean="0">
                <a:solidFill>
                  <a:schemeClr val="accent2"/>
                </a:solidFill>
              </a:rPr>
              <a:t> </a:t>
            </a:r>
            <a:r>
              <a:rPr lang="pt-BR" dirty="0" smtClean="0"/>
              <a:t>só em casos de emergência cabe a ação direta da União;</a:t>
            </a:r>
          </a:p>
          <a:p>
            <a:r>
              <a:rPr lang="pt-BR" dirty="0" smtClean="0">
                <a:solidFill>
                  <a:schemeClr val="accent2"/>
                </a:solidFill>
              </a:rPr>
              <a:t>Transferir parcialmente da União para os estados as ações de caráter regional</a:t>
            </a:r>
            <a:r>
              <a:rPr lang="pt-BR" dirty="0" smtClean="0"/>
              <a:t>, de forma  a permitir uma maior parceria entre os estados e a União.</a:t>
            </a:r>
            <a:endParaRPr lang="pt-BR" dirty="0"/>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1.4.1 - Objetivos para o Núcleo Estratégico</a:t>
            </a:r>
            <a:endParaRPr lang="pt-BR" dirty="0"/>
          </a:p>
        </p:txBody>
      </p:sp>
      <p:sp>
        <p:nvSpPr>
          <p:cNvPr id="3" name="Espaço Reservado para Conteúdo 2"/>
          <p:cNvSpPr>
            <a:spLocks noGrp="1"/>
          </p:cNvSpPr>
          <p:nvPr>
            <p:ph idx="1"/>
          </p:nvPr>
        </p:nvSpPr>
        <p:spPr/>
        <p:txBody>
          <a:bodyPr>
            <a:normAutofit fontScale="62500" lnSpcReduction="20000"/>
          </a:bodyPr>
          <a:lstStyle/>
          <a:p>
            <a:r>
              <a:rPr lang="pt-BR" dirty="0" smtClean="0">
                <a:solidFill>
                  <a:schemeClr val="accent2"/>
                </a:solidFill>
              </a:rPr>
              <a:t>Aumentar a efetividade do núcleo estratégico</a:t>
            </a:r>
            <a:r>
              <a:rPr lang="pt-BR" dirty="0" smtClean="0"/>
              <a:t>, de forma que os objetivos democraticamente acordados sejam adequada e efetivamente alcançados;</a:t>
            </a:r>
          </a:p>
          <a:p>
            <a:r>
              <a:rPr lang="pt-BR" dirty="0" smtClean="0">
                <a:solidFill>
                  <a:schemeClr val="accent2"/>
                </a:solidFill>
              </a:rPr>
              <a:t>Modernizar a administração burocrática</a:t>
            </a:r>
            <a:r>
              <a:rPr lang="pt-BR" dirty="0" smtClean="0"/>
              <a:t>, que no núcleo estratégico ainda se justifica pela sua segurança e efetividade, através de uma política de profissionalização do serviço público, ou seja, de uma política de carreiras, de concursos públicos anuais, de programas de educação continuada permanentes, de uma efetiva administração salarial, ao mesmo tempo que se introduz no sistema burocrático uma cultura gerencial baseada na avaliação do desempenho;</a:t>
            </a:r>
          </a:p>
          <a:p>
            <a:r>
              <a:rPr lang="pt-BR" dirty="0" smtClean="0">
                <a:solidFill>
                  <a:schemeClr val="accent2"/>
                </a:solidFill>
              </a:rPr>
              <a:t>Dotar o núcleo estratégico de capacidade gerencial </a:t>
            </a:r>
            <a:r>
              <a:rPr lang="pt-BR" dirty="0" smtClean="0"/>
              <a:t>para definir e supervisionar os contratos de gestão com as agências autônomas, responsáveis pelas atividades exclusivas de Estado, e com as organizações sociais, responsáveis pelos serviços não-exclusivos do Estado realizados em parceria  com a sociedade.</a:t>
            </a:r>
            <a:endParaRPr lang="pt-BR" dirty="0"/>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2.1 – Proposta</a:t>
            </a:r>
            <a:endParaRPr lang="pt-BR" dirty="0"/>
          </a:p>
        </p:txBody>
      </p:sp>
      <p:sp>
        <p:nvSpPr>
          <p:cNvPr id="3" name="Espaço Reservado para Conteúdo 2"/>
          <p:cNvSpPr>
            <a:spLocks noGrp="1"/>
          </p:cNvSpPr>
          <p:nvPr>
            <p:ph idx="1"/>
          </p:nvPr>
        </p:nvSpPr>
        <p:spPr/>
        <p:txBody>
          <a:bodyPr>
            <a:normAutofit/>
          </a:bodyPr>
          <a:lstStyle/>
          <a:p>
            <a:r>
              <a:rPr lang="pt-BR" dirty="0" smtClean="0"/>
              <a:t>Revisão das estruturas organizacionais dos ministérios</a:t>
            </a:r>
          </a:p>
          <a:p>
            <a:r>
              <a:rPr lang="pt-BR" dirty="0" smtClean="0"/>
              <a:t>Ade</a:t>
            </a:r>
            <a:r>
              <a:rPr lang="pt-BR" sz="2800" dirty="0" smtClean="0"/>
              <a:t>são voluntaria dos ministérios</a:t>
            </a:r>
            <a:endParaRPr lang="pt-BR" dirty="0" smtClean="0"/>
          </a:p>
          <a:p>
            <a:r>
              <a:rPr lang="pt-BR" dirty="0" smtClean="0"/>
              <a:t>Prop</a:t>
            </a:r>
            <a:r>
              <a:rPr lang="pt-BR" sz="2800" dirty="0" smtClean="0"/>
              <a:t>ostas do programa visam valorizar e fortalecer medidas</a:t>
            </a:r>
            <a:endParaRPr lang="pt-BR" dirty="0" smtClean="0"/>
          </a:p>
        </p:txBody>
      </p:sp>
      <p:sp>
        <p:nvSpPr>
          <p:cNvPr id="4" name="Espaço Reservado para Rodapé 3"/>
          <p:cNvSpPr>
            <a:spLocks noGrp="1"/>
          </p:cNvSpPr>
          <p:nvPr>
            <p:ph type="ftr" sz="quarter" idx="11"/>
          </p:nvPr>
        </p:nvSpPr>
        <p:spPr/>
        <p:txBody>
          <a:bodyPr/>
          <a:lstStyle/>
          <a:p>
            <a:r>
              <a:rPr lang="pt-BR" smtClean="0"/>
              <a:t>Queiroz, H. C. A Lei de Responsabilidade Fiscal no Contexto da Reforma do Estado, 2001</a:t>
            </a:r>
            <a:endParaRPr 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82000" cy="1143000"/>
          </a:xfrm>
        </p:spPr>
        <p:txBody>
          <a:bodyPr>
            <a:normAutofit fontScale="90000"/>
          </a:bodyPr>
          <a:lstStyle/>
          <a:p>
            <a:r>
              <a:rPr lang="pt-BR" dirty="0" smtClean="0"/>
              <a:t>2.2 - </a:t>
            </a:r>
            <a:r>
              <a:rPr lang="pt-BR" sz="4800" dirty="0" smtClean="0"/>
              <a:t>Estrutura Básica Coordenação</a:t>
            </a:r>
            <a:br>
              <a:rPr lang="pt-BR" sz="4800" dirty="0" smtClean="0"/>
            </a:br>
            <a:endParaRPr lang="pt-BR" dirty="0"/>
          </a:p>
        </p:txBody>
      </p:sp>
      <p:sp>
        <p:nvSpPr>
          <p:cNvPr id="3" name="Espaço Reservado para Conteúdo 2"/>
          <p:cNvSpPr>
            <a:spLocks noGrp="1"/>
          </p:cNvSpPr>
          <p:nvPr>
            <p:ph idx="1"/>
          </p:nvPr>
        </p:nvSpPr>
        <p:spPr/>
        <p:txBody>
          <a:bodyPr>
            <a:normAutofit/>
          </a:bodyPr>
          <a:lstStyle/>
          <a:p>
            <a:r>
              <a:rPr lang="pt-BR" sz="3200" dirty="0" smtClean="0"/>
              <a:t>Comitê estratégico</a:t>
            </a:r>
            <a:endParaRPr lang="pt-BR" sz="2400" dirty="0" smtClean="0"/>
          </a:p>
          <a:p>
            <a:endParaRPr lang="pt-BR" sz="2400" dirty="0" smtClean="0"/>
          </a:p>
          <a:p>
            <a:r>
              <a:rPr lang="pt-BR" sz="3200" dirty="0" smtClean="0"/>
              <a:t>Grupo Técnico de Apoio</a:t>
            </a:r>
            <a:r>
              <a:rPr lang="pt-BR" sz="2400" dirty="0" smtClean="0"/>
              <a:t> </a:t>
            </a:r>
            <a:endParaRPr lang="pt-BR" sz="2400" dirty="0"/>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2.3 - </a:t>
            </a:r>
            <a:r>
              <a:rPr lang="pt-BR" sz="4800" dirty="0" smtClean="0"/>
              <a:t>Características do Grupo Técnico de Apoio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sz="3200" dirty="0" smtClean="0"/>
              <a:t>Facilidade de acesso à alta direção</a:t>
            </a:r>
          </a:p>
          <a:p>
            <a:r>
              <a:rPr lang="pt-BR" sz="3200" dirty="0" smtClean="0"/>
              <a:t>Visão de conjunto da organização</a:t>
            </a:r>
          </a:p>
          <a:p>
            <a:r>
              <a:rPr lang="pt-BR" sz="3200" dirty="0" smtClean="0"/>
              <a:t>Transito junto aos diversos setores do órgão</a:t>
            </a:r>
          </a:p>
          <a:p>
            <a:r>
              <a:rPr lang="pt-BR" sz="3200" dirty="0" smtClean="0"/>
              <a:t>Capacidade de articulação e de negociação</a:t>
            </a:r>
          </a:p>
          <a:p>
            <a:r>
              <a:rPr lang="pt-BR" sz="3200" dirty="0" smtClean="0"/>
              <a:t>Capacidade de analise e de negociação</a:t>
            </a:r>
          </a:p>
          <a:p>
            <a:r>
              <a:rPr lang="pt-BR" sz="3200" dirty="0" smtClean="0"/>
              <a:t>Domínio dos conceitos do Plano Diretor da Reforma do Estado</a:t>
            </a:r>
          </a:p>
          <a:p>
            <a:r>
              <a:rPr lang="pt-BR" sz="3200" dirty="0" smtClean="0"/>
              <a:t>Criatividade</a:t>
            </a:r>
          </a:p>
        </p:txBody>
      </p:sp>
      <p:sp>
        <p:nvSpPr>
          <p:cNvPr id="4" name="Espaço Reservado para Rodapé 3"/>
          <p:cNvSpPr>
            <a:spLocks noGrp="1"/>
          </p:cNvSpPr>
          <p:nvPr>
            <p:ph type="ftr" sz="quarter" idx="11"/>
          </p:nvPr>
        </p:nvSpPr>
        <p:spPr/>
        <p:txBody>
          <a:bodyPr/>
          <a:lstStyle/>
          <a:p>
            <a:r>
              <a:rPr lang="pt-BR" dirty="0" smtClean="0"/>
              <a:t>Luiz Carlos Bresser Gonçalves Pereira</a:t>
            </a:r>
          </a:p>
          <a:p>
            <a:r>
              <a:rPr lang="pt-BR" dirty="0" smtClean="0"/>
              <a:t>Plano Diretor da Reforma do Aparelho do Estado</a:t>
            </a:r>
            <a:endParaRPr lang="en-US" dirty="0"/>
          </a:p>
        </p:txBody>
      </p:sp>
    </p:spTree>
  </p:cSld>
  <p:clrMapOvr>
    <a:masterClrMapping/>
  </p:clrMapOvr>
  <p:transition>
    <p:fade/>
  </p:transition>
</p:sld>
</file>

<file path=ppt/theme/theme1.xml><?xml version="1.0" encoding="utf-8"?>
<a:theme xmlns:a="http://schemas.openxmlformats.org/drawingml/2006/main" name="Técnica">
  <a:themeElements>
    <a:clrScheme name="Técnica">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a">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580</TotalTime>
  <Words>3217</Words>
  <Application>Microsoft Office PowerPoint</Application>
  <PresentationFormat>Apresentação na tela (4:3)</PresentationFormat>
  <Paragraphs>305</Paragraphs>
  <Slides>37</Slides>
  <Notes>0</Notes>
  <HiddenSlides>0</HiddenSlides>
  <MMClips>0</MMClips>
  <ScaleCrop>false</ScaleCrop>
  <HeadingPairs>
    <vt:vector size="4" baseType="variant">
      <vt:variant>
        <vt:lpstr>Tema</vt:lpstr>
      </vt:variant>
      <vt:variant>
        <vt:i4>1</vt:i4>
      </vt:variant>
      <vt:variant>
        <vt:lpstr>Títulos de slides</vt:lpstr>
      </vt:variant>
      <vt:variant>
        <vt:i4>37</vt:i4>
      </vt:variant>
    </vt:vector>
  </HeadingPairs>
  <TitlesOfParts>
    <vt:vector size="38" baseType="lpstr">
      <vt:lpstr>Técnica</vt:lpstr>
      <vt:lpstr>Programa de Reestruturação e Qualidade dos Ministérios</vt:lpstr>
      <vt:lpstr>1.1 - Introdução</vt:lpstr>
      <vt:lpstr>1.2 - Fases da Administração Pública</vt:lpstr>
      <vt:lpstr>1.3 - Componentes do aparelho do Estado</vt:lpstr>
      <vt:lpstr>1.4 - Objetivos Globais da Reforma</vt:lpstr>
      <vt:lpstr>1.4.1 - Objetivos para o Núcleo Estratégico</vt:lpstr>
      <vt:lpstr>2.1 – Proposta</vt:lpstr>
      <vt:lpstr>2.2 - Estrutura Básica Coordenação </vt:lpstr>
      <vt:lpstr>2.3 - Características do Grupo Técnico de Apoio</vt:lpstr>
      <vt:lpstr>3.1 - Metodologia do Programa </vt:lpstr>
      <vt:lpstr>3.2 - Marco Referencial </vt:lpstr>
      <vt:lpstr>3.3 - Componentes </vt:lpstr>
      <vt:lpstr>3.4 - Matriz </vt:lpstr>
      <vt:lpstr>3.5 - Competências </vt:lpstr>
      <vt:lpstr>3.6 - Proposta de novo arranjo  institucional </vt:lpstr>
      <vt:lpstr>3.7 - Missão</vt:lpstr>
      <vt:lpstr>3.8 - Visão de Futuro</vt:lpstr>
      <vt:lpstr>3.9 – Visão x Missão</vt:lpstr>
      <vt:lpstr>3.10 - Objetivos Estratégicos </vt:lpstr>
      <vt:lpstr>4.1 - Macroprocessos Setoriais</vt:lpstr>
      <vt:lpstr>4.2 - Macroprocessos Setoriais</vt:lpstr>
      <vt:lpstr>4.3 - Macroprocessos Setoriais</vt:lpstr>
      <vt:lpstr>4.4 - Enquadramento segundo o Plano Diretor</vt:lpstr>
      <vt:lpstr>4.5 - Enquadramento segundo o Plano Diretor</vt:lpstr>
      <vt:lpstr>4.6 - Enquadramento segundo o Plano Diretor</vt:lpstr>
      <vt:lpstr>5.1 - Avaliação do modelo de gestão</vt:lpstr>
      <vt:lpstr>5.1 - Avaliação do modelo de gestão</vt:lpstr>
      <vt:lpstr>Nível 1 – Sistematização dos Esforços em Direção á Excelência</vt:lpstr>
      <vt:lpstr>Slide 29</vt:lpstr>
      <vt:lpstr>6.2 - Plano de Reestruturação e Melhoria da Gestão </vt:lpstr>
      <vt:lpstr>6.3 - Plano de Reestruturação e Melhoria da Gestão </vt:lpstr>
      <vt:lpstr>7.1 - Críticas: Legislativo</vt:lpstr>
      <vt:lpstr>7.2 - Críticas: Legislativo</vt:lpstr>
      <vt:lpstr>7.3 - Críticas: Judiciário</vt:lpstr>
      <vt:lpstr>7.4 - Críticas: Executivo</vt:lpstr>
      <vt:lpstr>7.5 - Críticas: Programa de  Reestruturação e Qualidade Ministérios</vt:lpstr>
      <vt:lpstr>Conclusão</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de Reestruturação e Qualidade dos Ministérios</dc:title>
  <dc:creator>hp</dc:creator>
  <cp:lastModifiedBy>hp</cp:lastModifiedBy>
  <cp:revision>101</cp:revision>
  <dcterms:created xsi:type="dcterms:W3CDTF">2008-06-18T22:20:30Z</dcterms:created>
  <dcterms:modified xsi:type="dcterms:W3CDTF">2008-07-02T04:14:04Z</dcterms:modified>
</cp:coreProperties>
</file>