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5" r:id="rId3"/>
    <p:sldId id="260" r:id="rId4"/>
    <p:sldId id="262" r:id="rId5"/>
    <p:sldId id="263" r:id="rId6"/>
    <p:sldId id="261" r:id="rId7"/>
    <p:sldId id="257" r:id="rId8"/>
    <p:sldId id="264"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000" autoAdjust="0"/>
  </p:normalViewPr>
  <p:slideViewPr>
    <p:cSldViewPr>
      <p:cViewPr>
        <p:scale>
          <a:sx n="90" d="100"/>
          <a:sy n="90" d="100"/>
        </p:scale>
        <p:origin x="-61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2"/>
      </p:bgRef>
    </p:bg>
    <p:spTree>
      <p:nvGrpSpPr>
        <p:cNvPr id="1" name=""/>
        <p:cNvGrpSpPr/>
        <p:nvPr/>
      </p:nvGrpSpPr>
      <p:grpSpPr>
        <a:xfrm>
          <a:off x="0" y="0"/>
          <a:ext cx="0" cy="0"/>
          <a:chOff x="0" y="0"/>
          <a:chExt cx="0" cy="0"/>
        </a:xfrm>
      </p:grpSpPr>
      <p:sp>
        <p:nvSpPr>
          <p:cNvPr id="15" name="Retâ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ângulo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ítulo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p:txBody>
          <a:bodyPr/>
          <a:lstStyle/>
          <a:p>
            <a:fld id="{7487BB9D-397A-422E-A6D8-483C96EDF373}" type="datetimeFigureOut">
              <a:rPr lang="en-US" smtClean="0"/>
              <a:pPr/>
              <a:t>10/17/2008</a:t>
            </a:fld>
            <a:endParaRPr lang="pt-BR"/>
          </a:p>
        </p:txBody>
      </p:sp>
      <p:sp>
        <p:nvSpPr>
          <p:cNvPr id="17" name="Espaço Reservado para Rodapé 16"/>
          <p:cNvSpPr>
            <a:spLocks noGrp="1"/>
          </p:cNvSpPr>
          <p:nvPr>
            <p:ph type="ftr" sz="quarter" idx="11"/>
          </p:nvPr>
        </p:nvSpPr>
        <p:spPr/>
        <p:txBody>
          <a:bodyPr/>
          <a:lstStyle/>
          <a:p>
            <a:endParaRPr lang="pt-BR"/>
          </a:p>
        </p:txBody>
      </p:sp>
      <p:sp>
        <p:nvSpPr>
          <p:cNvPr id="7" name="Conector reto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tângulo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ço Reservado para Número de Slid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B290294-C26D-4D18-914F-99C04DD8D8A2}" type="slidenum">
              <a:rPr lang="pt-BR" smtClean="0"/>
              <a:pPr/>
              <a:t>‹nº›</a:t>
            </a:fld>
            <a:endParaRPr lang="pt-BR"/>
          </a:p>
        </p:txBody>
      </p:sp>
      <p:sp>
        <p:nvSpPr>
          <p:cNvPr id="8" name="Título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pt-BR" smtClean="0"/>
              <a:t>Clique para editar o estilo do título mestre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487BB9D-397A-422E-A6D8-483C96EDF373}" type="datetimeFigureOut">
              <a:rPr lang="en-US" smtClean="0"/>
              <a:pPr/>
              <a:t>10/17/2008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B290294-C26D-4D18-914F-99C04DD8D8A2}"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bg>
      <p:bgRef idx="1001">
        <a:schemeClr val="bg2"/>
      </p:bgRef>
    </p:bg>
    <p:spTree>
      <p:nvGrpSpPr>
        <p:cNvPr id="1" name=""/>
        <p:cNvGrpSpPr/>
        <p:nvPr/>
      </p:nvGrpSpPr>
      <p:grpSpPr>
        <a:xfrm>
          <a:off x="0" y="0"/>
          <a:ext cx="0" cy="0"/>
          <a:chOff x="0" y="0"/>
          <a:chExt cx="0" cy="0"/>
        </a:xfrm>
      </p:grpSpPr>
      <p:sp>
        <p:nvSpPr>
          <p:cNvPr id="7" name="Retângu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ângulo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ângulo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tângulo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tângulo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ângulo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ector reto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a:off x="6915912" y="3009901"/>
            <a:ext cx="457200" cy="441325"/>
          </a:xfrm>
        </p:spPr>
        <p:txBody>
          <a:bodyPr/>
          <a:lstStyle/>
          <a:p>
            <a:fld id="{6B290294-C26D-4D18-914F-99C04DD8D8A2}" type="slidenum">
              <a:rPr lang="pt-BR" smtClean="0"/>
              <a:pPr/>
              <a:t>‹nº›</a:t>
            </a:fld>
            <a:endParaRPr lang="pt-BR"/>
          </a:p>
        </p:txBody>
      </p:sp>
      <p:sp>
        <p:nvSpPr>
          <p:cNvPr id="3" name="Espaço Reservado para Texto Vertical 2"/>
          <p:cNvSpPr>
            <a:spLocks noGrp="1"/>
          </p:cNvSpPr>
          <p:nvPr>
            <p:ph type="body" orient="vert" idx="1"/>
          </p:nvPr>
        </p:nvSpPr>
        <p:spPr>
          <a:xfrm>
            <a:off x="304800" y="304800"/>
            <a:ext cx="6553200" cy="5821366"/>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7487BB9D-397A-422E-A6D8-483C96EDF373}" type="datetimeFigureOut">
              <a:rPr lang="en-US" smtClean="0"/>
              <a:pPr/>
              <a:t>10/17/2008</a:t>
            </a:fld>
            <a:endParaRPr lang="pt-BR"/>
          </a:p>
        </p:txBody>
      </p:sp>
      <p:sp>
        <p:nvSpPr>
          <p:cNvPr id="5" name="Espaço Reservado para Rodapé 4"/>
          <p:cNvSpPr>
            <a:spLocks noGrp="1"/>
          </p:cNvSpPr>
          <p:nvPr>
            <p:ph type="ftr" sz="quarter" idx="11"/>
          </p:nvPr>
        </p:nvSpPr>
        <p:spPr/>
        <p:txBody>
          <a:bodyPr/>
          <a:lstStyle/>
          <a:p>
            <a:endParaRPr lang="pt-BR"/>
          </a:p>
        </p:txBody>
      </p:sp>
      <p:sp>
        <p:nvSpPr>
          <p:cNvPr id="2" name="Título Vertical 1"/>
          <p:cNvSpPr>
            <a:spLocks noGrp="1"/>
          </p:cNvSpPr>
          <p:nvPr>
            <p:ph type="title" orient="vert"/>
          </p:nvPr>
        </p:nvSpPr>
        <p:spPr>
          <a:xfrm>
            <a:off x="7391400" y="304801"/>
            <a:ext cx="1447800" cy="5851525"/>
          </a:xfrm>
        </p:spPr>
        <p:txBody>
          <a:bodyPr vert="eaVert"/>
          <a:lstStyle/>
          <a:p>
            <a:r>
              <a:rPr kumimoji="0" lang="pt-BR" smtClean="0"/>
              <a:t>Clique para editar o estilo do título mestre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accent3">
                    <a:shade val="75000"/>
                  </a:schemeClr>
                </a:solidFill>
              </a:defRPr>
            </a:lvl1pPr>
          </a:lstStyle>
          <a:p>
            <a:r>
              <a:rPr kumimoji="0" lang="pt-BR" smtClean="0"/>
              <a:t>Clique para editar o estilo do título mestre</a:t>
            </a:r>
            <a:endParaRPr kumimoji="0" lang="en-US"/>
          </a:p>
        </p:txBody>
      </p:sp>
      <p:sp>
        <p:nvSpPr>
          <p:cNvPr id="4" name="Espaço Reservado para Data 3"/>
          <p:cNvSpPr>
            <a:spLocks noGrp="1"/>
          </p:cNvSpPr>
          <p:nvPr>
            <p:ph type="dt" sz="half" idx="10"/>
          </p:nvPr>
        </p:nvSpPr>
        <p:spPr/>
        <p:txBody>
          <a:bodyPr/>
          <a:lstStyle/>
          <a:p>
            <a:fld id="{7487BB9D-397A-422E-A6D8-483C96EDF373}" type="datetimeFigureOut">
              <a:rPr lang="en-US" smtClean="0"/>
              <a:pPr/>
              <a:t>10/17/2008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a:xfrm>
            <a:off x="4361688" y="1026372"/>
            <a:ext cx="457200" cy="441325"/>
          </a:xfrm>
        </p:spPr>
        <p:txBody>
          <a:bodyPr/>
          <a:lstStyle/>
          <a:p>
            <a:fld id="{6B290294-C26D-4D18-914F-99C04DD8D8A2}" type="slidenum">
              <a:rPr lang="pt-BR" smtClean="0"/>
              <a:pPr/>
              <a:t>‹nº›</a:t>
            </a:fld>
            <a:endParaRPr lang="pt-BR"/>
          </a:p>
        </p:txBody>
      </p:sp>
      <p:sp>
        <p:nvSpPr>
          <p:cNvPr id="8" name="Espaço Reservado para Conteúdo 7"/>
          <p:cNvSpPr>
            <a:spLocks noGrp="1"/>
          </p:cNvSpPr>
          <p:nvPr>
            <p:ph sz="quarter" idx="1"/>
          </p:nvPr>
        </p:nvSpPr>
        <p:spPr>
          <a:xfrm>
            <a:off x="301752" y="1527048"/>
            <a:ext cx="850392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1"/>
      </p:bgRef>
    </p:bg>
    <p:spTree>
      <p:nvGrpSpPr>
        <p:cNvPr id="1" name=""/>
        <p:cNvGrpSpPr/>
        <p:nvPr/>
      </p:nvGrpSpPr>
      <p:grpSpPr>
        <a:xfrm>
          <a:off x="0" y="0"/>
          <a:ext cx="0" cy="0"/>
          <a:chOff x="0" y="0"/>
          <a:chExt cx="0" cy="0"/>
        </a:xfrm>
      </p:grpSpPr>
      <p:sp>
        <p:nvSpPr>
          <p:cNvPr id="17" name="Retâ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tâ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ângulo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ço Reservado para Texto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13" name="Retângulo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tângu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ço Reservado para Rodapé 4"/>
          <p:cNvSpPr>
            <a:spLocks noGrp="1"/>
          </p:cNvSpPr>
          <p:nvPr>
            <p:ph type="ftr" sz="quarter" idx="11"/>
          </p:nvPr>
        </p:nvSpPr>
        <p:spPr/>
        <p:txBody>
          <a:bodyPr/>
          <a:lstStyle/>
          <a:p>
            <a:endParaRPr lang="pt-BR"/>
          </a:p>
        </p:txBody>
      </p:sp>
      <p:sp>
        <p:nvSpPr>
          <p:cNvPr id="4" name="Espaço Reservado para Data 3"/>
          <p:cNvSpPr>
            <a:spLocks noGrp="1"/>
          </p:cNvSpPr>
          <p:nvPr>
            <p:ph type="dt" sz="half" idx="10"/>
          </p:nvPr>
        </p:nvSpPr>
        <p:spPr/>
        <p:txBody>
          <a:bodyPr/>
          <a:lstStyle/>
          <a:p>
            <a:fld id="{7487BB9D-397A-422E-A6D8-483C96EDF373}" type="datetimeFigureOut">
              <a:rPr lang="en-US" smtClean="0"/>
              <a:pPr/>
              <a:t>10/17/2008</a:t>
            </a:fld>
            <a:endParaRPr lang="pt-BR"/>
          </a:p>
        </p:txBody>
      </p:sp>
      <p:sp>
        <p:nvSpPr>
          <p:cNvPr id="8" name="Conector reto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B290294-C26D-4D18-914F-99C04DD8D8A2}" type="slidenum">
              <a:rPr lang="pt-BR" smtClean="0"/>
              <a:pPr/>
              <a:t>‹nº›</a:t>
            </a:fld>
            <a:endParaRPr lang="pt-BR"/>
          </a:p>
        </p:txBody>
      </p:sp>
      <p:sp>
        <p:nvSpPr>
          <p:cNvPr id="2" name="Título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pt-BR" smtClean="0"/>
              <a:t>Clique para editar o estilo do título mestre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301752" y="228600"/>
            <a:ext cx="8534400" cy="758952"/>
          </a:xfrm>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a:xfrm>
            <a:off x="5791200" y="6409944"/>
            <a:ext cx="3044952" cy="365760"/>
          </a:xfrm>
        </p:spPr>
        <p:txBody>
          <a:bodyPr/>
          <a:lstStyle/>
          <a:p>
            <a:fld id="{7487BB9D-397A-422E-A6D8-483C96EDF373}" type="datetimeFigureOut">
              <a:rPr lang="en-US" smtClean="0"/>
              <a:pPr/>
              <a:t>10/17/2008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B290294-C26D-4D18-914F-99C04DD8D8A2}" type="slidenum">
              <a:rPr lang="pt-BR" smtClean="0"/>
              <a:pPr/>
              <a:t>‹nº›</a:t>
            </a:fld>
            <a:endParaRPr lang="pt-BR"/>
          </a:p>
        </p:txBody>
      </p:sp>
      <p:sp>
        <p:nvSpPr>
          <p:cNvPr id="8" name="Conector reto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ço Reservado para Conteúdo 9"/>
          <p:cNvSpPr>
            <a:spLocks noGrp="1"/>
          </p:cNvSpPr>
          <p:nvPr>
            <p:ph sz="half" idx="1"/>
          </p:nvPr>
        </p:nvSpPr>
        <p:spPr>
          <a:xfrm>
            <a:off x="301752" y="1371600"/>
            <a:ext cx="4038600" cy="4681728"/>
          </a:xfrm>
        </p:spPr>
        <p:txBody>
          <a:bodyPr/>
          <a:lstStyle>
            <a:lvl1pPr>
              <a:defRPr sz="2500"/>
            </a:lvl1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Conteúdo 11"/>
          <p:cNvSpPr>
            <a:spLocks noGrp="1"/>
          </p:cNvSpPr>
          <p:nvPr>
            <p:ph sz="half" idx="2"/>
          </p:nvPr>
        </p:nvSpPr>
        <p:spPr>
          <a:xfrm>
            <a:off x="4800600" y="1371600"/>
            <a:ext cx="4038600" cy="4681728"/>
          </a:xfrm>
        </p:spPr>
        <p:txBody>
          <a:bodyPr/>
          <a:lstStyle>
            <a:lvl1pPr>
              <a:defRPr sz="2500"/>
            </a:lvl1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1">
        <a:schemeClr val="bg2"/>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tângulo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tângulo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tângulo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tângulo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ângulo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ço Reservado para Texto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7" name="Espaço Reservado para Data 6"/>
          <p:cNvSpPr>
            <a:spLocks noGrp="1"/>
          </p:cNvSpPr>
          <p:nvPr>
            <p:ph type="dt" sz="half" idx="10"/>
          </p:nvPr>
        </p:nvSpPr>
        <p:spPr/>
        <p:txBody>
          <a:bodyPr/>
          <a:lstStyle/>
          <a:p>
            <a:fld id="{7487BB9D-397A-422E-A6D8-483C96EDF373}" type="datetimeFigureOut">
              <a:rPr lang="en-US" smtClean="0"/>
              <a:pPr/>
              <a:t>10/17/2008</a:t>
            </a:fld>
            <a:endParaRPr lang="pt-BR"/>
          </a:p>
        </p:txBody>
      </p:sp>
      <p:sp>
        <p:nvSpPr>
          <p:cNvPr id="8" name="Espaço Reservado para Rodapé 7"/>
          <p:cNvSpPr>
            <a:spLocks noGrp="1"/>
          </p:cNvSpPr>
          <p:nvPr>
            <p:ph type="ftr" sz="quarter" idx="11"/>
          </p:nvPr>
        </p:nvSpPr>
        <p:spPr>
          <a:xfrm>
            <a:off x="304800" y="6409944"/>
            <a:ext cx="3581400" cy="365760"/>
          </a:xfrm>
        </p:spPr>
        <p:txBody>
          <a:bodyPr/>
          <a:lstStyle/>
          <a:p>
            <a:endParaRPr lang="pt-BR"/>
          </a:p>
        </p:txBody>
      </p:sp>
      <p:sp>
        <p:nvSpPr>
          <p:cNvPr id="15" name="Conector reto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ço Reservado para Conteúdo 23"/>
          <p:cNvSpPr>
            <a:spLocks noGrp="1"/>
          </p:cNvSpPr>
          <p:nvPr>
            <p:ph sz="quarter" idx="2"/>
          </p:nvPr>
        </p:nvSpPr>
        <p:spPr>
          <a:xfrm>
            <a:off x="301752" y="2471383"/>
            <a:ext cx="4041648" cy="3818404"/>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6" name="Espaço Reservado para Conteúdo 25"/>
          <p:cNvSpPr>
            <a:spLocks noGrp="1"/>
          </p:cNvSpPr>
          <p:nvPr>
            <p:ph sz="quarter" idx="4"/>
          </p:nvPr>
        </p:nvSpPr>
        <p:spPr>
          <a:xfrm>
            <a:off x="4800600" y="2471383"/>
            <a:ext cx="4038600" cy="382219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5" name="E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ço Reservado para Número de Slide 8"/>
          <p:cNvSpPr>
            <a:spLocks noGrp="1"/>
          </p:cNvSpPr>
          <p:nvPr>
            <p:ph type="sldNum" sz="quarter" idx="12"/>
          </p:nvPr>
        </p:nvSpPr>
        <p:spPr>
          <a:xfrm>
            <a:off x="4343400" y="1042416"/>
            <a:ext cx="457200" cy="441325"/>
          </a:xfrm>
        </p:spPr>
        <p:txBody>
          <a:bodyPr/>
          <a:lstStyle>
            <a:lvl1pPr algn="ctr">
              <a:defRPr/>
            </a:lvl1pPr>
          </a:lstStyle>
          <a:p>
            <a:fld id="{6B290294-C26D-4D18-914F-99C04DD8D8A2}" type="slidenum">
              <a:rPr lang="pt-BR" smtClean="0"/>
              <a:pPr/>
              <a:t>‹nº›</a:t>
            </a:fld>
            <a:endParaRPr lang="pt-BR"/>
          </a:p>
        </p:txBody>
      </p:sp>
      <p:sp>
        <p:nvSpPr>
          <p:cNvPr id="23" name="Título 22"/>
          <p:cNvSpPr>
            <a:spLocks noGrp="1"/>
          </p:cNvSpPr>
          <p:nvPr>
            <p:ph type="title"/>
          </p:nvPr>
        </p:nvSpPr>
        <p:spPr/>
        <p:txBody>
          <a:bodyPr rtlCol="0" anchor="b" anchorCtr="0"/>
          <a:lstStyle/>
          <a:p>
            <a:r>
              <a:rPr kumimoji="0" lang="pt-BR" smtClean="0"/>
              <a:t>Clique para editar o estilo do título mestre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7487BB9D-397A-422E-A6D8-483C96EDF373}" type="datetimeFigureOut">
              <a:rPr lang="en-US" smtClean="0"/>
              <a:pPr/>
              <a:t>10/17/2008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a:xfrm>
            <a:off x="4343400" y="1036020"/>
            <a:ext cx="457200" cy="441325"/>
          </a:xfrm>
        </p:spPr>
        <p:txBody>
          <a:bodyPr/>
          <a:lstStyle/>
          <a:p>
            <a:fld id="{6B290294-C26D-4D18-914F-99C04DD8D8A2}"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7" name="Retângu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ângulo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tângulo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ângulo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tângulo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tângulo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ço Reservado para Data 1"/>
          <p:cNvSpPr>
            <a:spLocks noGrp="1"/>
          </p:cNvSpPr>
          <p:nvPr>
            <p:ph type="dt" sz="half" idx="10"/>
          </p:nvPr>
        </p:nvSpPr>
        <p:spPr/>
        <p:txBody>
          <a:bodyPr/>
          <a:lstStyle/>
          <a:p>
            <a:fld id="{7487BB9D-397A-422E-A6D8-483C96EDF373}" type="datetimeFigureOut">
              <a:rPr lang="en-US" smtClean="0"/>
              <a:pPr/>
              <a:t>10/17/2008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B290294-C26D-4D18-914F-99C04DD8D8A2}"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9" name="Retângulo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tâ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tâ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tângulo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Retângulo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ector reto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ço Reservado para Conteúdo 19"/>
          <p:cNvSpPr>
            <a:spLocks noGrp="1"/>
          </p:cNvSpPr>
          <p:nvPr>
            <p:ph sz="quarter" idx="1"/>
          </p:nvPr>
        </p:nvSpPr>
        <p:spPr>
          <a:xfrm>
            <a:off x="3124200" y="685800"/>
            <a:ext cx="5638800" cy="5410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0" name="E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ço Reservado para Número de Slid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B290294-C26D-4D18-914F-99C04DD8D8A2}" type="slidenum">
              <a:rPr lang="pt-BR" smtClean="0"/>
              <a:pPr/>
              <a:t>‹nº›</a:t>
            </a:fld>
            <a:endParaRPr lang="pt-BR"/>
          </a:p>
        </p:txBody>
      </p:sp>
      <p:sp>
        <p:nvSpPr>
          <p:cNvPr id="21" name="Retângulo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ço Reservado para Data 4"/>
          <p:cNvSpPr>
            <a:spLocks noGrp="1"/>
          </p:cNvSpPr>
          <p:nvPr>
            <p:ph type="dt" sz="half" idx="10"/>
          </p:nvPr>
        </p:nvSpPr>
        <p:spPr/>
        <p:txBody>
          <a:bodyPr/>
          <a:lstStyle/>
          <a:p>
            <a:fld id="{7487BB9D-397A-422E-A6D8-483C96EDF373}" type="datetimeFigureOut">
              <a:rPr lang="en-US" smtClean="0"/>
              <a:pPr/>
              <a:t>10/17/2008</a:t>
            </a:fld>
            <a:endParaRPr lang="pt-BR"/>
          </a:p>
        </p:txBody>
      </p:sp>
      <p:sp>
        <p:nvSpPr>
          <p:cNvPr id="6" name="Espaço Reservado para Rodapé 5"/>
          <p:cNvSpPr>
            <a:spLocks noGrp="1"/>
          </p:cNvSpPr>
          <p:nvPr>
            <p:ph type="ftr" sz="quarter" idx="11"/>
          </p:nvPr>
        </p:nvSpPr>
        <p:spPr>
          <a:xfrm>
            <a:off x="301752" y="6410848"/>
            <a:ext cx="3383280" cy="365760"/>
          </a:xfrm>
        </p:spPr>
        <p:txBody>
          <a:bodyPr/>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1" name="Conector reto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tângulo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tângulo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ângulo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tângulo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ço Reservado para Número de Slide 6"/>
          <p:cNvSpPr>
            <a:spLocks noGrp="1"/>
          </p:cNvSpPr>
          <p:nvPr>
            <p:ph type="sldNum" sz="quarter" idx="12"/>
          </p:nvPr>
        </p:nvSpPr>
        <p:spPr>
          <a:xfrm>
            <a:off x="1371600" y="312738"/>
            <a:ext cx="457200" cy="441325"/>
          </a:xfrm>
        </p:spPr>
        <p:txBody>
          <a:bodyPr/>
          <a:lstStyle/>
          <a:p>
            <a:fld id="{6B290294-C26D-4D18-914F-99C04DD8D8A2}" type="slidenum">
              <a:rPr lang="pt-BR" smtClean="0"/>
              <a:pPr/>
              <a:t>‹nº›</a:t>
            </a:fld>
            <a:endParaRPr lang="pt-BR"/>
          </a:p>
        </p:txBody>
      </p:sp>
      <p:sp>
        <p:nvSpPr>
          <p:cNvPr id="2" name="Título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3000375" y="609600"/>
            <a:ext cx="5867400" cy="4267200"/>
          </a:xfrm>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22" name="Retângulo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ço Reservado para Data 4"/>
          <p:cNvSpPr>
            <a:spLocks noGrp="1"/>
          </p:cNvSpPr>
          <p:nvPr>
            <p:ph type="dt" sz="half" idx="10"/>
          </p:nvPr>
        </p:nvSpPr>
        <p:spPr>
          <a:xfrm>
            <a:off x="5788152" y="6404984"/>
            <a:ext cx="3044952" cy="365760"/>
          </a:xfrm>
        </p:spPr>
        <p:txBody>
          <a:bodyPr/>
          <a:lstStyle/>
          <a:p>
            <a:fld id="{7487BB9D-397A-422E-A6D8-483C96EDF373}" type="datetimeFigureOut">
              <a:rPr lang="en-US" smtClean="0"/>
              <a:pPr/>
              <a:t>10/17/2008</a:t>
            </a:fld>
            <a:endParaRPr lang="pt-BR"/>
          </a:p>
        </p:txBody>
      </p:sp>
      <p:sp>
        <p:nvSpPr>
          <p:cNvPr id="6" name="Espaço Reservado para Rodapé 5"/>
          <p:cNvSpPr>
            <a:spLocks noGrp="1"/>
          </p:cNvSpPr>
          <p:nvPr>
            <p:ph type="ftr" sz="quarter" idx="11"/>
          </p:nvPr>
        </p:nvSpPr>
        <p:spPr>
          <a:xfrm>
            <a:off x="301752" y="6410848"/>
            <a:ext cx="3584448" cy="365760"/>
          </a:xfrm>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tângulo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ângulo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ângu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ângulo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ângulo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ço Reservado para Data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487BB9D-397A-422E-A6D8-483C96EDF373}" type="datetimeFigureOut">
              <a:rPr lang="en-US" smtClean="0"/>
              <a:pPr/>
              <a:t>10/17/2008</a:t>
            </a:fld>
            <a:endParaRPr lang="pt-BR"/>
          </a:p>
        </p:txBody>
      </p:sp>
      <p:sp>
        <p:nvSpPr>
          <p:cNvPr id="3" name="Espaço Reservado para Rodapé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pt-BR"/>
          </a:p>
        </p:txBody>
      </p:sp>
      <p:sp>
        <p:nvSpPr>
          <p:cNvPr id="8" name="Retângulo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ector reto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ço Reservado para Número de Slid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B290294-C26D-4D18-914F-99C04DD8D8A2}" type="slidenum">
              <a:rPr lang="pt-BR" smtClean="0"/>
              <a:pPr/>
              <a:t>‹nº›</a:t>
            </a:fld>
            <a:endParaRPr lang="pt-BR"/>
          </a:p>
        </p:txBody>
      </p:sp>
      <p:sp>
        <p:nvSpPr>
          <p:cNvPr id="22" name="Espaço Reservado para Título 21"/>
          <p:cNvSpPr>
            <a:spLocks noGrp="1"/>
          </p:cNvSpPr>
          <p:nvPr>
            <p:ph type="title"/>
          </p:nvPr>
        </p:nvSpPr>
        <p:spPr>
          <a:xfrm>
            <a:off x="301752" y="228600"/>
            <a:ext cx="8534400" cy="758952"/>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D:\Faculdade\Mkt\Semen%20nario\Youtube%20Gerao%2010.m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file:///D:\Faculdade\Mkt\Semen%20nario\1_avesso.m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file:///D:\Faculdade\Mkt\Semen%20nario\Youtube.mpe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normAutofit/>
          </a:bodyPr>
          <a:lstStyle/>
          <a:p>
            <a:r>
              <a:rPr lang="pt-BR" dirty="0" smtClean="0"/>
              <a:t>Alex Rodrigues Honorato</a:t>
            </a:r>
          </a:p>
          <a:p>
            <a:r>
              <a:rPr lang="pt-BR" dirty="0" smtClean="0"/>
              <a:t>Eduardo </a:t>
            </a:r>
            <a:r>
              <a:rPr lang="pt-BR" dirty="0" err="1" smtClean="0"/>
              <a:t>Bouçós</a:t>
            </a:r>
            <a:r>
              <a:rPr lang="pt-BR" dirty="0" smtClean="0"/>
              <a:t> Xavier</a:t>
            </a:r>
          </a:p>
          <a:p>
            <a:r>
              <a:rPr lang="pt-BR" dirty="0" smtClean="0"/>
              <a:t>Francisco Matelli Matulovic</a:t>
            </a:r>
          </a:p>
          <a:p>
            <a:r>
              <a:rPr lang="pt-BR" dirty="0" smtClean="0"/>
              <a:t>Lucas </a:t>
            </a:r>
            <a:r>
              <a:rPr lang="pt-BR" dirty="0" err="1" smtClean="0"/>
              <a:t>Paolineli</a:t>
            </a:r>
            <a:endParaRPr lang="pt-BR" dirty="0" smtClean="0"/>
          </a:p>
          <a:p>
            <a:endParaRPr lang="pt-BR" dirty="0" smtClean="0"/>
          </a:p>
          <a:p>
            <a:endParaRPr lang="pt-BR" dirty="0"/>
          </a:p>
        </p:txBody>
      </p:sp>
      <p:sp>
        <p:nvSpPr>
          <p:cNvPr id="2" name="Título 1"/>
          <p:cNvSpPr>
            <a:spLocks noGrp="1"/>
          </p:cNvSpPr>
          <p:nvPr>
            <p:ph type="ctrTitle"/>
          </p:nvPr>
        </p:nvSpPr>
        <p:spPr/>
        <p:txBody>
          <a:bodyPr/>
          <a:lstStyle/>
          <a:p>
            <a:r>
              <a:rPr lang="en-US" dirty="0" smtClean="0"/>
              <a:t>MARKETING EDUCACIONAL</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cap="small" dirty="0" smtClean="0"/>
              <a:t>Comparação entre jornais</a:t>
            </a:r>
            <a:endParaRPr lang="en-US" b="1" cap="small" dirty="0"/>
          </a:p>
        </p:txBody>
      </p:sp>
      <p:graphicFrame>
        <p:nvGraphicFramePr>
          <p:cNvPr id="5" name="Tabela 4"/>
          <p:cNvGraphicFramePr>
            <a:graphicFrameLocks noGrp="1"/>
          </p:cNvGraphicFramePr>
          <p:nvPr/>
        </p:nvGraphicFramePr>
        <p:xfrm>
          <a:off x="500034" y="2071678"/>
          <a:ext cx="8168738" cy="3144480"/>
        </p:xfrm>
        <a:graphic>
          <a:graphicData uri="http://schemas.openxmlformats.org/drawingml/2006/table">
            <a:tbl>
              <a:tblPr/>
              <a:tblGrid>
                <a:gridCol w="3339193"/>
                <a:gridCol w="1627742"/>
                <a:gridCol w="1647760"/>
                <a:gridCol w="1554043"/>
              </a:tblGrid>
              <a:tr h="393060">
                <a:tc>
                  <a:txBody>
                    <a:bodyPr/>
                    <a:lstStyle/>
                    <a:p>
                      <a:pPr marL="0" marR="0" algn="ctr">
                        <a:lnSpc>
                          <a:spcPct val="150000"/>
                        </a:lnSpc>
                        <a:spcBef>
                          <a:spcPts val="0"/>
                        </a:spcBef>
                        <a:spcAft>
                          <a:spcPts val="0"/>
                        </a:spcAft>
                      </a:pPr>
                      <a:r>
                        <a:rPr lang="pt-BR" sz="1700" b="1">
                          <a:latin typeface="Times New Roman"/>
                          <a:ea typeface="Times New Roman"/>
                          <a:cs typeface="Times New Roman"/>
                        </a:rPr>
                        <a:t>Veículo</a:t>
                      </a:r>
                      <a:endParaRPr lang="en-US" sz="1700">
                        <a:latin typeface="Times New Roman"/>
                        <a:ea typeface="Times New Roman"/>
                        <a:cs typeface="Times New Roman"/>
                      </a:endParaRPr>
                    </a:p>
                  </a:txBody>
                  <a:tcPr marL="63691" marR="6369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700" b="1">
                          <a:latin typeface="Times New Roman"/>
                          <a:ea typeface="Times New Roman"/>
                          <a:cs typeface="Times New Roman"/>
                        </a:rPr>
                        <a:t>Custo</a:t>
                      </a:r>
                      <a:endParaRPr lang="en-US" sz="1700">
                        <a:latin typeface="Times New Roman"/>
                        <a:ea typeface="Times New Roman"/>
                        <a:cs typeface="Times New Roman"/>
                      </a:endParaRPr>
                    </a:p>
                  </a:txBody>
                  <a:tcPr marL="63691" marR="6369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700" b="1">
                          <a:latin typeface="Times New Roman"/>
                          <a:ea typeface="Times New Roman"/>
                          <a:cs typeface="Times New Roman"/>
                        </a:rPr>
                        <a:t>Circulação</a:t>
                      </a:r>
                      <a:endParaRPr lang="en-US" sz="1700">
                        <a:latin typeface="Times New Roman"/>
                        <a:ea typeface="Times New Roman"/>
                        <a:cs typeface="Times New Roman"/>
                      </a:endParaRPr>
                    </a:p>
                  </a:txBody>
                  <a:tcPr marL="63691" marR="6369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700" b="1">
                          <a:latin typeface="Times New Roman"/>
                          <a:ea typeface="Times New Roman"/>
                          <a:cs typeface="Times New Roman"/>
                        </a:rPr>
                        <a:t>Custo por mil</a:t>
                      </a:r>
                      <a:endParaRPr lang="en-US" sz="1700">
                        <a:latin typeface="Times New Roman"/>
                        <a:ea typeface="Times New Roman"/>
                        <a:cs typeface="Times New Roman"/>
                      </a:endParaRPr>
                    </a:p>
                  </a:txBody>
                  <a:tcPr marL="63691" marR="6369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6120">
                <a:tc>
                  <a:txBody>
                    <a:bodyPr/>
                    <a:lstStyle/>
                    <a:p>
                      <a:pPr marL="0" marR="0" algn="ctr">
                        <a:lnSpc>
                          <a:spcPct val="150000"/>
                        </a:lnSpc>
                        <a:spcBef>
                          <a:spcPts val="0"/>
                        </a:spcBef>
                        <a:spcAft>
                          <a:spcPts val="0"/>
                        </a:spcAft>
                      </a:pPr>
                      <a:r>
                        <a:rPr lang="en-US" sz="1700">
                          <a:latin typeface="Times New Roman"/>
                          <a:ea typeface="Times New Roman"/>
                          <a:cs typeface="Times New Roman"/>
                        </a:rPr>
                        <a:t>The Wall Street Journal (edição da região oeste)</a:t>
                      </a:r>
                    </a:p>
                  </a:txBody>
                  <a:tcPr marL="63691" marR="6369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pt-BR" sz="1700">
                          <a:latin typeface="Times New Roman"/>
                          <a:ea typeface="Times New Roman"/>
                          <a:cs typeface="Times New Roman"/>
                        </a:rPr>
                        <a:t>$ 1.730</a:t>
                      </a:r>
                      <a:endParaRPr lang="en-US" sz="1700">
                        <a:latin typeface="Times New Roman"/>
                        <a:ea typeface="Times New Roman"/>
                        <a:cs typeface="Times New Roman"/>
                      </a:endParaRPr>
                    </a:p>
                  </a:txBody>
                  <a:tcPr marL="63691" marR="6369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pt-BR" sz="1700">
                          <a:latin typeface="Times New Roman"/>
                          <a:ea typeface="Times New Roman"/>
                          <a:cs typeface="Times New Roman"/>
                        </a:rPr>
                        <a:t>427.000</a:t>
                      </a:r>
                      <a:endParaRPr lang="en-US" sz="1700">
                        <a:latin typeface="Times New Roman"/>
                        <a:ea typeface="Times New Roman"/>
                        <a:cs typeface="Times New Roman"/>
                      </a:endParaRPr>
                    </a:p>
                  </a:txBody>
                  <a:tcPr marL="63691" marR="63691"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pt-BR" sz="1700">
                          <a:latin typeface="Times New Roman"/>
                          <a:ea typeface="Times New Roman"/>
                          <a:cs typeface="Times New Roman"/>
                        </a:rPr>
                        <a:t>$ 4,05</a:t>
                      </a:r>
                      <a:endParaRPr lang="en-US" sz="1700">
                        <a:latin typeface="Times New Roman"/>
                        <a:ea typeface="Times New Roman"/>
                        <a:cs typeface="Times New Roman"/>
                      </a:endParaRPr>
                    </a:p>
                  </a:txBody>
                  <a:tcPr marL="63691" marR="63691" marT="0" marB="0" anchor="ctr">
                    <a:lnL>
                      <a:noFill/>
                    </a:lnL>
                    <a:lnR>
                      <a:noFill/>
                    </a:lnR>
                    <a:lnT w="12700" cap="flat" cmpd="sng" algn="ctr">
                      <a:solidFill>
                        <a:srgbClr val="000000"/>
                      </a:solidFill>
                      <a:prstDash val="solid"/>
                      <a:round/>
                      <a:headEnd type="none" w="med" len="med"/>
                      <a:tailEnd type="none" w="med" len="med"/>
                    </a:lnT>
                    <a:lnB>
                      <a:noFill/>
                    </a:lnB>
                  </a:tcPr>
                </a:tc>
              </a:tr>
              <a:tr h="1179180">
                <a:tc>
                  <a:txBody>
                    <a:bodyPr/>
                    <a:lstStyle/>
                    <a:p>
                      <a:pPr marL="0" marR="0" algn="ctr">
                        <a:lnSpc>
                          <a:spcPct val="150000"/>
                        </a:lnSpc>
                        <a:spcBef>
                          <a:spcPts val="0"/>
                        </a:spcBef>
                        <a:spcAft>
                          <a:spcPts val="0"/>
                        </a:spcAft>
                      </a:pPr>
                      <a:r>
                        <a:rPr lang="pt-BR" sz="1700">
                          <a:latin typeface="Times New Roman"/>
                          <a:ea typeface="Times New Roman"/>
                          <a:cs typeface="Times New Roman"/>
                        </a:rPr>
                        <a:t>The San Francisco Chronicle e San Francisco Examiner – seção de negócios (vendidos em conjunto)</a:t>
                      </a:r>
                      <a:endParaRPr lang="en-US" sz="1700">
                        <a:latin typeface="Times New Roman"/>
                        <a:ea typeface="Times New Roman"/>
                        <a:cs typeface="Times New Roman"/>
                      </a:endParaRPr>
                    </a:p>
                  </a:txBody>
                  <a:tcPr marL="63691" marR="63691" marT="0" marB="0" anchor="ctr">
                    <a:lnL>
                      <a:noFill/>
                    </a:lnL>
                    <a:lnR>
                      <a:noFill/>
                    </a:lnR>
                    <a:lnT>
                      <a:noFill/>
                    </a:lnT>
                    <a:lnB>
                      <a:noFill/>
                    </a:lnB>
                  </a:tcPr>
                </a:tc>
                <a:tc>
                  <a:txBody>
                    <a:bodyPr/>
                    <a:lstStyle/>
                    <a:p>
                      <a:pPr marL="0" marR="0" algn="ctr">
                        <a:lnSpc>
                          <a:spcPct val="150000"/>
                        </a:lnSpc>
                        <a:spcBef>
                          <a:spcPts val="0"/>
                        </a:spcBef>
                        <a:spcAft>
                          <a:spcPts val="0"/>
                        </a:spcAft>
                      </a:pPr>
                      <a:r>
                        <a:rPr lang="pt-BR" sz="1700">
                          <a:latin typeface="Times New Roman"/>
                          <a:ea typeface="Times New Roman"/>
                          <a:cs typeface="Times New Roman"/>
                        </a:rPr>
                        <a:t>$ 2.170</a:t>
                      </a:r>
                      <a:endParaRPr lang="en-US" sz="1700">
                        <a:latin typeface="Times New Roman"/>
                        <a:ea typeface="Times New Roman"/>
                        <a:cs typeface="Times New Roman"/>
                      </a:endParaRPr>
                    </a:p>
                  </a:txBody>
                  <a:tcPr marL="63691" marR="63691" marT="0" marB="0" anchor="ctr">
                    <a:lnL>
                      <a:noFill/>
                    </a:lnL>
                    <a:lnR>
                      <a:noFill/>
                    </a:lnR>
                    <a:lnT>
                      <a:noFill/>
                    </a:lnT>
                    <a:lnB>
                      <a:noFill/>
                    </a:lnB>
                  </a:tcPr>
                </a:tc>
                <a:tc>
                  <a:txBody>
                    <a:bodyPr/>
                    <a:lstStyle/>
                    <a:p>
                      <a:pPr marL="0" marR="0" algn="ctr">
                        <a:lnSpc>
                          <a:spcPct val="150000"/>
                        </a:lnSpc>
                        <a:spcBef>
                          <a:spcPts val="0"/>
                        </a:spcBef>
                        <a:spcAft>
                          <a:spcPts val="0"/>
                        </a:spcAft>
                      </a:pPr>
                      <a:r>
                        <a:rPr lang="pt-BR" sz="1700">
                          <a:latin typeface="Times New Roman"/>
                          <a:ea typeface="Times New Roman"/>
                          <a:cs typeface="Times New Roman"/>
                        </a:rPr>
                        <a:t>695.000</a:t>
                      </a:r>
                      <a:endParaRPr lang="en-US" sz="1700">
                        <a:latin typeface="Times New Roman"/>
                        <a:ea typeface="Times New Roman"/>
                        <a:cs typeface="Times New Roman"/>
                      </a:endParaRPr>
                    </a:p>
                  </a:txBody>
                  <a:tcPr marL="63691" marR="63691" marT="0" marB="0" anchor="ctr">
                    <a:lnL>
                      <a:noFill/>
                    </a:lnL>
                    <a:lnR>
                      <a:noFill/>
                    </a:lnR>
                    <a:lnT>
                      <a:noFill/>
                    </a:lnT>
                    <a:lnB>
                      <a:noFill/>
                    </a:lnB>
                  </a:tcPr>
                </a:tc>
                <a:tc>
                  <a:txBody>
                    <a:bodyPr/>
                    <a:lstStyle/>
                    <a:p>
                      <a:pPr marL="0" marR="0" algn="ctr">
                        <a:lnSpc>
                          <a:spcPct val="150000"/>
                        </a:lnSpc>
                        <a:spcBef>
                          <a:spcPts val="0"/>
                        </a:spcBef>
                        <a:spcAft>
                          <a:spcPts val="0"/>
                        </a:spcAft>
                      </a:pPr>
                      <a:r>
                        <a:rPr lang="pt-BR" sz="1700">
                          <a:latin typeface="Times New Roman"/>
                          <a:ea typeface="Times New Roman"/>
                          <a:cs typeface="Times New Roman"/>
                        </a:rPr>
                        <a:t>$ 3,12</a:t>
                      </a:r>
                      <a:endParaRPr lang="en-US" sz="1700">
                        <a:latin typeface="Times New Roman"/>
                        <a:ea typeface="Times New Roman"/>
                        <a:cs typeface="Times New Roman"/>
                      </a:endParaRPr>
                    </a:p>
                  </a:txBody>
                  <a:tcPr marL="63691" marR="63691" marT="0" marB="0" anchor="ctr">
                    <a:lnL>
                      <a:noFill/>
                    </a:lnL>
                    <a:lnR>
                      <a:noFill/>
                    </a:lnR>
                    <a:lnT>
                      <a:noFill/>
                    </a:lnT>
                    <a:lnB>
                      <a:noFill/>
                    </a:lnB>
                  </a:tcPr>
                </a:tc>
              </a:tr>
              <a:tr h="786120">
                <a:tc>
                  <a:txBody>
                    <a:bodyPr/>
                    <a:lstStyle/>
                    <a:p>
                      <a:pPr marL="0" marR="0" algn="ctr">
                        <a:lnSpc>
                          <a:spcPct val="150000"/>
                        </a:lnSpc>
                        <a:spcBef>
                          <a:spcPts val="0"/>
                        </a:spcBef>
                        <a:spcAft>
                          <a:spcPts val="0"/>
                        </a:spcAft>
                      </a:pPr>
                      <a:r>
                        <a:rPr lang="pt-BR" sz="1700">
                          <a:latin typeface="Times New Roman"/>
                          <a:ea typeface="Times New Roman"/>
                          <a:cs typeface="Times New Roman"/>
                        </a:rPr>
                        <a:t>The San Jose Mercury-News (edições da manhã e da noite)</a:t>
                      </a:r>
                      <a:endParaRPr lang="en-US" sz="1700">
                        <a:latin typeface="Times New Roman"/>
                        <a:ea typeface="Times New Roman"/>
                        <a:cs typeface="Times New Roman"/>
                      </a:endParaRPr>
                    </a:p>
                  </a:txBody>
                  <a:tcPr marL="63691" marR="6369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700">
                          <a:latin typeface="Times New Roman"/>
                          <a:ea typeface="Times New Roman"/>
                          <a:cs typeface="Times New Roman"/>
                        </a:rPr>
                        <a:t>$ 730</a:t>
                      </a:r>
                      <a:endParaRPr lang="en-US" sz="1700">
                        <a:latin typeface="Times New Roman"/>
                        <a:ea typeface="Times New Roman"/>
                        <a:cs typeface="Times New Roman"/>
                      </a:endParaRPr>
                    </a:p>
                  </a:txBody>
                  <a:tcPr marL="63691" marR="6369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700">
                          <a:latin typeface="Times New Roman"/>
                          <a:ea typeface="Times New Roman"/>
                          <a:cs typeface="Times New Roman"/>
                        </a:rPr>
                        <a:t>228.000</a:t>
                      </a:r>
                      <a:endParaRPr lang="en-US" sz="1700">
                        <a:latin typeface="Times New Roman"/>
                        <a:ea typeface="Times New Roman"/>
                        <a:cs typeface="Times New Roman"/>
                      </a:endParaRPr>
                    </a:p>
                  </a:txBody>
                  <a:tcPr marL="63691" marR="63691"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700" dirty="0">
                          <a:latin typeface="Times New Roman"/>
                          <a:ea typeface="Times New Roman"/>
                          <a:cs typeface="Times New Roman"/>
                        </a:rPr>
                        <a:t>$ 3,20</a:t>
                      </a:r>
                      <a:endParaRPr lang="en-US" sz="1700" dirty="0">
                        <a:latin typeface="Times New Roman"/>
                        <a:ea typeface="Times New Roman"/>
                        <a:cs typeface="Times New Roman"/>
                      </a:endParaRPr>
                    </a:p>
                  </a:txBody>
                  <a:tcPr marL="63691" marR="63691"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cap="small" dirty="0" smtClean="0"/>
              <a:t>Instituições de Ensino </a:t>
            </a:r>
            <a:r>
              <a:rPr lang="pt-BR" b="1" cap="small" dirty="0" smtClean="0"/>
              <a:t>Superior</a:t>
            </a:r>
            <a:endParaRPr lang="en-US" b="1" cap="small" dirty="0"/>
          </a:p>
        </p:txBody>
      </p:sp>
      <p:graphicFrame>
        <p:nvGraphicFramePr>
          <p:cNvPr id="5" name="Tabela 4"/>
          <p:cNvGraphicFramePr>
            <a:graphicFrameLocks noGrp="1"/>
          </p:cNvGraphicFramePr>
          <p:nvPr/>
        </p:nvGraphicFramePr>
        <p:xfrm>
          <a:off x="2571736" y="1857364"/>
          <a:ext cx="4266259" cy="4320540"/>
        </p:xfrm>
        <a:graphic>
          <a:graphicData uri="http://schemas.openxmlformats.org/drawingml/2006/table">
            <a:tbl>
              <a:tblPr/>
              <a:tblGrid>
                <a:gridCol w="971315"/>
                <a:gridCol w="2024944"/>
                <a:gridCol w="1270000"/>
              </a:tblGrid>
              <a:tr h="406400">
                <a:tc gridSpan="2">
                  <a:txBody>
                    <a:bodyPr/>
                    <a:lstStyle/>
                    <a:p>
                      <a:pPr marL="0" marR="0" algn="ctr">
                        <a:lnSpc>
                          <a:spcPct val="150000"/>
                        </a:lnSpc>
                        <a:spcBef>
                          <a:spcPts val="0"/>
                        </a:spcBef>
                        <a:spcAft>
                          <a:spcPts val="0"/>
                        </a:spcAft>
                      </a:pPr>
                      <a:r>
                        <a:rPr lang="pt-BR" sz="900" b="1" cap="all">
                          <a:latin typeface="Times New Roman"/>
                          <a:ea typeface="Times New Roman"/>
                          <a:cs typeface="Times New Roman"/>
                        </a:rPr>
                        <a:t>Unidade da Federação/Categoria Administrativa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marL="0" marR="0">
                        <a:lnSpc>
                          <a:spcPct val="150000"/>
                        </a:lnSpc>
                        <a:spcBef>
                          <a:spcPts val="0"/>
                        </a:spcBef>
                        <a:spcAft>
                          <a:spcPts val="0"/>
                        </a:spcAft>
                      </a:pPr>
                      <a:r>
                        <a:rPr lang="pt-BR" sz="800" b="1" kern="0" cap="small">
                          <a:latin typeface="Times New Roman"/>
                          <a:ea typeface="Times New Roman"/>
                          <a:cs typeface="Times New Roman"/>
                        </a:rPr>
                        <a:t>Total Geral</a:t>
                      </a:r>
                      <a:endParaRPr lang="en-US" sz="800" b="1" kern="0" cap="small">
                        <a:latin typeface="Calibri"/>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r>
                        <a:rPr lang="pt-BR" sz="800" b="1" cap="all">
                          <a:latin typeface="Times New Roman"/>
                          <a:ea typeface="Times New Roman"/>
                          <a:cs typeface="Times New Roman"/>
                        </a:rPr>
                        <a:t>Brasil</a:t>
                      </a:r>
                      <a:endParaRPr lang="en-US" sz="800" b="1" cap="all">
                        <a:latin typeface="Calibri"/>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pt-BR"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2.270</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800" b="1" cap="small">
                          <a:latin typeface="Times New Roman"/>
                          <a:ea typeface="Times New Roman"/>
                          <a:cs typeface="Times New Roman"/>
                        </a:rPr>
                        <a:t>Pública</a:t>
                      </a:r>
                      <a:endParaRPr lang="en-US" sz="800" b="1" cap="all">
                        <a:latin typeface="Calibri"/>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248</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a:latin typeface="Times New Roman"/>
                          <a:ea typeface="Times New Roman"/>
                          <a:cs typeface="Times New Roman"/>
                        </a:rPr>
                        <a:t>Privada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2.022</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r>
                        <a:rPr lang="pt-BR" sz="900" b="1" cap="all">
                          <a:latin typeface="Times New Roman"/>
                          <a:ea typeface="Times New Roman"/>
                          <a:cs typeface="Times New Roman"/>
                        </a:rPr>
                        <a:t>Norte</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135</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a:latin typeface="Times New Roman"/>
                          <a:ea typeface="Times New Roman"/>
                          <a:cs typeface="Times New Roman"/>
                        </a:rPr>
                        <a:t>Pública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18</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a:latin typeface="Times New Roman"/>
                          <a:ea typeface="Times New Roman"/>
                          <a:cs typeface="Times New Roman"/>
                        </a:rPr>
                        <a:t>Privada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117</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r>
                        <a:rPr lang="pt-BR" sz="900" b="1" cap="all">
                          <a:latin typeface="Times New Roman"/>
                          <a:ea typeface="Times New Roman"/>
                          <a:cs typeface="Times New Roman"/>
                        </a:rPr>
                        <a:t>Nordeste</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412</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a:latin typeface="Times New Roman"/>
                          <a:ea typeface="Times New Roman"/>
                          <a:cs typeface="Times New Roman"/>
                        </a:rPr>
                        <a:t>Pública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63</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a:latin typeface="Times New Roman"/>
                          <a:ea typeface="Times New Roman"/>
                          <a:cs typeface="Times New Roman"/>
                        </a:rPr>
                        <a:t>Privada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349</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r>
                        <a:rPr lang="pt-BR" sz="900" b="1" cap="all">
                          <a:latin typeface="Times New Roman"/>
                          <a:ea typeface="Times New Roman"/>
                          <a:cs typeface="Times New Roman"/>
                        </a:rPr>
                        <a:t>Sudeste</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1.093</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800" b="1" cap="small">
                          <a:latin typeface="Times New Roman"/>
                          <a:ea typeface="Times New Roman"/>
                          <a:cs typeface="Times New Roman"/>
                        </a:rPr>
                        <a:t>Pública</a:t>
                      </a:r>
                      <a:endParaRPr lang="en-US" sz="800" b="1" cap="all">
                        <a:latin typeface="Calibri"/>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109</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a:latin typeface="Times New Roman"/>
                          <a:ea typeface="Times New Roman"/>
                          <a:cs typeface="Times New Roman"/>
                        </a:rPr>
                        <a:t>Privada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984</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r>
                        <a:rPr lang="pt-BR" sz="900" b="1" cap="all">
                          <a:latin typeface="Times New Roman"/>
                          <a:ea typeface="Times New Roman"/>
                          <a:cs typeface="Times New Roman"/>
                        </a:rPr>
                        <a:t>Sul</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387</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a:latin typeface="Times New Roman"/>
                          <a:ea typeface="Times New Roman"/>
                          <a:cs typeface="Times New Roman"/>
                        </a:rPr>
                        <a:t>Pública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40</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a:latin typeface="Times New Roman"/>
                          <a:ea typeface="Times New Roman"/>
                          <a:cs typeface="Times New Roman"/>
                        </a:rPr>
                        <a:t>Privada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347</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r>
                        <a:rPr lang="pt-BR" sz="900" b="1" cap="all">
                          <a:latin typeface="Times New Roman"/>
                          <a:ea typeface="Times New Roman"/>
                          <a:cs typeface="Times New Roman"/>
                        </a:rPr>
                        <a:t>Centro-Oeste</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243</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a:latin typeface="Times New Roman"/>
                          <a:ea typeface="Times New Roman"/>
                          <a:cs typeface="Times New Roman"/>
                        </a:rPr>
                        <a:t>Pública</a:t>
                      </a:r>
                      <a:endParaRPr lang="en-US" sz="90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a:latin typeface="Times New Roman"/>
                          <a:ea typeface="Times New Roman"/>
                          <a:cs typeface="Times New Roman"/>
                        </a:rPr>
                        <a:t>18</a:t>
                      </a:r>
                      <a:endParaRPr lang="en-US" sz="90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00">
                <a:tc>
                  <a:txBody>
                    <a:bodyPr/>
                    <a:lstStyle/>
                    <a:p>
                      <a:pPr marL="0" marR="0" algn="just">
                        <a:lnSpc>
                          <a:spcPct val="150000"/>
                        </a:lnSpc>
                        <a:spcBef>
                          <a:spcPts val="0"/>
                        </a:spcBef>
                        <a:spcAft>
                          <a:spcPts val="0"/>
                        </a:spcAft>
                      </a:pPr>
                      <a:endParaRPr lang="en-US" sz="900" dirty="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pt-BR" sz="900" b="1" cap="small" dirty="0">
                          <a:latin typeface="Times New Roman"/>
                          <a:ea typeface="Times New Roman"/>
                          <a:cs typeface="Times New Roman"/>
                        </a:rPr>
                        <a:t>Privada</a:t>
                      </a:r>
                      <a:endParaRPr lang="en-US" sz="900" dirty="0">
                        <a:latin typeface="Times New Roman"/>
                        <a:ea typeface="Times New Roman"/>
                        <a:cs typeface="Times New Roman"/>
                      </a:endParaRPr>
                    </a:p>
                  </a:txBody>
                  <a:tcPr marL="32926" marR="329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900" dirty="0">
                          <a:latin typeface="Times New Roman"/>
                          <a:ea typeface="Times New Roman"/>
                          <a:cs typeface="Times New Roman"/>
                        </a:rPr>
                        <a:t>225</a:t>
                      </a:r>
                      <a:endParaRPr lang="en-US" sz="900" dirty="0">
                        <a:latin typeface="Times New Roman"/>
                        <a:ea typeface="Times New Roman"/>
                        <a:cs typeface="Times New Roman"/>
                      </a:endParaRPr>
                    </a:p>
                  </a:txBody>
                  <a:tcPr marL="32926" marR="32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Entrevista</a:t>
            </a:r>
            <a:endParaRPr lang="pt-BR" dirty="0"/>
          </a:p>
        </p:txBody>
      </p:sp>
      <p:sp>
        <p:nvSpPr>
          <p:cNvPr id="5" name="Espaço Reservado para Conteúdo 4"/>
          <p:cNvSpPr>
            <a:spLocks noGrp="1"/>
          </p:cNvSpPr>
          <p:nvPr>
            <p:ph sz="quarter" idx="1"/>
          </p:nvPr>
        </p:nvSpPr>
        <p:spPr/>
        <p:txBody>
          <a:bodyPr/>
          <a:lstStyle/>
          <a:p>
            <a:endParaRPr 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Uninove</a:t>
            </a:r>
            <a:endParaRPr lang="pt-BR" dirty="0"/>
          </a:p>
        </p:txBody>
      </p:sp>
      <p:pic>
        <p:nvPicPr>
          <p:cNvPr id="4" name="Youtube Gerao 10.mpg">
            <a:hlinkClick r:id="" action="ppaction://media"/>
          </p:cNvPr>
          <p:cNvPicPr>
            <a:picLocks noGrp="1" noRot="1" noChangeAspect="1"/>
          </p:cNvPicPr>
          <p:nvPr>
            <p:ph sz="quarter" idx="1"/>
            <a:videoFile r:link="rId1"/>
          </p:nvPr>
        </p:nvPicPr>
        <p:blipFill>
          <a:blip r:embed="rId3"/>
          <a:stretch>
            <a:fillRect/>
          </a:stretch>
        </p:blipFill>
        <p:spPr>
          <a:xfrm>
            <a:off x="1857356" y="1785926"/>
            <a:ext cx="5715039" cy="428628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Anhanguera</a:t>
            </a:r>
            <a:endParaRPr lang="pt-BR" dirty="0"/>
          </a:p>
        </p:txBody>
      </p:sp>
      <p:pic>
        <p:nvPicPr>
          <p:cNvPr id="5" name="1_avesso.mpg">
            <a:hlinkClick r:id="" action="ppaction://media"/>
          </p:cNvPr>
          <p:cNvPicPr>
            <a:picLocks noGrp="1" noRot="1" noChangeAspect="1"/>
          </p:cNvPicPr>
          <p:nvPr>
            <p:ph sz="quarter" idx="1"/>
            <a:videoFile r:link="rId1"/>
          </p:nvPr>
        </p:nvPicPr>
        <p:blipFill>
          <a:blip r:embed="rId3"/>
          <a:stretch>
            <a:fillRect/>
          </a:stretch>
        </p:blipFill>
        <p:spPr>
          <a:xfrm>
            <a:off x="1928794" y="1785926"/>
            <a:ext cx="5435628" cy="4076721"/>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Central Michigan </a:t>
            </a:r>
            <a:endParaRPr lang="pt-BR" dirty="0"/>
          </a:p>
        </p:txBody>
      </p:sp>
      <p:pic>
        <p:nvPicPr>
          <p:cNvPr id="4" name="Youtube.mpeg">
            <a:hlinkClick r:id="" action="ppaction://media"/>
          </p:cNvPr>
          <p:cNvPicPr>
            <a:picLocks noGrp="1" noRot="1" noChangeAspect="1"/>
          </p:cNvPicPr>
          <p:nvPr>
            <p:ph sz="quarter" idx="1"/>
            <a:videoFile r:link="rId1"/>
          </p:nvPr>
        </p:nvPicPr>
        <p:blipFill>
          <a:blip r:embed="rId3"/>
          <a:stretch>
            <a:fillRect/>
          </a:stretch>
        </p:blipFill>
        <p:spPr>
          <a:xfrm>
            <a:off x="1928794" y="2000240"/>
            <a:ext cx="5292752" cy="3969564"/>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Marketing </a:t>
            </a:r>
            <a:r>
              <a:rPr lang="en-US" dirty="0" err="1" smtClean="0"/>
              <a:t>Educacional</a:t>
            </a:r>
            <a:endParaRPr lang="pt-BR" dirty="0"/>
          </a:p>
        </p:txBody>
      </p:sp>
      <p:sp>
        <p:nvSpPr>
          <p:cNvPr id="3" name="Subtítulo 2"/>
          <p:cNvSpPr>
            <a:spLocks noGrp="1"/>
          </p:cNvSpPr>
          <p:nvPr>
            <p:ph sz="quarter" idx="1"/>
          </p:nvPr>
        </p:nvSpPr>
        <p:spPr/>
        <p:txBody>
          <a:bodyPr>
            <a:normAutofit/>
          </a:bodyPr>
          <a:lstStyle/>
          <a:p>
            <a:r>
              <a:rPr lang="pt-BR" dirty="0" smtClean="0"/>
              <a:t> O que é Marketing Educacional</a:t>
            </a:r>
          </a:p>
          <a:p>
            <a:r>
              <a:rPr lang="pt-BR" dirty="0" smtClean="0"/>
              <a:t> Prós e contras </a:t>
            </a:r>
          </a:p>
          <a:p>
            <a:r>
              <a:rPr lang="pt-BR" dirty="0" smtClean="0"/>
              <a:t> Marketing Educacional no Brasil</a:t>
            </a:r>
          </a:p>
          <a:p>
            <a:r>
              <a:rPr lang="pt-BR" dirty="0" smtClean="0"/>
              <a:t> Exemplos</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Ensino</a:t>
            </a:r>
            <a:r>
              <a:rPr lang="en-US" dirty="0" smtClean="0"/>
              <a:t> a </a:t>
            </a:r>
            <a:r>
              <a:rPr lang="en-US" dirty="0" err="1" smtClean="0"/>
              <a:t>Distância</a:t>
            </a:r>
            <a:r>
              <a:rPr lang="en-US" dirty="0" smtClean="0"/>
              <a:t>: </a:t>
            </a:r>
            <a:r>
              <a:rPr lang="en-US" dirty="0" err="1" smtClean="0"/>
              <a:t>Caracterizada</a:t>
            </a:r>
            <a:endParaRPr lang="pt-BR" dirty="0"/>
          </a:p>
        </p:txBody>
      </p:sp>
      <p:sp>
        <p:nvSpPr>
          <p:cNvPr id="3" name="Subtítulo 2"/>
          <p:cNvSpPr>
            <a:spLocks noGrp="1"/>
          </p:cNvSpPr>
          <p:nvPr>
            <p:ph sz="quarter" idx="1"/>
          </p:nvPr>
        </p:nvSpPr>
        <p:spPr/>
        <p:txBody>
          <a:bodyPr>
            <a:normAutofit/>
          </a:bodyPr>
          <a:lstStyle/>
          <a:p>
            <a:r>
              <a:rPr lang="pt-BR" dirty="0" smtClean="0"/>
              <a:t>Pela separação do professor e aluno no espaço e/ou tempo </a:t>
            </a:r>
            <a:r>
              <a:rPr lang="pt-BR" i="1" dirty="0" smtClean="0"/>
              <a:t>(</a:t>
            </a:r>
            <a:r>
              <a:rPr lang="pt-BR" i="1" dirty="0" err="1" smtClean="0"/>
              <a:t>Perraton</a:t>
            </a:r>
            <a:r>
              <a:rPr lang="pt-BR" i="1" dirty="0" smtClean="0"/>
              <a:t>,1988)</a:t>
            </a:r>
            <a:r>
              <a:rPr lang="pt-BR" dirty="0" smtClean="0"/>
              <a:t>; </a:t>
            </a:r>
          </a:p>
          <a:p>
            <a:r>
              <a:rPr lang="pt-BR" dirty="0" smtClean="0"/>
              <a:t>Controle do aprendizado realizado mais intensamente pelo aluno do que pelo instrutor distante </a:t>
            </a:r>
            <a:r>
              <a:rPr lang="pt-BR" i="1" dirty="0" smtClean="0"/>
              <a:t>(</a:t>
            </a:r>
            <a:r>
              <a:rPr lang="pt-BR" i="1" dirty="0" err="1" smtClean="0"/>
              <a:t>Jonassen</a:t>
            </a:r>
            <a:r>
              <a:rPr lang="pt-BR" i="1" dirty="0" smtClean="0"/>
              <a:t>,1992)</a:t>
            </a:r>
            <a:r>
              <a:rPr lang="pt-BR" dirty="0" smtClean="0"/>
              <a:t>; </a:t>
            </a:r>
          </a:p>
          <a:p>
            <a:r>
              <a:rPr lang="pt-BR" dirty="0" smtClean="0"/>
              <a:t>Comunicação entre alunos e professores é mediada por documentos impressos ou alguma forma de tecnologia </a:t>
            </a:r>
            <a:r>
              <a:rPr lang="pt-BR" i="1" dirty="0" smtClean="0"/>
              <a:t>(Keegan,1986;</a:t>
            </a:r>
            <a:r>
              <a:rPr lang="pt-BR" i="1" dirty="0" err="1" smtClean="0"/>
              <a:t>Garrison</a:t>
            </a:r>
            <a:r>
              <a:rPr lang="pt-BR" i="1" dirty="0" smtClean="0"/>
              <a:t> </a:t>
            </a:r>
            <a:r>
              <a:rPr lang="pt-BR" i="1" dirty="0" err="1" smtClean="0"/>
              <a:t>and</a:t>
            </a:r>
            <a:r>
              <a:rPr lang="pt-BR" i="1" dirty="0" smtClean="0"/>
              <a:t> </a:t>
            </a:r>
            <a:r>
              <a:rPr lang="pt-BR" i="1" dirty="0" err="1" smtClean="0"/>
              <a:t>Shale</a:t>
            </a:r>
            <a:r>
              <a:rPr lang="pt-BR" i="1" dirty="0" smtClean="0"/>
              <a:t>,1987)</a:t>
            </a:r>
            <a:r>
              <a:rPr lang="pt-BR" dirty="0" smtClean="0"/>
              <a:t>. </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Ensino</a:t>
            </a:r>
            <a:r>
              <a:rPr lang="en-US" dirty="0" smtClean="0"/>
              <a:t> a </a:t>
            </a:r>
            <a:r>
              <a:rPr lang="en-US" dirty="0" err="1" smtClean="0"/>
              <a:t>Distância</a:t>
            </a:r>
            <a:r>
              <a:rPr lang="en-US" dirty="0" smtClean="0"/>
              <a:t>: UAB</a:t>
            </a:r>
            <a:endParaRPr lang="pt-BR" dirty="0"/>
          </a:p>
        </p:txBody>
      </p:sp>
      <p:sp>
        <p:nvSpPr>
          <p:cNvPr id="3" name="Subtítulo 2"/>
          <p:cNvSpPr>
            <a:spLocks noGrp="1"/>
          </p:cNvSpPr>
          <p:nvPr>
            <p:ph sz="quarter" idx="1"/>
          </p:nvPr>
        </p:nvSpPr>
        <p:spPr/>
        <p:txBody>
          <a:bodyPr>
            <a:normAutofit fontScale="70000" lnSpcReduction="20000"/>
          </a:bodyPr>
          <a:lstStyle/>
          <a:p>
            <a:r>
              <a:rPr lang="pt-BR" b="1" dirty="0" smtClean="0"/>
              <a:t>O Sistema Universidade Aberta do Brasil (UAB) não propõe a criação de uma nova instituição de ensino superior, mas sim, a articulação das instituições públicas já existentes, possibilitando levar ensino superior público de qualidade aos municípios brasileiros que não possuem cursos de formação superior ou cujos cursos ofertados não são suficientes para atender a todos os cidadãos.</a:t>
            </a:r>
          </a:p>
          <a:p>
            <a:endParaRPr lang="pt-BR" b="1" dirty="0" smtClean="0"/>
          </a:p>
          <a:p>
            <a:endParaRPr lang="pt-BR" b="1" dirty="0" smtClean="0"/>
          </a:p>
          <a:p>
            <a:endParaRPr lang="pt-BR" b="1" dirty="0" smtClean="0"/>
          </a:p>
          <a:p>
            <a:endParaRPr lang="pt-BR" b="1" dirty="0" smtClean="0"/>
          </a:p>
          <a:p>
            <a:endParaRPr lang="pt-BR" b="1" dirty="0" smtClean="0"/>
          </a:p>
          <a:p>
            <a:endParaRPr lang="pt-BR" b="1" dirty="0" smtClean="0"/>
          </a:p>
          <a:p>
            <a:endParaRPr lang="pt-BR" b="1" dirty="0" smtClean="0"/>
          </a:p>
          <a:p>
            <a:endParaRPr lang="pt-BR" b="1" dirty="0" smtClean="0"/>
          </a:p>
          <a:p>
            <a:pPr algn="ctr">
              <a:buNone/>
            </a:pPr>
            <a:r>
              <a:rPr lang="pt-BR" sz="2300" b="1" dirty="0" smtClean="0">
                <a:solidFill>
                  <a:srgbClr val="0070C0"/>
                </a:solidFill>
              </a:rPr>
              <a:t>Pólo de Itapetininga</a:t>
            </a:r>
            <a:endParaRPr lang="pt-BR" dirty="0">
              <a:solidFill>
                <a:srgbClr val="0070C0"/>
              </a:solidFill>
            </a:endParaRPr>
          </a:p>
        </p:txBody>
      </p:sp>
      <p:pic>
        <p:nvPicPr>
          <p:cNvPr id="4" name="Imagem 3" descr="logo_uab_capa.jpg"/>
          <p:cNvPicPr>
            <a:picLocks noChangeAspect="1"/>
          </p:cNvPicPr>
          <p:nvPr/>
        </p:nvPicPr>
        <p:blipFill>
          <a:blip r:embed="rId2"/>
          <a:stretch>
            <a:fillRect/>
          </a:stretch>
        </p:blipFill>
        <p:spPr>
          <a:xfrm>
            <a:off x="212384" y="214290"/>
            <a:ext cx="973581" cy="1000132"/>
          </a:xfrm>
          <a:prstGeom prst="rect">
            <a:avLst/>
          </a:prstGeom>
        </p:spPr>
      </p:pic>
      <p:pic>
        <p:nvPicPr>
          <p:cNvPr id="6" name="Imagem 5" descr="uab2301.jpg"/>
          <p:cNvPicPr>
            <a:picLocks noChangeAspect="1"/>
          </p:cNvPicPr>
          <p:nvPr/>
        </p:nvPicPr>
        <p:blipFill>
          <a:blip r:embed="rId3"/>
          <a:stretch>
            <a:fillRect/>
          </a:stretch>
        </p:blipFill>
        <p:spPr>
          <a:xfrm>
            <a:off x="1500166" y="3286124"/>
            <a:ext cx="2794000" cy="2095500"/>
          </a:xfrm>
          <a:prstGeom prst="rect">
            <a:avLst/>
          </a:prstGeom>
        </p:spPr>
      </p:pic>
      <p:pic>
        <p:nvPicPr>
          <p:cNvPr id="7" name="Imagem 6" descr="post.uab2603.jpg"/>
          <p:cNvPicPr>
            <a:picLocks noChangeAspect="1"/>
          </p:cNvPicPr>
          <p:nvPr/>
        </p:nvPicPr>
        <p:blipFill>
          <a:blip r:embed="rId4"/>
          <a:stretch>
            <a:fillRect/>
          </a:stretch>
        </p:blipFill>
        <p:spPr>
          <a:xfrm>
            <a:off x="4857752" y="3286124"/>
            <a:ext cx="2786082" cy="20895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cap="all" dirty="0" smtClean="0"/>
              <a:t>Seleção de mídia</a:t>
            </a:r>
            <a:endParaRPr lang="en-US" b="1" cap="all" dirty="0"/>
          </a:p>
        </p:txBody>
      </p:sp>
      <p:graphicFrame>
        <p:nvGraphicFramePr>
          <p:cNvPr id="4" name="Tabela 3"/>
          <p:cNvGraphicFramePr>
            <a:graphicFrameLocks noGrp="1"/>
          </p:cNvGraphicFramePr>
          <p:nvPr/>
        </p:nvGraphicFramePr>
        <p:xfrm>
          <a:off x="2071670" y="1643050"/>
          <a:ext cx="5143535" cy="4702400"/>
        </p:xfrm>
        <a:graphic>
          <a:graphicData uri="http://schemas.openxmlformats.org/drawingml/2006/table">
            <a:tbl>
              <a:tblPr/>
              <a:tblGrid>
                <a:gridCol w="761962"/>
                <a:gridCol w="2268702"/>
                <a:gridCol w="2112871"/>
              </a:tblGrid>
              <a:tr h="247495">
                <a:tc>
                  <a:txBody>
                    <a:bodyPr/>
                    <a:lstStyle/>
                    <a:p>
                      <a:pPr marL="0" marR="0" algn="ctr">
                        <a:lnSpc>
                          <a:spcPct val="150000"/>
                        </a:lnSpc>
                        <a:spcBef>
                          <a:spcPts val="0"/>
                        </a:spcBef>
                        <a:spcAft>
                          <a:spcPts val="0"/>
                        </a:spcAft>
                      </a:pPr>
                      <a:r>
                        <a:rPr lang="pt-BR" sz="1000" b="1" dirty="0">
                          <a:latin typeface="Times New Roman"/>
                          <a:ea typeface="Times New Roman"/>
                          <a:cs typeface="Times New Roman"/>
                        </a:rPr>
                        <a:t>Mídia</a:t>
                      </a:r>
                      <a:endParaRPr lang="en-US" sz="1000" dirty="0">
                        <a:latin typeface="Times New Roman"/>
                        <a:ea typeface="Times New Roman"/>
                        <a:cs typeface="Times New Roman"/>
                      </a:endParaRPr>
                    </a:p>
                  </a:txBody>
                  <a:tcPr marL="40103" marR="4010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000" b="1">
                          <a:latin typeface="Times New Roman"/>
                          <a:ea typeface="Times New Roman"/>
                          <a:cs typeface="Times New Roman"/>
                        </a:rPr>
                        <a:t>Vantagens</a:t>
                      </a:r>
                      <a:endParaRPr lang="en-US" sz="1000">
                        <a:latin typeface="Times New Roman"/>
                        <a:ea typeface="Times New Roman"/>
                        <a:cs typeface="Times New Roman"/>
                      </a:endParaRPr>
                    </a:p>
                  </a:txBody>
                  <a:tcPr marL="40103" marR="4010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000" b="1">
                          <a:latin typeface="Times New Roman"/>
                          <a:ea typeface="Times New Roman"/>
                          <a:cs typeface="Times New Roman"/>
                        </a:rPr>
                        <a:t>Limitações</a:t>
                      </a:r>
                      <a:endParaRPr lang="en-US" sz="1000">
                        <a:latin typeface="Times New Roman"/>
                        <a:ea typeface="Times New Roman"/>
                        <a:cs typeface="Times New Roman"/>
                      </a:endParaRPr>
                    </a:p>
                  </a:txBody>
                  <a:tcPr marL="40103" marR="4010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484">
                <a:tc>
                  <a:txBody>
                    <a:bodyPr/>
                    <a:lstStyle/>
                    <a:p>
                      <a:pPr marL="0" marR="0" algn="ctr">
                        <a:lnSpc>
                          <a:spcPct val="150000"/>
                        </a:lnSpc>
                        <a:spcBef>
                          <a:spcPts val="0"/>
                        </a:spcBef>
                        <a:spcAft>
                          <a:spcPts val="0"/>
                        </a:spcAft>
                      </a:pPr>
                      <a:r>
                        <a:rPr lang="pt-BR" sz="1000">
                          <a:latin typeface="Times New Roman"/>
                          <a:ea typeface="Times New Roman"/>
                          <a:cs typeface="Times New Roman"/>
                        </a:rPr>
                        <a:t>Jornais</a:t>
                      </a:r>
                      <a:endParaRPr lang="en-US" sz="1000">
                        <a:latin typeface="Times New Roman"/>
                        <a:ea typeface="Times New Roman"/>
                        <a:cs typeface="Times New Roman"/>
                      </a:endParaRPr>
                    </a:p>
                  </a:txBody>
                  <a:tcPr marL="40103" marR="4010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pt-BR" sz="1000" dirty="0">
                          <a:latin typeface="Times New Roman"/>
                          <a:ea typeface="Times New Roman"/>
                          <a:cs typeface="Times New Roman"/>
                        </a:rPr>
                        <a:t>Flexibilidade; rapidez; boa cobertura do mercado local; ampla aceitação; alta credibilidade de leitores por exemplar.</a:t>
                      </a:r>
                      <a:endParaRPr lang="en-US" sz="1000" dirty="0">
                        <a:latin typeface="Times New Roman"/>
                        <a:ea typeface="Times New Roman"/>
                        <a:cs typeface="Times New Roman"/>
                      </a:endParaRPr>
                    </a:p>
                  </a:txBody>
                  <a:tcPr marL="40103" marR="4010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pt-BR" sz="1000">
                          <a:latin typeface="Times New Roman"/>
                          <a:ea typeface="Times New Roman"/>
                          <a:cs typeface="Times New Roman"/>
                        </a:rPr>
                        <a:t>Vida curta; reprodução pobre em qualidade; pequena audiência em termos de tempo.</a:t>
                      </a:r>
                      <a:endParaRPr lang="en-US" sz="1000">
                        <a:latin typeface="Times New Roman"/>
                        <a:ea typeface="Times New Roman"/>
                        <a:cs typeface="Times New Roman"/>
                      </a:endParaRPr>
                    </a:p>
                  </a:txBody>
                  <a:tcPr marL="40103" marR="40103" marT="0" marB="0" anchor="ctr">
                    <a:lnL>
                      <a:noFill/>
                    </a:lnL>
                    <a:lnR>
                      <a:noFill/>
                    </a:lnR>
                    <a:lnT w="12700" cap="flat" cmpd="sng" algn="ctr">
                      <a:solidFill>
                        <a:srgbClr val="000000"/>
                      </a:solidFill>
                      <a:prstDash val="solid"/>
                      <a:round/>
                      <a:headEnd type="none" w="med" len="med"/>
                      <a:tailEnd type="none" w="med" len="med"/>
                    </a:lnT>
                    <a:lnB>
                      <a:noFill/>
                    </a:lnB>
                  </a:tcPr>
                </a:tc>
              </a:tr>
              <a:tr h="989979">
                <a:tc>
                  <a:txBody>
                    <a:bodyPr/>
                    <a:lstStyle/>
                    <a:p>
                      <a:pPr marL="0" marR="0" algn="ctr">
                        <a:lnSpc>
                          <a:spcPct val="150000"/>
                        </a:lnSpc>
                        <a:spcBef>
                          <a:spcPts val="0"/>
                        </a:spcBef>
                        <a:spcAft>
                          <a:spcPts val="0"/>
                        </a:spcAft>
                      </a:pPr>
                      <a:r>
                        <a:rPr lang="pt-BR" sz="1000">
                          <a:latin typeface="Times New Roman"/>
                          <a:ea typeface="Times New Roman"/>
                          <a:cs typeface="Times New Roman"/>
                        </a:rPr>
                        <a:t>Televisão</a:t>
                      </a:r>
                      <a:endParaRPr lang="en-US" sz="1000">
                        <a:latin typeface="Times New Roman"/>
                        <a:ea typeface="Times New Roman"/>
                        <a:cs typeface="Times New Roman"/>
                      </a:endParaRPr>
                    </a:p>
                  </a:txBody>
                  <a:tcPr marL="40103" marR="40103" marT="0" marB="0" anchor="ctr">
                    <a:lnL>
                      <a:noFill/>
                    </a:lnL>
                    <a:lnR>
                      <a:noFill/>
                    </a:lnR>
                    <a:lnT>
                      <a:noFill/>
                    </a:lnT>
                    <a:lnB>
                      <a:noFill/>
                    </a:lnB>
                  </a:tcPr>
                </a:tc>
                <a:tc>
                  <a:txBody>
                    <a:bodyPr/>
                    <a:lstStyle/>
                    <a:p>
                      <a:pPr marL="0" marR="0" algn="ctr">
                        <a:lnSpc>
                          <a:spcPct val="150000"/>
                        </a:lnSpc>
                        <a:spcBef>
                          <a:spcPts val="0"/>
                        </a:spcBef>
                        <a:spcAft>
                          <a:spcPts val="0"/>
                        </a:spcAft>
                      </a:pPr>
                      <a:r>
                        <a:rPr lang="pt-BR" sz="1000">
                          <a:latin typeface="Times New Roman"/>
                          <a:ea typeface="Times New Roman"/>
                          <a:cs typeface="Times New Roman"/>
                        </a:rPr>
                        <a:t>Combina visão, audição e movimento; apela para os sentidos; alta atenção; alta cobertura.</a:t>
                      </a:r>
                      <a:endParaRPr lang="en-US" sz="1000">
                        <a:latin typeface="Times New Roman"/>
                        <a:ea typeface="Times New Roman"/>
                        <a:cs typeface="Times New Roman"/>
                      </a:endParaRPr>
                    </a:p>
                  </a:txBody>
                  <a:tcPr marL="40103" marR="40103" marT="0" marB="0" anchor="ctr">
                    <a:lnL>
                      <a:noFill/>
                    </a:lnL>
                    <a:lnR>
                      <a:noFill/>
                    </a:lnR>
                    <a:lnT>
                      <a:noFill/>
                    </a:lnT>
                    <a:lnB>
                      <a:noFill/>
                    </a:lnB>
                  </a:tcPr>
                </a:tc>
                <a:tc>
                  <a:txBody>
                    <a:bodyPr/>
                    <a:lstStyle/>
                    <a:p>
                      <a:pPr marL="0" marR="0" algn="ctr">
                        <a:lnSpc>
                          <a:spcPct val="150000"/>
                        </a:lnSpc>
                        <a:spcBef>
                          <a:spcPts val="0"/>
                        </a:spcBef>
                        <a:spcAft>
                          <a:spcPts val="0"/>
                        </a:spcAft>
                      </a:pPr>
                      <a:r>
                        <a:rPr lang="pt-BR" sz="1000">
                          <a:latin typeface="Times New Roman"/>
                          <a:ea typeface="Times New Roman"/>
                          <a:cs typeface="Times New Roman"/>
                        </a:rPr>
                        <a:t>Custo alto em termos absolutos; mídia “poluída”; exposição passageira; menor seletividade de audiência.</a:t>
                      </a:r>
                      <a:endParaRPr lang="en-US" sz="1000">
                        <a:latin typeface="Times New Roman"/>
                        <a:ea typeface="Times New Roman"/>
                        <a:cs typeface="Times New Roman"/>
                      </a:endParaRPr>
                    </a:p>
                  </a:txBody>
                  <a:tcPr marL="40103" marR="40103" marT="0" marB="0" anchor="ctr">
                    <a:lnL>
                      <a:noFill/>
                    </a:lnL>
                    <a:lnR>
                      <a:noFill/>
                    </a:lnR>
                    <a:lnT>
                      <a:noFill/>
                    </a:lnT>
                    <a:lnB>
                      <a:noFill/>
                    </a:lnB>
                  </a:tcPr>
                </a:tc>
              </a:tr>
              <a:tr h="989979">
                <a:tc>
                  <a:txBody>
                    <a:bodyPr/>
                    <a:lstStyle/>
                    <a:p>
                      <a:pPr marL="0" marR="0" algn="ctr">
                        <a:lnSpc>
                          <a:spcPct val="150000"/>
                        </a:lnSpc>
                        <a:spcBef>
                          <a:spcPts val="0"/>
                        </a:spcBef>
                        <a:spcAft>
                          <a:spcPts val="0"/>
                        </a:spcAft>
                      </a:pPr>
                      <a:r>
                        <a:rPr lang="pt-BR" sz="1000">
                          <a:latin typeface="Times New Roman"/>
                          <a:ea typeface="Times New Roman"/>
                          <a:cs typeface="Times New Roman"/>
                        </a:rPr>
                        <a:t>Rádio</a:t>
                      </a:r>
                      <a:endParaRPr lang="en-US" sz="1000">
                        <a:latin typeface="Times New Roman"/>
                        <a:ea typeface="Times New Roman"/>
                        <a:cs typeface="Times New Roman"/>
                      </a:endParaRPr>
                    </a:p>
                  </a:txBody>
                  <a:tcPr marL="40103" marR="40103" marT="0" marB="0" anchor="ctr">
                    <a:lnL>
                      <a:noFill/>
                    </a:lnL>
                    <a:lnR>
                      <a:noFill/>
                    </a:lnR>
                    <a:lnT>
                      <a:noFill/>
                    </a:lnT>
                    <a:lnB>
                      <a:noFill/>
                    </a:lnB>
                  </a:tcPr>
                </a:tc>
                <a:tc>
                  <a:txBody>
                    <a:bodyPr/>
                    <a:lstStyle/>
                    <a:p>
                      <a:pPr marL="0" marR="0" algn="ctr">
                        <a:lnSpc>
                          <a:spcPct val="150000"/>
                        </a:lnSpc>
                        <a:spcBef>
                          <a:spcPts val="0"/>
                        </a:spcBef>
                        <a:spcAft>
                          <a:spcPts val="0"/>
                        </a:spcAft>
                      </a:pPr>
                      <a:r>
                        <a:rPr lang="pt-BR" sz="1000">
                          <a:latin typeface="Times New Roman"/>
                          <a:ea typeface="Times New Roman"/>
                          <a:cs typeface="Times New Roman"/>
                        </a:rPr>
                        <a:t>Uso em massa; alta seleção geográfica e demográfica, custo baixo.</a:t>
                      </a:r>
                      <a:endParaRPr lang="en-US" sz="1000">
                        <a:latin typeface="Times New Roman"/>
                        <a:ea typeface="Times New Roman"/>
                        <a:cs typeface="Times New Roman"/>
                      </a:endParaRPr>
                    </a:p>
                  </a:txBody>
                  <a:tcPr marL="40103" marR="40103" marT="0" marB="0" anchor="ctr">
                    <a:lnL>
                      <a:noFill/>
                    </a:lnL>
                    <a:lnR>
                      <a:noFill/>
                    </a:lnR>
                    <a:lnT>
                      <a:noFill/>
                    </a:lnT>
                    <a:lnB>
                      <a:noFill/>
                    </a:lnB>
                  </a:tcPr>
                </a:tc>
                <a:tc>
                  <a:txBody>
                    <a:bodyPr/>
                    <a:lstStyle/>
                    <a:p>
                      <a:pPr marL="0" marR="0" algn="ctr">
                        <a:lnSpc>
                          <a:spcPct val="150000"/>
                        </a:lnSpc>
                        <a:spcBef>
                          <a:spcPts val="0"/>
                        </a:spcBef>
                        <a:spcAft>
                          <a:spcPts val="0"/>
                        </a:spcAft>
                      </a:pPr>
                      <a:r>
                        <a:rPr lang="pt-BR" sz="1000">
                          <a:latin typeface="Times New Roman"/>
                          <a:ea typeface="Times New Roman"/>
                          <a:cs typeface="Times New Roman"/>
                        </a:rPr>
                        <a:t>Apenas apresentação em áudio; menor atenção que a televisão; estrutura de preços não padronizados; exposição passageira.</a:t>
                      </a:r>
                      <a:endParaRPr lang="en-US" sz="1000">
                        <a:latin typeface="Times New Roman"/>
                        <a:ea typeface="Times New Roman"/>
                        <a:cs typeface="Times New Roman"/>
                      </a:endParaRPr>
                    </a:p>
                  </a:txBody>
                  <a:tcPr marL="40103" marR="40103" marT="0" marB="0" anchor="ctr">
                    <a:lnL>
                      <a:noFill/>
                    </a:lnL>
                    <a:lnR>
                      <a:noFill/>
                    </a:lnR>
                    <a:lnT>
                      <a:noFill/>
                    </a:lnT>
                    <a:lnB>
                      <a:noFill/>
                    </a:lnB>
                  </a:tcPr>
                </a:tc>
              </a:tr>
              <a:tr h="1237474">
                <a:tc>
                  <a:txBody>
                    <a:bodyPr/>
                    <a:lstStyle/>
                    <a:p>
                      <a:pPr marL="0" marR="0" algn="ctr">
                        <a:lnSpc>
                          <a:spcPct val="150000"/>
                        </a:lnSpc>
                        <a:spcBef>
                          <a:spcPts val="0"/>
                        </a:spcBef>
                        <a:spcAft>
                          <a:spcPts val="0"/>
                        </a:spcAft>
                      </a:pPr>
                      <a:r>
                        <a:rPr lang="pt-BR" sz="1000">
                          <a:latin typeface="Times New Roman"/>
                          <a:ea typeface="Times New Roman"/>
                          <a:cs typeface="Times New Roman"/>
                        </a:rPr>
                        <a:t>Revistas</a:t>
                      </a:r>
                      <a:endParaRPr lang="en-US" sz="1000">
                        <a:latin typeface="Times New Roman"/>
                        <a:ea typeface="Times New Roman"/>
                        <a:cs typeface="Times New Roman"/>
                      </a:endParaRPr>
                    </a:p>
                  </a:txBody>
                  <a:tcPr marL="40103" marR="40103" marT="0" marB="0" anchor="ctr">
                    <a:lnL>
                      <a:noFill/>
                    </a:lnL>
                    <a:lnR>
                      <a:noFill/>
                    </a:lnR>
                    <a:lnT>
                      <a:noFill/>
                    </a:lnT>
                    <a:lnB>
                      <a:noFill/>
                    </a:lnB>
                  </a:tcPr>
                </a:tc>
                <a:tc>
                  <a:txBody>
                    <a:bodyPr/>
                    <a:lstStyle/>
                    <a:p>
                      <a:pPr marL="0" marR="0" algn="ctr">
                        <a:lnSpc>
                          <a:spcPct val="150000"/>
                        </a:lnSpc>
                        <a:spcBef>
                          <a:spcPts val="0"/>
                        </a:spcBef>
                        <a:spcAft>
                          <a:spcPts val="0"/>
                        </a:spcAft>
                      </a:pPr>
                      <a:r>
                        <a:rPr lang="pt-BR" sz="1000">
                          <a:latin typeface="Times New Roman"/>
                          <a:ea typeface="Times New Roman"/>
                          <a:cs typeface="Times New Roman"/>
                        </a:rPr>
                        <a:t>Alta seletividade geográfica e demográfica, credibilidade e prestígio; reprodução de alta qualidade; vida longa; bom número de leitores por exemplar.</a:t>
                      </a:r>
                      <a:endParaRPr lang="en-US" sz="1000">
                        <a:latin typeface="Times New Roman"/>
                        <a:ea typeface="Times New Roman"/>
                        <a:cs typeface="Times New Roman"/>
                      </a:endParaRPr>
                    </a:p>
                  </a:txBody>
                  <a:tcPr marL="40103" marR="40103" marT="0" marB="0" anchor="ctr">
                    <a:lnL>
                      <a:noFill/>
                    </a:lnL>
                    <a:lnR>
                      <a:noFill/>
                    </a:lnR>
                    <a:lnT>
                      <a:noFill/>
                    </a:lnT>
                    <a:lnB>
                      <a:noFill/>
                    </a:lnB>
                  </a:tcPr>
                </a:tc>
                <a:tc>
                  <a:txBody>
                    <a:bodyPr/>
                    <a:lstStyle/>
                    <a:p>
                      <a:pPr marL="0" marR="0" algn="ctr">
                        <a:lnSpc>
                          <a:spcPct val="150000"/>
                        </a:lnSpc>
                        <a:spcBef>
                          <a:spcPts val="0"/>
                        </a:spcBef>
                        <a:spcAft>
                          <a:spcPts val="0"/>
                        </a:spcAft>
                      </a:pPr>
                      <a:r>
                        <a:rPr lang="pt-BR" sz="1000">
                          <a:latin typeface="Times New Roman"/>
                          <a:ea typeface="Times New Roman"/>
                          <a:cs typeface="Times New Roman"/>
                        </a:rPr>
                        <a:t>Compra de espaço com grande antecedência; algum desperdício de circulação; posição não garantida para o anúncio.</a:t>
                      </a:r>
                      <a:endParaRPr lang="en-US" sz="1000">
                        <a:latin typeface="Times New Roman"/>
                        <a:ea typeface="Times New Roman"/>
                        <a:cs typeface="Times New Roman"/>
                      </a:endParaRPr>
                    </a:p>
                  </a:txBody>
                  <a:tcPr marL="40103" marR="40103" marT="0" marB="0" anchor="ctr">
                    <a:lnL>
                      <a:noFill/>
                    </a:lnL>
                    <a:lnR>
                      <a:noFill/>
                    </a:lnR>
                    <a:lnT>
                      <a:noFill/>
                    </a:lnT>
                    <a:lnB>
                      <a:noFill/>
                    </a:lnB>
                  </a:tcPr>
                </a:tc>
              </a:tr>
              <a:tr h="494989">
                <a:tc>
                  <a:txBody>
                    <a:bodyPr/>
                    <a:lstStyle/>
                    <a:p>
                      <a:pPr marL="0" marR="0" algn="ctr">
                        <a:lnSpc>
                          <a:spcPct val="150000"/>
                        </a:lnSpc>
                        <a:spcBef>
                          <a:spcPts val="0"/>
                        </a:spcBef>
                        <a:spcAft>
                          <a:spcPts val="0"/>
                        </a:spcAft>
                      </a:pPr>
                      <a:r>
                        <a:rPr lang="pt-BR" sz="1000" i="1">
                          <a:latin typeface="Times New Roman"/>
                          <a:ea typeface="Times New Roman"/>
                          <a:cs typeface="Times New Roman"/>
                        </a:rPr>
                        <a:t>Outdoor</a:t>
                      </a:r>
                      <a:endParaRPr lang="en-US" sz="1000">
                        <a:latin typeface="Times New Roman"/>
                        <a:ea typeface="Times New Roman"/>
                        <a:cs typeface="Times New Roman"/>
                      </a:endParaRPr>
                    </a:p>
                  </a:txBody>
                  <a:tcPr marL="40103" marR="4010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000">
                          <a:latin typeface="Times New Roman"/>
                          <a:ea typeface="Times New Roman"/>
                          <a:cs typeface="Times New Roman"/>
                        </a:rPr>
                        <a:t>Flexibilidade; exposição de alta repetição; limitações de criatividade.</a:t>
                      </a:r>
                      <a:endParaRPr lang="en-US" sz="1000">
                        <a:latin typeface="Times New Roman"/>
                        <a:ea typeface="Times New Roman"/>
                        <a:cs typeface="Times New Roman"/>
                      </a:endParaRPr>
                    </a:p>
                  </a:txBody>
                  <a:tcPr marL="40103" marR="4010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pt-BR" sz="1000" dirty="0">
                          <a:latin typeface="Times New Roman"/>
                          <a:ea typeface="Times New Roman"/>
                          <a:cs typeface="Times New Roman"/>
                        </a:rPr>
                        <a:t>Nenhuma seletividade de audiência.</a:t>
                      </a:r>
                      <a:endParaRPr lang="en-US" sz="1000" dirty="0">
                        <a:latin typeface="Times New Roman"/>
                        <a:ea typeface="Times New Roman"/>
                        <a:cs typeface="Times New Roman"/>
                      </a:endParaRPr>
                    </a:p>
                  </a:txBody>
                  <a:tcPr marL="40103" marR="40103"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ívico">
  <a:themeElements>
    <a:clrScheme name="Cívico">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ívico">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ívico">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157</TotalTime>
  <Words>429</Words>
  <Application>Microsoft Office PowerPoint</Application>
  <PresentationFormat>Apresentação na tela (4:3)</PresentationFormat>
  <Paragraphs>104</Paragraphs>
  <Slides>11</Slides>
  <Notes>0</Notes>
  <HiddenSlides>0</HiddenSlides>
  <MMClips>3</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Cívico</vt:lpstr>
      <vt:lpstr>MARKETING EDUCACIONAL</vt:lpstr>
      <vt:lpstr>Entrevista</vt:lpstr>
      <vt:lpstr>Uninove</vt:lpstr>
      <vt:lpstr>Anhanguera</vt:lpstr>
      <vt:lpstr>Central Michigan </vt:lpstr>
      <vt:lpstr>Marketing Educacional</vt:lpstr>
      <vt:lpstr>Ensino a Distância: Caracterizada</vt:lpstr>
      <vt:lpstr>Ensino a Distância: UAB</vt:lpstr>
      <vt:lpstr>Seleção de mídia</vt:lpstr>
      <vt:lpstr>Comparação entre jornais</vt:lpstr>
      <vt:lpstr>Instituições de Ensino Superior</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EDUCACIONAL</dc:title>
  <dc:creator>hp</dc:creator>
  <cp:lastModifiedBy>hp</cp:lastModifiedBy>
  <cp:revision>20</cp:revision>
  <dcterms:created xsi:type="dcterms:W3CDTF">2008-10-17T02:41:14Z</dcterms:created>
  <dcterms:modified xsi:type="dcterms:W3CDTF">2008-10-17T16:07:20Z</dcterms:modified>
</cp:coreProperties>
</file>