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4" autoAdjust="0"/>
    <p:restoredTop sz="94714" autoAdjust="0"/>
  </p:normalViewPr>
  <p:slideViewPr>
    <p:cSldViewPr>
      <p:cViewPr varScale="1">
        <p:scale>
          <a:sx n="88" d="100"/>
          <a:sy n="88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C0C46E-BA0F-4E25-9110-4B5FEB3F2C8D}" type="datetimeFigureOut">
              <a:rPr lang="en-US" smtClean="0"/>
              <a:pPr/>
              <a:t>3/26/2008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1C4A97-4508-48A9-9CFB-B05CD22E3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C46E-BA0F-4E25-9110-4B5FEB3F2C8D}" type="datetimeFigureOut">
              <a:rPr lang="en-US" smtClean="0"/>
              <a:pPr/>
              <a:t>3/26/2008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1C4A97-4508-48A9-9CFB-B05CD22E3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C46E-BA0F-4E25-9110-4B5FEB3F2C8D}" type="datetimeFigureOut">
              <a:rPr lang="en-US" smtClean="0"/>
              <a:pPr/>
              <a:t>3/26/2008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1C4A97-4508-48A9-9CFB-B05CD22E3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C46E-BA0F-4E25-9110-4B5FEB3F2C8D}" type="datetimeFigureOut">
              <a:rPr lang="en-US" smtClean="0"/>
              <a:pPr/>
              <a:t>3/26/2008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1C4A97-4508-48A9-9CFB-B05CD22E37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C46E-BA0F-4E25-9110-4B5FEB3F2C8D}" type="datetimeFigureOut">
              <a:rPr lang="en-US" smtClean="0"/>
              <a:pPr/>
              <a:t>3/26/2008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1C4A97-4508-48A9-9CFB-B05CD22E37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C46E-BA0F-4E25-9110-4B5FEB3F2C8D}" type="datetimeFigureOut">
              <a:rPr lang="en-US" smtClean="0"/>
              <a:pPr/>
              <a:t>3/26/2008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1C4A97-4508-48A9-9CFB-B05CD22E37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C46E-BA0F-4E25-9110-4B5FEB3F2C8D}" type="datetimeFigureOut">
              <a:rPr lang="en-US" smtClean="0"/>
              <a:pPr/>
              <a:t>3/26/2008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1C4A97-4508-48A9-9CFB-B05CD22E3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C46E-BA0F-4E25-9110-4B5FEB3F2C8D}" type="datetimeFigureOut">
              <a:rPr lang="en-US" smtClean="0"/>
              <a:pPr/>
              <a:t>3/26/2008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1C4A97-4508-48A9-9CFB-B05CD22E37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C0C46E-BA0F-4E25-9110-4B5FEB3F2C8D}" type="datetimeFigureOut">
              <a:rPr lang="en-US" smtClean="0"/>
              <a:pPr/>
              <a:t>3/26/2008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1C4A97-4508-48A9-9CFB-B05CD22E3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0C0C46E-BA0F-4E25-9110-4B5FEB3F2C8D}" type="datetimeFigureOut">
              <a:rPr lang="en-US" smtClean="0"/>
              <a:pPr/>
              <a:t>3/26/2008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1C4A97-4508-48A9-9CFB-B05CD22E3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C0C46E-BA0F-4E25-9110-4B5FEB3F2C8D}" type="datetimeFigureOut">
              <a:rPr lang="en-US" smtClean="0"/>
              <a:pPr/>
              <a:t>3/26/2008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1C4A97-4508-48A9-9CFB-B05CD22E37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C0C46E-BA0F-4E25-9110-4B5FEB3F2C8D}" type="datetimeFigureOut">
              <a:rPr lang="en-US" smtClean="0"/>
              <a:pPr/>
              <a:t>3/26/2008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91C4A97-4508-48A9-9CFB-B05CD22E3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 Plano Diretor da Reforma do Estado e a Necessidade de Novas Instituições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_tradnl" b="1" dirty="0" smtClean="0"/>
              <a:t>Allan </a:t>
            </a:r>
            <a:r>
              <a:rPr lang="es-ES_tradnl" b="1" dirty="0" err="1" smtClean="0"/>
              <a:t>Archilla</a:t>
            </a:r>
            <a:endParaRPr lang="en-US" dirty="0" smtClean="0"/>
          </a:p>
          <a:p>
            <a:r>
              <a:rPr lang="es-ES_tradnl" b="1" dirty="0" err="1" smtClean="0"/>
              <a:t>Angelo</a:t>
            </a:r>
            <a:r>
              <a:rPr lang="es-ES_tradnl" b="1" dirty="0" smtClean="0"/>
              <a:t> Saturnino Neto</a:t>
            </a:r>
            <a:endParaRPr lang="en-US" dirty="0" smtClean="0"/>
          </a:p>
          <a:p>
            <a:r>
              <a:rPr lang="pt-BR" b="1" dirty="0" smtClean="0"/>
              <a:t>Claudemir Mariotti Junior</a:t>
            </a:r>
            <a:endParaRPr lang="en-US" dirty="0" smtClean="0"/>
          </a:p>
          <a:p>
            <a:r>
              <a:rPr lang="pt-BR" b="1" dirty="0" smtClean="0"/>
              <a:t>Diogo Medeiros Tulio</a:t>
            </a:r>
            <a:endParaRPr lang="en-US" dirty="0" smtClean="0"/>
          </a:p>
          <a:p>
            <a:r>
              <a:rPr lang="pt-BR" b="1" dirty="0" smtClean="0"/>
              <a:t>Fransico Matelli Matulovic</a:t>
            </a:r>
            <a:endParaRPr lang="en-US" dirty="0" smtClean="0"/>
          </a:p>
          <a:p>
            <a:r>
              <a:rPr lang="pt-BR" b="1" dirty="0" smtClean="0"/>
              <a:t>Wander V. de Almeida Junior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Obrigado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Boa </a:t>
            </a:r>
            <a:r>
              <a:rPr lang="en-US" dirty="0" err="1" smtClean="0"/>
              <a:t>Tarde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Deve</a:t>
            </a:r>
            <a:r>
              <a:rPr lang="en-US" dirty="0" smtClean="0"/>
              <a:t> o </a:t>
            </a:r>
            <a:r>
              <a:rPr lang="en-US" dirty="0" err="1" smtClean="0"/>
              <a:t>estado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novas </a:t>
            </a:r>
            <a:r>
              <a:rPr lang="en-US" dirty="0" err="1" smtClean="0"/>
              <a:t>instituições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Instituição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Executora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 smtClean="0"/>
              <a:t>Reguladora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Mecanismo </a:t>
            </a:r>
            <a:r>
              <a:rPr lang="pt-BR" dirty="0" smtClean="0"/>
              <a:t>de controle e garantia para o provimento dos serviços exclusivos do setor público de forma eficiente e eficaz, além de otimizar o funcionamento da “máquina pública” através da diminuição da administração direta, em decorrência do caráter autônomo da agência.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Estão no Estado seja porque faltou capital no setor privado para realizar o investimento, seja porque são atividades naturalmente monopolista, nas quais o controle de mercado não é possível, tornando-se necessário no caso de privatização, a regulamentação rígida”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</a:t>
            </a:r>
            <a:r>
              <a:rPr lang="pt-BR" dirty="0" smtClean="0"/>
              <a:t>fim de se obter uma maior eficiência e eficácia </a:t>
            </a:r>
            <a:r>
              <a:rPr lang="pt-BR" dirty="0" smtClean="0"/>
              <a:t> na </a:t>
            </a:r>
            <a:r>
              <a:rPr lang="pt-BR" dirty="0" smtClean="0"/>
              <a:t>arrecadação de </a:t>
            </a:r>
            <a:r>
              <a:rPr lang="pt-BR" dirty="0" smtClean="0"/>
              <a:t>impostos,promoção </a:t>
            </a:r>
            <a:r>
              <a:rPr lang="pt-BR" dirty="0" smtClean="0"/>
              <a:t>da seguridade social básica, da garantia da segurança </a:t>
            </a:r>
            <a:r>
              <a:rPr lang="pt-BR" dirty="0" smtClean="0"/>
              <a:t>pública, </a:t>
            </a:r>
            <a:r>
              <a:rPr lang="pt-BR" dirty="0" smtClean="0"/>
              <a:t>faz-se necessária a criação das Agências Executivas. Estas agências </a:t>
            </a:r>
            <a:r>
              <a:rPr lang="pt-BR" dirty="0" smtClean="0"/>
              <a:t>têm </a:t>
            </a:r>
            <a:r>
              <a:rPr lang="pt-BR" dirty="0" smtClean="0"/>
              <a:t>como objetivo a transformação de autarquias e de fundações que exercem atividades exclusivas do Estado, em agências com ampla liberdade de gerenciar seus recursos humanos e financeiros, a partir de um orçamento </a:t>
            </a:r>
            <a:r>
              <a:rPr lang="pt-BR" dirty="0" smtClean="0"/>
              <a:t>global.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Agência</a:t>
            </a:r>
            <a:r>
              <a:rPr lang="en-US" dirty="0" smtClean="0"/>
              <a:t> </a:t>
            </a:r>
            <a:r>
              <a:rPr lang="en-US" dirty="0" err="1" smtClean="0"/>
              <a:t>Executora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Instituto Nacional de Metrologia, Normalização e Qualidade </a:t>
            </a:r>
            <a:r>
              <a:rPr lang="pt-BR" dirty="0" smtClean="0"/>
              <a:t>Industrial (</a:t>
            </a:r>
            <a:r>
              <a:rPr lang="en-US" dirty="0" smtClean="0"/>
              <a:t>INMENTRO)</a:t>
            </a:r>
          </a:p>
          <a:p>
            <a:endParaRPr lang="en-US" dirty="0" smtClean="0"/>
          </a:p>
          <a:p>
            <a:r>
              <a:rPr lang="en-US" dirty="0" err="1" smtClean="0"/>
              <a:t>Instituto</a:t>
            </a:r>
            <a:r>
              <a:rPr lang="en-US" dirty="0" smtClean="0"/>
              <a:t> </a:t>
            </a:r>
            <a:r>
              <a:rPr lang="en-US" dirty="0" err="1" smtClean="0"/>
              <a:t>Brasileiro</a:t>
            </a:r>
            <a:r>
              <a:rPr lang="en-US" dirty="0" smtClean="0"/>
              <a:t> de </a:t>
            </a:r>
            <a:r>
              <a:rPr lang="en-US" dirty="0" err="1" smtClean="0"/>
              <a:t>Geografia</a:t>
            </a:r>
            <a:r>
              <a:rPr lang="en-US" dirty="0" smtClean="0"/>
              <a:t> e </a:t>
            </a:r>
            <a:r>
              <a:rPr lang="en-US" dirty="0" err="1" smtClean="0"/>
              <a:t>Estatística</a:t>
            </a:r>
            <a:r>
              <a:rPr lang="en-US" dirty="0" smtClean="0"/>
              <a:t> (IBGE)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MODELO DE AGÊNCIA EXECUTORA NO BRASIL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1029" name="Picture 5" descr="C:\Users\hp\Desktop\inmet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295400"/>
            <a:ext cx="2132076" cy="23324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meio de assegurar acesso a determinados segmentos sociais não atendidos pelo mercado; impedir a pratica de preços abusivos, estimulando a competição e assegurar a igualdade de direitos do consumidor em relação a informações, se faz necessário à concepção das Agências Reguladoras. Estas são autarquias independentes responsáveis pela fiscalização e regulação de empresas </a:t>
            </a:r>
            <a:r>
              <a:rPr lang="pt-BR" dirty="0" smtClean="0"/>
              <a:t>privatizadas.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Agência</a:t>
            </a:r>
            <a:r>
              <a:rPr lang="en-US" dirty="0" smtClean="0"/>
              <a:t> </a:t>
            </a:r>
            <a:r>
              <a:rPr lang="en-US" dirty="0" err="1" smtClean="0"/>
              <a:t>Reguladora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Agencia </a:t>
            </a:r>
            <a:r>
              <a:rPr lang="pt-BR" dirty="0" smtClean="0"/>
              <a:t>Nacional Vigilância </a:t>
            </a:r>
            <a:r>
              <a:rPr lang="pt-BR" dirty="0" smtClean="0"/>
              <a:t>Sanitária</a:t>
            </a:r>
            <a:r>
              <a:rPr lang="pt-BR" dirty="0" smtClean="0"/>
              <a:t> </a:t>
            </a:r>
            <a:r>
              <a:rPr lang="pt-BR" dirty="0" smtClean="0"/>
              <a:t>(ANVISA)</a:t>
            </a:r>
          </a:p>
          <a:p>
            <a:endParaRPr lang="pt-BR" dirty="0" smtClean="0"/>
          </a:p>
          <a:p>
            <a:r>
              <a:rPr lang="pt-BR" dirty="0" smtClean="0"/>
              <a:t>Agência Nacional do Petróleo (ANP)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MODELO DE AGÊNCIA </a:t>
            </a:r>
            <a:r>
              <a:rPr lang="en-US" dirty="0" smtClean="0"/>
              <a:t>REGULADORA NO </a:t>
            </a:r>
            <a:r>
              <a:rPr lang="en-US" dirty="0" smtClean="0"/>
              <a:t>BRASIL</a:t>
            </a:r>
            <a:endParaRPr lang="en-US" dirty="0"/>
          </a:p>
        </p:txBody>
      </p:sp>
      <p:pic>
        <p:nvPicPr>
          <p:cNvPr id="32769" name="Picture 1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5732" b="5732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Estabelece </a:t>
            </a:r>
            <a:r>
              <a:rPr lang="pt-BR" dirty="0" smtClean="0"/>
              <a:t>objetivos e metas a serem atingidas pela instituição em determinado período de tempo, assim como indicadores que permitirão mensurar seu desempenho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Contrato</a:t>
            </a:r>
            <a:r>
              <a:rPr lang="en-US" dirty="0" smtClean="0"/>
              <a:t> de </a:t>
            </a:r>
            <a:r>
              <a:rPr lang="en-US" dirty="0" err="1" smtClean="0"/>
              <a:t>Gestão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 dos pilares para o funcionamento da administração gerencial do Brasil é a criação de novas instituições autônomas, uma vez que isso  proporciona a descentralização que propicia a superação das dificuldades gerencias dos entes estatais, além de concentrar o foco nas definições estratégicas e na concepção e implementação de políticas publicas. Com isso, comprova-se que este processo, realizado de acordo com os princípios de Bresser,  é primordial para a instauração da reforma e conseqüente melhoria da qualidade do serviço público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82</TotalTime>
  <Words>432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O Plano Diretor da Reforma do Estado e a Necessidade de Novas Instituições  </vt:lpstr>
      <vt:lpstr>Questão</vt:lpstr>
      <vt:lpstr>Tipos de Instituição</vt:lpstr>
      <vt:lpstr>Agência Executora</vt:lpstr>
      <vt:lpstr>MODELO DE AGÊNCIA EXECUTORA NO BRASIL</vt:lpstr>
      <vt:lpstr>Agência Reguladora</vt:lpstr>
      <vt:lpstr>MODELO DE AGÊNCIA REGULADORA NO BRASIL</vt:lpstr>
      <vt:lpstr>Contrato de Gestão</vt:lpstr>
      <vt:lpstr>Conclusão</vt:lpstr>
      <vt:lpstr>Obrigado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9</cp:revision>
  <dcterms:created xsi:type="dcterms:W3CDTF">2008-03-26T04:04:33Z</dcterms:created>
  <dcterms:modified xsi:type="dcterms:W3CDTF">2008-03-26T17:18:10Z</dcterms:modified>
</cp:coreProperties>
</file>