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A8D0D-71AB-4864-93FA-3678331C7427}" type="datetimeFigureOut">
              <a:rPr lang="pt-BR" smtClean="0"/>
              <a:pPr/>
              <a:t>23/3/2010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3503A-D370-4B85-A899-16D6F4CFFC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41317C-C68D-4F0F-9411-079C64A414B3}" type="datetime1">
              <a:rPr lang="pt-BR" smtClean="0"/>
              <a:pPr/>
              <a:t>23/3/2010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C81C0-8176-4956-AF9C-E20D229E7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D9B99E-C4EF-4532-81CF-D4FF072E7CC3}" type="datetime1">
              <a:rPr lang="pt-BR" smtClean="0"/>
              <a:pPr/>
              <a:t>23/3/2010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C81C0-8176-4956-AF9C-E20D229E7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E027F-D296-4E89-87F5-F4F9F162B048}" type="datetime1">
              <a:rPr lang="pt-BR" smtClean="0"/>
              <a:pPr/>
              <a:t>23/3/2010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C81C0-8176-4956-AF9C-E20D229E7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1513B-2818-41C2-A34D-F3BF4714205D}" type="datetime1">
              <a:rPr lang="pt-BR" smtClean="0"/>
              <a:pPr/>
              <a:t>23/3/2010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C81C0-8176-4956-AF9C-E20D229E7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488766-7A88-435E-AABE-66FC6D842683}" type="datetime1">
              <a:rPr lang="pt-BR" smtClean="0"/>
              <a:pPr/>
              <a:t>23/3/2010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C81C0-8176-4956-AF9C-E20D229E7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8AD80-97FD-4A29-AC69-702184946F56}" type="datetime1">
              <a:rPr lang="pt-BR" smtClean="0"/>
              <a:pPr/>
              <a:t>23/3/2010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C81C0-8176-4956-AF9C-E20D229E7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1B6A31-A0CA-4F38-82A9-83084D671E9A}" type="datetime1">
              <a:rPr lang="pt-BR" smtClean="0"/>
              <a:pPr/>
              <a:t>23/3/2010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C81C0-8176-4956-AF9C-E20D229E7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1A1E66-C993-49CD-8C91-92AFB15B9258}" type="datetime1">
              <a:rPr lang="pt-BR" smtClean="0"/>
              <a:pPr/>
              <a:t>23/3/2010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C81C0-8176-4956-AF9C-E20D229E7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F400B4-B832-4ED9-8859-FBB4AD76D944}" type="datetime1">
              <a:rPr lang="pt-BR" smtClean="0"/>
              <a:pPr/>
              <a:t>23/3/2010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C81C0-8176-4956-AF9C-E20D229E7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A88B73-E67B-4185-8330-D3AB1680CDE4}" type="datetime1">
              <a:rPr lang="pt-BR" smtClean="0"/>
              <a:pPr/>
              <a:t>23/3/2010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C81C0-8176-4956-AF9C-E20D229E7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67789-4789-4ECC-805C-4117A06B537B}" type="datetime1">
              <a:rPr lang="pt-BR" smtClean="0"/>
              <a:pPr/>
              <a:t>23/3/2010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C81C0-8176-4956-AF9C-E20D229E7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82E3F58-960C-42F6-8999-C7F971311396}" type="datetime1">
              <a:rPr lang="pt-BR" smtClean="0"/>
              <a:pPr/>
              <a:t>23/3/2010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B5C81C0-8176-4956-AF9C-E20D229E7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Macros e Funções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81C0-8176-4956-AF9C-E20D229E7391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Atenção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-9525" algn="just">
              <a:buNone/>
            </a:pPr>
            <a:r>
              <a:rPr lang="pt-BR" dirty="0" smtClean="0"/>
              <a:t>Observe que nenhum cálculo é realizado durante o </a:t>
            </a:r>
            <a:r>
              <a:rPr lang="pt-BR" dirty="0" err="1" smtClean="0"/>
              <a:t>preprocessamento</a:t>
            </a:r>
            <a:r>
              <a:rPr lang="pt-BR" dirty="0" smtClean="0"/>
              <a:t> e, portanto, ocorre uma simples substituição. </a:t>
            </a:r>
          </a:p>
          <a:p>
            <a:pPr marL="92075" indent="-9525" algn="just">
              <a:buNone/>
            </a:pPr>
            <a:r>
              <a:rPr lang="pt-BR" dirty="0" smtClean="0"/>
              <a:t>Em virtude disso, resultados inesperados podem surgir se não tomamos alguns cuidados ao definir uma macro.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14414" y="4786322"/>
            <a:ext cx="7643866" cy="1643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72074"/>
            <a:ext cx="7015163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81C0-8176-4956-AF9C-E20D229E7391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-9525" algn="just">
              <a:buNone/>
            </a:pPr>
            <a:r>
              <a:rPr lang="pt-BR" dirty="0" smtClean="0"/>
              <a:t>A correta definição de uma macro requer que a expressão de substituição esteja </a:t>
            </a:r>
            <a:r>
              <a:rPr lang="pt-BR" dirty="0" smtClean="0">
                <a:solidFill>
                  <a:srgbClr val="7030A0"/>
                </a:solidFill>
              </a:rPr>
              <a:t>completamente </a:t>
            </a:r>
            <a:r>
              <a:rPr lang="pt-BR" dirty="0" err="1" smtClean="0">
                <a:solidFill>
                  <a:srgbClr val="7030A0"/>
                </a:solidFill>
              </a:rPr>
              <a:t>parentetizada</a:t>
            </a:r>
            <a:r>
              <a:rPr lang="pt-BR" dirty="0" smtClean="0">
                <a:solidFill>
                  <a:srgbClr val="7030A0"/>
                </a:solidFill>
              </a:rPr>
              <a:t>.</a:t>
            </a:r>
            <a:r>
              <a:rPr lang="pt-BR" dirty="0" smtClean="0"/>
              <a:t> </a:t>
            </a:r>
          </a:p>
          <a:p>
            <a:pPr marL="92075" indent="-9525" algn="just">
              <a:buNone/>
            </a:pPr>
            <a:r>
              <a:rPr lang="pt-BR" dirty="0" smtClean="0"/>
              <a:t>Então, uma definição correta para uma macro que calcula o quadrado de um número é:</a:t>
            </a:r>
          </a:p>
          <a:p>
            <a:pPr marL="92075" indent="-9525">
              <a:buNone/>
            </a:pPr>
            <a:endParaRPr lang="pt-BR" dirty="0" smtClean="0"/>
          </a:p>
          <a:p>
            <a:pPr algn="ctr">
              <a:buNone/>
            </a:pPr>
            <a:r>
              <a:rPr lang="pt-BR" b="1" i="1" dirty="0" smtClean="0"/>
              <a:t>#define  </a:t>
            </a:r>
            <a:r>
              <a:rPr lang="pt-BR" b="1" i="1" dirty="0" smtClean="0">
                <a:solidFill>
                  <a:srgbClr val="C00000"/>
                </a:solidFill>
              </a:rPr>
              <a:t>quadrado</a:t>
            </a:r>
            <a:r>
              <a:rPr lang="pt-BR" b="1" dirty="0" smtClean="0">
                <a:solidFill>
                  <a:srgbClr val="C00000"/>
                </a:solidFill>
              </a:rPr>
              <a:t>(</a:t>
            </a:r>
            <a:r>
              <a:rPr lang="pt-BR" b="1" i="1" dirty="0" smtClean="0">
                <a:solidFill>
                  <a:srgbClr val="C00000"/>
                </a:solidFill>
              </a:rPr>
              <a:t>n</a:t>
            </a:r>
            <a:r>
              <a:rPr lang="pt-BR" b="1" dirty="0" smtClean="0">
                <a:solidFill>
                  <a:srgbClr val="C00000"/>
                </a:solidFill>
              </a:rPr>
              <a:t>)</a:t>
            </a:r>
            <a:r>
              <a:rPr lang="pt-BR" b="1" i="1" dirty="0" smtClean="0">
                <a:solidFill>
                  <a:srgbClr val="C00000"/>
                </a:solidFill>
              </a:rPr>
              <a:t>   </a:t>
            </a:r>
            <a:r>
              <a:rPr lang="pt-BR" b="1" dirty="0" smtClean="0">
                <a:solidFill>
                  <a:srgbClr val="0000FF"/>
                </a:solidFill>
              </a:rPr>
              <a:t>((</a:t>
            </a:r>
            <a:r>
              <a:rPr lang="pt-BR" b="1" i="1" dirty="0" smtClean="0">
                <a:solidFill>
                  <a:srgbClr val="0000FF"/>
                </a:solidFill>
              </a:rPr>
              <a:t>n</a:t>
            </a:r>
            <a:r>
              <a:rPr lang="pt-BR" b="1" dirty="0" smtClean="0">
                <a:solidFill>
                  <a:srgbClr val="0000FF"/>
                </a:solidFill>
              </a:rPr>
              <a:t>) </a:t>
            </a:r>
            <a:r>
              <a:rPr lang="pt-BR" b="1" dirty="0" smtClean="0">
                <a:solidFill>
                  <a:srgbClr val="0000FF"/>
                </a:solidFill>
                <a:sym typeface="Symbol"/>
              </a:rPr>
              <a:t></a:t>
            </a:r>
            <a:r>
              <a:rPr lang="pt-BR" b="1" i="1" dirty="0" smtClean="0">
                <a:solidFill>
                  <a:srgbClr val="0000FF"/>
                </a:solidFill>
              </a:rPr>
              <a:t> </a:t>
            </a:r>
            <a:r>
              <a:rPr lang="pt-BR" b="1" dirty="0" smtClean="0">
                <a:solidFill>
                  <a:srgbClr val="0000FF"/>
                </a:solidFill>
              </a:rPr>
              <a:t>(</a:t>
            </a:r>
            <a:r>
              <a:rPr lang="pt-BR" b="1" i="1" dirty="0" smtClean="0">
                <a:solidFill>
                  <a:srgbClr val="0000FF"/>
                </a:solidFill>
              </a:rPr>
              <a:t>n</a:t>
            </a:r>
            <a:r>
              <a:rPr lang="pt-BR" b="1" dirty="0" smtClean="0">
                <a:solidFill>
                  <a:srgbClr val="0000FF"/>
                </a:solidFill>
              </a:rPr>
              <a:t>))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81C0-8176-4956-AF9C-E20D229E7391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000372"/>
            <a:ext cx="7072313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81C0-8176-4956-AF9C-E20D229E7391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1" dirty="0" smtClean="0"/>
              <a:t>Exercício </a:t>
            </a:r>
            <a:br>
              <a:rPr lang="pt-BR" b="1" i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49275" indent="-457200">
              <a:buNone/>
            </a:pPr>
            <a:r>
              <a:rPr lang="pt-BR" dirty="0" smtClean="0"/>
              <a:t>Defina as macros descritas a seguir:</a:t>
            </a:r>
          </a:p>
          <a:p>
            <a:pPr marL="549275" indent="-457200">
              <a:buNone/>
            </a:pPr>
            <a:endParaRPr lang="pt-BR" dirty="0" smtClean="0"/>
          </a:p>
          <a:p>
            <a:pPr marL="617538" indent="-525463" algn="just">
              <a:buNone/>
            </a:pPr>
            <a:r>
              <a:rPr lang="pt-BR" dirty="0" smtClean="0"/>
              <a:t>a) </a:t>
            </a:r>
            <a:r>
              <a:rPr lang="pt-BR" i="1" dirty="0" err="1" smtClean="0">
                <a:solidFill>
                  <a:srgbClr val="FF0000"/>
                </a:solidFill>
              </a:rPr>
              <a:t>e_minuscula</a:t>
            </a:r>
            <a:r>
              <a:rPr lang="pt-BR" i="1" dirty="0" smtClean="0">
                <a:solidFill>
                  <a:srgbClr val="FF0000"/>
                </a:solidFill>
              </a:rPr>
              <a:t>(c)</a:t>
            </a:r>
            <a:r>
              <a:rPr lang="pt-BR" dirty="0" smtClean="0">
                <a:solidFill>
                  <a:srgbClr val="FF0000"/>
                </a:solidFill>
              </a:rPr>
              <a:t>:  </a:t>
            </a:r>
            <a:r>
              <a:rPr lang="pt-BR" dirty="0" smtClean="0"/>
              <a:t>informa se o </a:t>
            </a:r>
            <a:r>
              <a:rPr lang="pt-BR" dirty="0" err="1" smtClean="0"/>
              <a:t>caracter</a:t>
            </a:r>
            <a:r>
              <a:rPr lang="pt-BR" dirty="0" smtClean="0"/>
              <a:t> </a:t>
            </a:r>
            <a:r>
              <a:rPr lang="pt-BR" i="1" dirty="0" smtClean="0"/>
              <a:t>c</a:t>
            </a:r>
            <a:r>
              <a:rPr lang="pt-BR" dirty="0" smtClean="0"/>
              <a:t> é uma letra minúscula.</a:t>
            </a:r>
          </a:p>
          <a:p>
            <a:pPr marL="617538" indent="-525463" algn="just">
              <a:buNone/>
            </a:pPr>
            <a:r>
              <a:rPr lang="pt-BR" dirty="0" smtClean="0"/>
              <a:t>b) </a:t>
            </a:r>
            <a:r>
              <a:rPr lang="pt-BR" i="1" dirty="0" err="1" smtClean="0">
                <a:solidFill>
                  <a:srgbClr val="FF0000"/>
                </a:solidFill>
              </a:rPr>
              <a:t>e_maiuscula</a:t>
            </a:r>
            <a:r>
              <a:rPr lang="pt-BR" i="1" dirty="0" smtClean="0">
                <a:solidFill>
                  <a:srgbClr val="FF0000"/>
                </a:solidFill>
              </a:rPr>
              <a:t>(c)</a:t>
            </a:r>
            <a:r>
              <a:rPr lang="pt-BR" dirty="0" smtClean="0">
                <a:solidFill>
                  <a:srgbClr val="FF0000"/>
                </a:solidFill>
              </a:rPr>
              <a:t>:  </a:t>
            </a:r>
            <a:r>
              <a:rPr lang="pt-BR" dirty="0" smtClean="0"/>
              <a:t>informa se o </a:t>
            </a:r>
            <a:r>
              <a:rPr lang="pt-BR" dirty="0" err="1" smtClean="0"/>
              <a:t>caracter</a:t>
            </a:r>
            <a:r>
              <a:rPr lang="pt-BR" dirty="0" smtClean="0"/>
              <a:t> </a:t>
            </a:r>
            <a:r>
              <a:rPr lang="pt-BR" i="1" dirty="0" smtClean="0"/>
              <a:t>c</a:t>
            </a:r>
            <a:r>
              <a:rPr lang="pt-BR" dirty="0" smtClean="0"/>
              <a:t> é uma letra maiúscula.</a:t>
            </a:r>
          </a:p>
          <a:p>
            <a:pPr marL="617538" indent="-525463" algn="just">
              <a:buNone/>
            </a:pPr>
            <a:r>
              <a:rPr lang="pt-BR" dirty="0" smtClean="0"/>
              <a:t>c) </a:t>
            </a:r>
            <a:r>
              <a:rPr lang="pt-BR" i="1" dirty="0" err="1" smtClean="0">
                <a:solidFill>
                  <a:srgbClr val="FF0000"/>
                </a:solidFill>
              </a:rPr>
              <a:t>minuscula</a:t>
            </a:r>
            <a:r>
              <a:rPr lang="pt-BR" i="1" dirty="0" smtClean="0">
                <a:solidFill>
                  <a:srgbClr val="FF0000"/>
                </a:solidFill>
              </a:rPr>
              <a:t>(c)</a:t>
            </a:r>
            <a:r>
              <a:rPr lang="pt-BR" dirty="0" smtClean="0"/>
              <a:t>:  converte a letra </a:t>
            </a:r>
            <a:r>
              <a:rPr lang="pt-BR" i="1" dirty="0" smtClean="0"/>
              <a:t>c</a:t>
            </a:r>
            <a:r>
              <a:rPr lang="pt-BR" dirty="0" smtClean="0"/>
              <a:t> para minúscula.</a:t>
            </a:r>
          </a:p>
          <a:p>
            <a:pPr marL="617538" indent="-525463" algn="just">
              <a:buNone/>
            </a:pPr>
            <a:r>
              <a:rPr lang="pt-BR" dirty="0" smtClean="0"/>
              <a:t>d) </a:t>
            </a:r>
            <a:r>
              <a:rPr lang="pt-BR" i="1" dirty="0" err="1" smtClean="0">
                <a:solidFill>
                  <a:srgbClr val="FF0000"/>
                </a:solidFill>
              </a:rPr>
              <a:t>maiuscula</a:t>
            </a:r>
            <a:r>
              <a:rPr lang="pt-BR" i="1" dirty="0" smtClean="0">
                <a:solidFill>
                  <a:srgbClr val="FF0000"/>
                </a:solidFill>
              </a:rPr>
              <a:t>(c)</a:t>
            </a:r>
            <a:r>
              <a:rPr lang="pt-BR" dirty="0" smtClean="0">
                <a:solidFill>
                  <a:srgbClr val="FF0000"/>
                </a:solidFill>
              </a:rPr>
              <a:t>:  </a:t>
            </a:r>
            <a:r>
              <a:rPr lang="pt-BR" dirty="0" smtClean="0"/>
              <a:t>converte a letra </a:t>
            </a:r>
            <a:r>
              <a:rPr lang="pt-BR" i="1" dirty="0" smtClean="0"/>
              <a:t>c</a:t>
            </a:r>
            <a:r>
              <a:rPr lang="pt-BR" dirty="0" smtClean="0"/>
              <a:t> para maiúscula.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81C0-8176-4956-AF9C-E20D229E7391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</a:p>
          <a:p>
            <a:r>
              <a:rPr lang="pt-BR" dirty="0" smtClean="0"/>
              <a:t> </a:t>
            </a:r>
          </a:p>
          <a:p>
            <a:r>
              <a:rPr lang="pt-BR" dirty="0" smtClean="0"/>
              <a:t>#define </a:t>
            </a:r>
            <a:r>
              <a:rPr lang="pt-BR" dirty="0" err="1" smtClean="0"/>
              <a:t>e_minuscula</a:t>
            </a:r>
            <a:r>
              <a:rPr lang="pt-BR" dirty="0" smtClean="0"/>
              <a:t>(c) ((c)&gt;=97 &amp;&amp; (c)&lt;=122)?1:0</a:t>
            </a:r>
          </a:p>
          <a:p>
            <a:r>
              <a:rPr lang="pt-BR" dirty="0" smtClean="0"/>
              <a:t>#define </a:t>
            </a:r>
            <a:r>
              <a:rPr lang="pt-BR" dirty="0" err="1" smtClean="0"/>
              <a:t>e_maiuscula</a:t>
            </a:r>
            <a:r>
              <a:rPr lang="pt-BR" dirty="0" smtClean="0"/>
              <a:t>(c) ((c)&gt;=65 &amp;&amp; (c)&lt;=90)?1:0</a:t>
            </a:r>
          </a:p>
          <a:p>
            <a:r>
              <a:rPr lang="pt-BR" dirty="0" smtClean="0"/>
              <a:t>#define </a:t>
            </a:r>
            <a:r>
              <a:rPr lang="pt-BR" dirty="0" err="1" smtClean="0"/>
              <a:t>minuscula</a:t>
            </a:r>
            <a:r>
              <a:rPr lang="pt-BR" dirty="0" smtClean="0"/>
              <a:t>(c)   </a:t>
            </a:r>
            <a:r>
              <a:rPr lang="pt-BR" dirty="0" err="1" smtClean="0"/>
              <a:t>e_minuscula</a:t>
            </a:r>
            <a:r>
              <a:rPr lang="pt-BR" dirty="0" smtClean="0"/>
              <a:t>(c)?(c):(c+32)</a:t>
            </a:r>
          </a:p>
          <a:p>
            <a:r>
              <a:rPr lang="pt-BR" dirty="0" smtClean="0"/>
              <a:t>#define </a:t>
            </a:r>
            <a:r>
              <a:rPr lang="pt-BR" dirty="0" err="1" smtClean="0"/>
              <a:t>maiuscula</a:t>
            </a:r>
            <a:r>
              <a:rPr lang="pt-BR" dirty="0" smtClean="0"/>
              <a:t>(c)   </a:t>
            </a:r>
            <a:r>
              <a:rPr lang="pt-BR" dirty="0" err="1" smtClean="0"/>
              <a:t>e_maiuscula</a:t>
            </a:r>
            <a:r>
              <a:rPr lang="pt-BR" dirty="0" smtClean="0"/>
              <a:t>(c)?(c):(c-32)</a:t>
            </a:r>
          </a:p>
          <a:p>
            <a:r>
              <a:rPr lang="pt-BR" dirty="0" smtClean="0"/>
              <a:t> </a:t>
            </a:r>
          </a:p>
          <a:p>
            <a:r>
              <a:rPr lang="en-US" dirty="0" smtClean="0"/>
              <a:t>void main()</a:t>
            </a:r>
            <a:endParaRPr lang="pt-BR" dirty="0" smtClean="0"/>
          </a:p>
          <a:p>
            <a:r>
              <a:rPr lang="en-US" dirty="0" smtClean="0"/>
              <a:t>{</a:t>
            </a:r>
            <a:endParaRPr lang="pt-BR" dirty="0" smtClean="0"/>
          </a:p>
          <a:p>
            <a:r>
              <a:rPr lang="en-US" dirty="0" smtClean="0"/>
              <a:t>	char ch1 = 'a', ch2 = 'B';</a:t>
            </a:r>
            <a:endParaRPr lang="pt-BR" dirty="0" smtClean="0"/>
          </a:p>
          <a:p>
            <a:r>
              <a:rPr lang="en-US" dirty="0" smtClean="0"/>
              <a:t>	</a:t>
            </a:r>
            <a:r>
              <a:rPr lang="pt-BR" dirty="0" err="1" smtClean="0"/>
              <a:t>clrscr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("ch1 = %c\n", </a:t>
            </a:r>
            <a:r>
              <a:rPr lang="pt-BR" dirty="0" err="1" smtClean="0"/>
              <a:t>maiuscula</a:t>
            </a:r>
            <a:r>
              <a:rPr lang="pt-BR" dirty="0" smtClean="0"/>
              <a:t>(ch1) );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("ch2 = %c\n", </a:t>
            </a:r>
            <a:r>
              <a:rPr lang="pt-BR" dirty="0" err="1" smtClean="0"/>
              <a:t>minuscula</a:t>
            </a:r>
            <a:r>
              <a:rPr lang="pt-BR" dirty="0" smtClean="0"/>
              <a:t>(ch2) );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getch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}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81C0-8176-4956-AF9C-E20D229E7391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A DIRETIVA  </a:t>
            </a:r>
            <a:r>
              <a:rPr lang="pt-BR" b="1" i="1" dirty="0" smtClean="0"/>
              <a:t>#include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2075" indent="-9525" algn="just">
              <a:buNone/>
            </a:pPr>
            <a:r>
              <a:rPr lang="pt-BR" dirty="0" smtClean="0"/>
              <a:t>Outra diretiva bastante utilizada é </a:t>
            </a:r>
            <a:r>
              <a:rPr lang="pt-BR" i="1" dirty="0" smtClean="0">
                <a:solidFill>
                  <a:srgbClr val="C00000"/>
                </a:solidFill>
              </a:rPr>
              <a:t>#include</a:t>
            </a:r>
            <a:r>
              <a:rPr lang="pt-BR" dirty="0" smtClean="0"/>
              <a:t>. Essa diretiva, quando executada, faz com que uma cópia do arquivo cujo nome é dado entre </a:t>
            </a:r>
            <a:r>
              <a:rPr lang="pt-BR" dirty="0" smtClean="0">
                <a:sym typeface="Symbol"/>
              </a:rPr>
              <a:t></a:t>
            </a:r>
            <a:r>
              <a:rPr lang="pt-BR" dirty="0" smtClean="0"/>
              <a:t> e </a:t>
            </a:r>
            <a:r>
              <a:rPr lang="pt-BR" dirty="0" smtClean="0">
                <a:sym typeface="Symbol"/>
              </a:rPr>
              <a:t></a:t>
            </a:r>
            <a:r>
              <a:rPr lang="pt-BR" dirty="0" smtClean="0"/>
              <a:t> seja incluído no código-fonte. </a:t>
            </a:r>
          </a:p>
          <a:p>
            <a:pPr marL="92075" indent="-9525" algn="just">
              <a:buNone/>
            </a:pPr>
            <a:r>
              <a:rPr lang="pt-BR" dirty="0" smtClean="0"/>
              <a:t>Por exemplo, suponha que definimos as macros a seguir e as salvamos num arquivo denominado </a:t>
            </a:r>
            <a:r>
              <a:rPr lang="pt-BR" i="1" dirty="0" smtClean="0"/>
              <a:t>macros.h</a:t>
            </a:r>
            <a:r>
              <a:rPr lang="pt-BR" dirty="0" smtClean="0"/>
              <a:t>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b="1" dirty="0" smtClean="0"/>
              <a:t>#define </a:t>
            </a:r>
            <a:r>
              <a:rPr lang="pt-BR" b="1" dirty="0" err="1" smtClean="0">
                <a:solidFill>
                  <a:srgbClr val="0000FF"/>
                </a:solidFill>
              </a:rPr>
              <a:t>quad</a:t>
            </a:r>
            <a:r>
              <a:rPr lang="pt-BR" b="1" dirty="0" smtClean="0">
                <a:solidFill>
                  <a:srgbClr val="0000FF"/>
                </a:solidFill>
              </a:rPr>
              <a:t>(n)    </a:t>
            </a:r>
            <a:r>
              <a:rPr lang="pt-BR" b="1" dirty="0" smtClean="0"/>
              <a:t>((n)*(n))</a:t>
            </a:r>
          </a:p>
          <a:p>
            <a:pPr>
              <a:buNone/>
            </a:pPr>
            <a:r>
              <a:rPr lang="pt-BR" b="1" dirty="0" smtClean="0"/>
              <a:t>#define </a:t>
            </a:r>
            <a:r>
              <a:rPr lang="pt-BR" b="1" dirty="0" err="1" smtClean="0">
                <a:solidFill>
                  <a:srgbClr val="0000FF"/>
                </a:solidFill>
              </a:rPr>
              <a:t>abs</a:t>
            </a:r>
            <a:r>
              <a:rPr lang="pt-BR" b="1" dirty="0" smtClean="0">
                <a:solidFill>
                  <a:srgbClr val="0000FF"/>
                </a:solidFill>
              </a:rPr>
              <a:t>(n)   </a:t>
            </a:r>
            <a:r>
              <a:rPr lang="pt-BR" b="1" dirty="0" smtClean="0"/>
              <a:t>    ((n)&lt;0?-(n):(n))</a:t>
            </a:r>
          </a:p>
          <a:p>
            <a:pPr>
              <a:buNone/>
            </a:pPr>
            <a:r>
              <a:rPr lang="en-US" b="1" dirty="0" smtClean="0"/>
              <a:t>#define </a:t>
            </a:r>
            <a:r>
              <a:rPr lang="en-US" b="1" dirty="0" smtClean="0">
                <a:solidFill>
                  <a:srgbClr val="0000FF"/>
                </a:solidFill>
              </a:rPr>
              <a:t>max(</a:t>
            </a:r>
            <a:r>
              <a:rPr lang="en-US" b="1" dirty="0" err="1" smtClean="0">
                <a:solidFill>
                  <a:srgbClr val="0000FF"/>
                </a:solidFill>
              </a:rPr>
              <a:t>x,y</a:t>
            </a:r>
            <a:r>
              <a:rPr lang="en-US" b="1" dirty="0" smtClean="0">
                <a:solidFill>
                  <a:srgbClr val="0000FF"/>
                </a:solidFill>
              </a:rPr>
              <a:t>)  </a:t>
            </a:r>
            <a:r>
              <a:rPr lang="en-US" b="1" dirty="0" smtClean="0"/>
              <a:t>((x)&gt;(y)?(x):(y))</a:t>
            </a:r>
            <a:endParaRPr lang="pt-BR" b="1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81C0-8176-4956-AF9C-E20D229E7391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-9525" algn="just">
              <a:buNone/>
            </a:pPr>
            <a:r>
              <a:rPr lang="pt-BR" dirty="0" smtClean="0"/>
              <a:t>Então, toda vez que precisarmos de uma destas macros, não será preciso digitá-las novamente; basta solicitar ao </a:t>
            </a:r>
            <a:r>
              <a:rPr lang="pt-BR" dirty="0" err="1" smtClean="0"/>
              <a:t>preprocessador</a:t>
            </a:r>
            <a:r>
              <a:rPr lang="pt-BR" dirty="0" smtClean="0"/>
              <a:t> que inclua uma cópia do arquivo </a:t>
            </a:r>
            <a:r>
              <a:rPr lang="pt-BR" i="1" dirty="0" smtClean="0">
                <a:solidFill>
                  <a:srgbClr val="C00000"/>
                </a:solidFill>
              </a:rPr>
              <a:t>macros.h</a:t>
            </a:r>
            <a:r>
              <a:rPr lang="pt-BR" dirty="0" smtClean="0"/>
              <a:t> no início do nosso programa.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81C0-8176-4956-AF9C-E20D229E7391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smtClean="0"/>
              <a:t>Incluindo um arquivo de cabeçalho.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  <a:endParaRPr lang="pt-BR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#include “</a:t>
            </a:r>
            <a:r>
              <a:rPr lang="en-US" dirty="0" err="1" smtClean="0">
                <a:solidFill>
                  <a:srgbClr val="C00000"/>
                </a:solidFill>
              </a:rPr>
              <a:t>macros.h</a:t>
            </a:r>
            <a:r>
              <a:rPr lang="en-US" dirty="0" smtClean="0">
                <a:solidFill>
                  <a:srgbClr val="C00000"/>
                </a:solidFill>
              </a:rPr>
              <a:t>”</a:t>
            </a:r>
            <a:endParaRPr lang="pt-BR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 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main() {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a, b;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pt-BR" dirty="0" err="1" smtClean="0"/>
              <a:t>clrscr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printf</a:t>
            </a:r>
            <a:r>
              <a:rPr lang="pt-BR" dirty="0" smtClean="0"/>
              <a:t>("\</a:t>
            </a:r>
            <a:r>
              <a:rPr lang="pt-BR" dirty="0" err="1" smtClean="0"/>
              <a:t>nDigite</a:t>
            </a:r>
            <a:r>
              <a:rPr lang="pt-BR" dirty="0" smtClean="0"/>
              <a:t> dois números: ");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scanf</a:t>
            </a:r>
            <a:r>
              <a:rPr lang="pt-BR" dirty="0" smtClean="0"/>
              <a:t>("%d %d", &amp;a, &amp;b);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printf</a:t>
            </a:r>
            <a:r>
              <a:rPr lang="pt-BR" dirty="0" smtClean="0"/>
              <a:t>("\</a:t>
            </a:r>
            <a:r>
              <a:rPr lang="pt-BR" dirty="0" err="1" smtClean="0"/>
              <a:t>nO</a:t>
            </a:r>
            <a:r>
              <a:rPr lang="pt-BR" dirty="0" smtClean="0"/>
              <a:t> máximo é %d!", </a:t>
            </a:r>
            <a:r>
              <a:rPr lang="pt-BR" dirty="0" err="1" smtClean="0">
                <a:solidFill>
                  <a:srgbClr val="0000FF"/>
                </a:solidFill>
              </a:rPr>
              <a:t>max</a:t>
            </a:r>
            <a:r>
              <a:rPr lang="pt-BR" dirty="0" smtClean="0">
                <a:solidFill>
                  <a:srgbClr val="0000FF"/>
                </a:solidFill>
              </a:rPr>
              <a:t>(a,b)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getch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}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81C0-8176-4956-AF9C-E20D229E7391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PREPROCESSAMENTO</a:t>
            </a:r>
            <a:endParaRPr lang="pt-BR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857496"/>
            <a:ext cx="45339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1857356" y="1357298"/>
            <a:ext cx="6500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Todo </a:t>
            </a:r>
            <a:r>
              <a:rPr lang="pt-BR" sz="2400" dirty="0"/>
              <a:t>programa </a:t>
            </a:r>
            <a:r>
              <a:rPr lang="pt-BR" sz="2400" i="1" dirty="0"/>
              <a:t>C</a:t>
            </a:r>
            <a:r>
              <a:rPr lang="pt-BR" sz="2400" dirty="0"/>
              <a:t>, antes de chegar ao compilador é tratado por um módulo adicional denominado </a:t>
            </a:r>
            <a:r>
              <a:rPr lang="pt-BR" sz="2400" i="1" dirty="0" err="1"/>
              <a:t>preprocessador</a:t>
            </a:r>
            <a:r>
              <a:rPr lang="pt-BR" sz="2400" dirty="0"/>
              <a:t>.</a:t>
            </a:r>
            <a:r>
              <a:rPr lang="pt-BR" sz="2400" dirty="0" smtClean="0"/>
              <a:t> </a:t>
            </a:r>
            <a:endParaRPr lang="pt-BR" sz="24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81C0-8176-4956-AF9C-E20D229E7391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O </a:t>
            </a:r>
            <a:r>
              <a:rPr lang="pt-BR" b="1" dirty="0" err="1" smtClean="0"/>
              <a:t>preprocessador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spcBef>
                <a:spcPts val="1200"/>
              </a:spcBef>
            </a:pPr>
            <a:r>
              <a:rPr lang="pt-BR" dirty="0" smtClean="0"/>
              <a:t>É capaz de realizar uma série de modificações no código-fonte de um programa, antes que ele seja analisado pelo compilador. </a:t>
            </a:r>
          </a:p>
          <a:p>
            <a:pPr algn="just">
              <a:spcBef>
                <a:spcPts val="1200"/>
              </a:spcBef>
            </a:pPr>
            <a:r>
              <a:rPr lang="pt-BR" dirty="0" smtClean="0"/>
              <a:t>Essas modificações são especificadas através de </a:t>
            </a:r>
            <a:r>
              <a:rPr lang="pt-BR" i="1" dirty="0" smtClean="0"/>
              <a:t>diretivas</a:t>
            </a:r>
            <a:r>
              <a:rPr lang="pt-BR" dirty="0" smtClean="0"/>
              <a:t> de </a:t>
            </a:r>
            <a:r>
              <a:rPr lang="pt-BR" dirty="0" err="1" smtClean="0"/>
              <a:t>preprocessamento</a:t>
            </a:r>
            <a:r>
              <a:rPr lang="pt-BR" dirty="0" smtClean="0"/>
              <a:t> que são embutidas no código-fonte do programa. </a:t>
            </a:r>
          </a:p>
          <a:p>
            <a:pPr algn="just">
              <a:spcBef>
                <a:spcPts val="1200"/>
              </a:spcBef>
            </a:pPr>
            <a:r>
              <a:rPr lang="pt-BR" dirty="0" smtClean="0"/>
              <a:t>O </a:t>
            </a:r>
            <a:r>
              <a:rPr lang="pt-BR" dirty="0" err="1" smtClean="0"/>
              <a:t>preprocessador</a:t>
            </a:r>
            <a:r>
              <a:rPr lang="pt-BR" dirty="0" smtClean="0"/>
              <a:t> oferece diversas diretivas, sendo que as principais são </a:t>
            </a:r>
            <a:r>
              <a:rPr lang="pt-BR" i="1" dirty="0" smtClean="0">
                <a:solidFill>
                  <a:srgbClr val="0000FF"/>
                </a:solidFill>
              </a:rPr>
              <a:t>#include</a:t>
            </a:r>
            <a:r>
              <a:rPr lang="pt-BR" dirty="0" smtClean="0"/>
              <a:t> e </a:t>
            </a:r>
            <a:r>
              <a:rPr lang="pt-BR" i="1" dirty="0" smtClean="0">
                <a:solidFill>
                  <a:srgbClr val="0000FF"/>
                </a:solidFill>
              </a:rPr>
              <a:t>#define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81C0-8176-4956-AF9C-E20D229E7391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 DIRETIVA  </a:t>
            </a:r>
            <a:r>
              <a:rPr lang="pt-BR" b="1" i="1" dirty="0" smtClean="0"/>
              <a:t>#define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Serve para definir constantes simbólicas que aumentam a legibilidade do código-fonte.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Essa diretiva associa um identificador a um texto da seguinte maneira:</a:t>
            </a:r>
          </a:p>
          <a:p>
            <a:endParaRPr lang="pt-BR" dirty="0" smtClean="0"/>
          </a:p>
          <a:p>
            <a:pPr algn="ctr">
              <a:buNone/>
            </a:pPr>
            <a:r>
              <a:rPr lang="pt-BR" i="1" dirty="0" smtClean="0">
                <a:solidFill>
                  <a:srgbClr val="0000FF"/>
                </a:solidFill>
              </a:rPr>
              <a:t>#define  </a:t>
            </a:r>
            <a:r>
              <a:rPr lang="pt-BR" i="1" dirty="0" smtClean="0">
                <a:solidFill>
                  <a:srgbClr val="C00000"/>
                </a:solidFill>
              </a:rPr>
              <a:t>identificador</a:t>
            </a:r>
            <a:r>
              <a:rPr lang="pt-BR" i="1" dirty="0" smtClean="0">
                <a:solidFill>
                  <a:srgbClr val="0000FF"/>
                </a:solidFill>
              </a:rPr>
              <a:t> texto</a:t>
            </a:r>
            <a:endParaRPr lang="pt-BR" dirty="0" smtClean="0">
              <a:solidFill>
                <a:srgbClr val="0000FF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81C0-8176-4956-AF9C-E20D229E7391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i="1" dirty="0" smtClean="0"/>
              <a:t>Exemplo</a:t>
            </a:r>
            <a:r>
              <a:rPr lang="pt-BR" b="1" dirty="0" smtClean="0"/>
              <a:t> de </a:t>
            </a:r>
            <a:r>
              <a:rPr lang="pt-BR" b="1" i="1" dirty="0" smtClean="0">
                <a:solidFill>
                  <a:srgbClr val="FF0000"/>
                </a:solidFill>
              </a:rPr>
              <a:t>#define</a:t>
            </a:r>
            <a:br>
              <a:rPr lang="pt-BR" b="1" i="1" dirty="0" smtClean="0">
                <a:solidFill>
                  <a:srgbClr val="FF0000"/>
                </a:solidFill>
              </a:rPr>
            </a:br>
            <a:endParaRPr lang="pt-BR" b="1" i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Definindo constantes  simbólicas.</a:t>
            </a:r>
          </a:p>
          <a:p>
            <a:pPr>
              <a:buNone/>
            </a:pPr>
            <a:r>
              <a:rPr lang="pt-BR" sz="2800" dirty="0" smtClean="0"/>
              <a:t>#include &lt;</a:t>
            </a:r>
            <a:r>
              <a:rPr lang="pt-BR" sz="2800" dirty="0" err="1" smtClean="0"/>
              <a:t>stdio</a:t>
            </a:r>
            <a:r>
              <a:rPr lang="pt-BR" sz="2800" dirty="0" smtClean="0"/>
              <a:t>.h&gt;</a:t>
            </a:r>
          </a:p>
          <a:p>
            <a:pPr>
              <a:buNone/>
            </a:pPr>
            <a:r>
              <a:rPr lang="pt-BR" sz="2800" dirty="0" smtClean="0"/>
              <a:t>#define </a:t>
            </a:r>
            <a:r>
              <a:rPr lang="pt-BR" sz="2800" dirty="0" smtClean="0">
                <a:solidFill>
                  <a:srgbClr val="0000FF"/>
                </a:solidFill>
              </a:rPr>
              <a:t>diga</a:t>
            </a:r>
            <a:r>
              <a:rPr lang="pt-BR" sz="2800" dirty="0" smtClean="0"/>
              <a:t>  </a:t>
            </a:r>
            <a:r>
              <a:rPr lang="pt-BR" sz="2800" dirty="0" err="1" smtClean="0">
                <a:solidFill>
                  <a:srgbClr val="C00000"/>
                </a:solidFill>
              </a:rPr>
              <a:t>printf</a:t>
            </a:r>
            <a:endParaRPr lang="pt-BR" sz="2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BR" sz="2800" dirty="0" smtClean="0"/>
              <a:t>#define </a:t>
            </a:r>
            <a:r>
              <a:rPr lang="pt-BR" sz="2800" dirty="0" smtClean="0">
                <a:solidFill>
                  <a:srgbClr val="0000FF"/>
                </a:solidFill>
              </a:rPr>
              <a:t>oi</a:t>
            </a:r>
            <a:r>
              <a:rPr lang="pt-BR" sz="2800" dirty="0" smtClean="0"/>
              <a:t>    </a:t>
            </a:r>
            <a:r>
              <a:rPr lang="pt-BR" sz="2800" dirty="0" smtClean="0">
                <a:solidFill>
                  <a:srgbClr val="C00000"/>
                </a:solidFill>
              </a:rPr>
              <a:t>“\</a:t>
            </a:r>
            <a:r>
              <a:rPr lang="pt-BR" sz="2800" dirty="0" err="1" smtClean="0">
                <a:solidFill>
                  <a:srgbClr val="C00000"/>
                </a:solidFill>
              </a:rPr>
              <a:t>nOlá</a:t>
            </a:r>
            <a:r>
              <a:rPr lang="pt-BR" sz="2800" dirty="0" smtClean="0">
                <a:solidFill>
                  <a:srgbClr val="C00000"/>
                </a:solidFill>
              </a:rPr>
              <a:t>, tudo bem?”</a:t>
            </a:r>
          </a:p>
          <a:p>
            <a:pPr>
              <a:buNone/>
            </a:pPr>
            <a:r>
              <a:rPr lang="pt-BR" sz="2800" dirty="0" err="1" smtClean="0"/>
              <a:t>void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() </a:t>
            </a:r>
          </a:p>
          <a:p>
            <a:pPr>
              <a:buNone/>
            </a:pPr>
            <a:r>
              <a:rPr lang="pt-BR" sz="2800" dirty="0" smtClean="0"/>
              <a:t>{</a:t>
            </a:r>
          </a:p>
          <a:p>
            <a:pPr>
              <a:buNone/>
            </a:pPr>
            <a:r>
              <a:rPr lang="pt-BR" sz="2800" dirty="0" smtClean="0"/>
              <a:t>   diga(oi);</a:t>
            </a:r>
          </a:p>
          <a:p>
            <a:pPr>
              <a:buNone/>
            </a:pPr>
            <a:r>
              <a:rPr lang="pt-BR" sz="2800" dirty="0" smtClean="0"/>
              <a:t>   </a:t>
            </a:r>
            <a:r>
              <a:rPr lang="pt-BR" sz="2800" dirty="0" err="1" smtClean="0"/>
              <a:t>getch</a:t>
            </a:r>
            <a:r>
              <a:rPr lang="pt-BR" sz="2800" dirty="0" smtClean="0"/>
              <a:t>();</a:t>
            </a:r>
          </a:p>
          <a:p>
            <a:pPr>
              <a:buNone/>
            </a:pPr>
            <a:r>
              <a:rPr lang="pt-BR" sz="2800" dirty="0" smtClean="0"/>
              <a:t>}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81C0-8176-4956-AF9C-E20D229E7391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Exercício: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2075" indent="-9525" algn="just">
              <a:buNone/>
            </a:pPr>
            <a:r>
              <a:rPr lang="pt-BR" dirty="0" smtClean="0"/>
              <a:t>Inclua diretivas </a:t>
            </a:r>
            <a:r>
              <a:rPr lang="pt-BR" i="1" dirty="0" smtClean="0">
                <a:solidFill>
                  <a:srgbClr val="0000FF"/>
                </a:solidFill>
              </a:rPr>
              <a:t>#define</a:t>
            </a:r>
            <a:r>
              <a:rPr lang="pt-BR" dirty="0" smtClean="0">
                <a:solidFill>
                  <a:srgbClr val="0000FF"/>
                </a:solidFill>
              </a:rPr>
              <a:t> </a:t>
            </a:r>
            <a:r>
              <a:rPr lang="pt-BR" dirty="0" smtClean="0"/>
              <a:t>no programa a seguir de modo que ele possa ser compilador corretamente:</a:t>
            </a:r>
          </a:p>
          <a:p>
            <a:pPr marL="92075" indent="-9525" algn="just">
              <a:buNone/>
            </a:pPr>
            <a:endParaRPr lang="pt-BR" dirty="0" smtClean="0"/>
          </a:p>
          <a:p>
            <a:pPr>
              <a:buNone/>
            </a:pPr>
            <a:r>
              <a:rPr lang="pt-BR" b="1" dirty="0" smtClean="0"/>
              <a:t>#include &lt;</a:t>
            </a:r>
            <a:r>
              <a:rPr lang="pt-BR" b="1" dirty="0" err="1" smtClean="0"/>
              <a:t>stdio</a:t>
            </a:r>
            <a:r>
              <a:rPr lang="pt-BR" b="1" dirty="0" smtClean="0"/>
              <a:t>.h&gt;</a:t>
            </a:r>
          </a:p>
          <a:p>
            <a:pPr>
              <a:buNone/>
            </a:pPr>
            <a:r>
              <a:rPr lang="pt-BR" b="1" dirty="0" smtClean="0"/>
              <a:t>programa</a:t>
            </a:r>
          </a:p>
          <a:p>
            <a:pPr>
              <a:buNone/>
            </a:pPr>
            <a:r>
              <a:rPr lang="pt-BR" b="1" dirty="0" smtClean="0"/>
              <a:t>inicio</a:t>
            </a:r>
          </a:p>
          <a:p>
            <a:pPr>
              <a:buNone/>
            </a:pPr>
            <a:r>
              <a:rPr lang="pt-BR" b="1" dirty="0" smtClean="0"/>
              <a:t>   diga("Olá!");</a:t>
            </a:r>
          </a:p>
          <a:p>
            <a:pPr>
              <a:buNone/>
            </a:pPr>
            <a:r>
              <a:rPr lang="pt-BR" b="1" dirty="0" smtClean="0"/>
              <a:t>fim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81C0-8176-4956-AF9C-E20D229E7391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#define </a:t>
            </a:r>
            <a:r>
              <a:rPr lang="pt-BR" dirty="0" smtClean="0">
                <a:solidFill>
                  <a:srgbClr val="C00000"/>
                </a:solidFill>
              </a:rPr>
              <a:t>programa</a:t>
            </a:r>
            <a:r>
              <a:rPr lang="pt-BR" dirty="0" smtClean="0"/>
              <a:t>    </a:t>
            </a:r>
            <a:r>
              <a:rPr lang="pt-BR" dirty="0" err="1" smtClean="0">
                <a:solidFill>
                  <a:srgbClr val="0000FF"/>
                </a:solidFill>
              </a:rPr>
              <a:t>void</a:t>
            </a:r>
            <a:r>
              <a:rPr lang="pt-BR" dirty="0" smtClean="0">
                <a:solidFill>
                  <a:srgbClr val="0000FF"/>
                </a:solidFill>
              </a:rPr>
              <a:t> </a:t>
            </a:r>
            <a:r>
              <a:rPr lang="pt-BR" dirty="0" err="1" smtClean="0">
                <a:solidFill>
                  <a:srgbClr val="0000FF"/>
                </a:solidFill>
              </a:rPr>
              <a:t>main</a:t>
            </a:r>
            <a:r>
              <a:rPr lang="pt-BR" dirty="0" smtClean="0">
                <a:solidFill>
                  <a:srgbClr val="0000FF"/>
                </a:solidFill>
              </a:rPr>
              <a:t>()</a:t>
            </a:r>
          </a:p>
          <a:p>
            <a:pPr>
              <a:buNone/>
            </a:pPr>
            <a:r>
              <a:rPr lang="pt-BR" dirty="0" smtClean="0"/>
              <a:t>#define </a:t>
            </a:r>
            <a:r>
              <a:rPr lang="pt-BR" dirty="0" smtClean="0">
                <a:solidFill>
                  <a:srgbClr val="C00000"/>
                </a:solidFill>
              </a:rPr>
              <a:t>inicio</a:t>
            </a:r>
            <a:r>
              <a:rPr lang="pt-BR" dirty="0" smtClean="0"/>
              <a:t>          </a:t>
            </a:r>
            <a:r>
              <a:rPr lang="pt-BR" dirty="0" smtClean="0">
                <a:solidFill>
                  <a:srgbClr val="0000FF"/>
                </a:solidFill>
              </a:rPr>
              <a:t>{</a:t>
            </a:r>
          </a:p>
          <a:p>
            <a:pPr>
              <a:buNone/>
            </a:pPr>
            <a:r>
              <a:rPr lang="pt-BR" dirty="0" smtClean="0"/>
              <a:t>#define </a:t>
            </a:r>
            <a:r>
              <a:rPr lang="pt-BR" dirty="0" smtClean="0">
                <a:solidFill>
                  <a:srgbClr val="C00000"/>
                </a:solidFill>
              </a:rPr>
              <a:t>diga</a:t>
            </a:r>
            <a:r>
              <a:rPr lang="pt-BR" dirty="0" smtClean="0"/>
              <a:t>            </a:t>
            </a:r>
            <a:r>
              <a:rPr lang="pt-BR" dirty="0" err="1" smtClean="0">
                <a:solidFill>
                  <a:srgbClr val="0000FF"/>
                </a:solidFill>
              </a:rPr>
              <a:t>printf</a:t>
            </a:r>
            <a:endParaRPr lang="pt-BR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pt-BR" dirty="0" smtClean="0"/>
              <a:t>#define </a:t>
            </a:r>
            <a:r>
              <a:rPr lang="pt-BR" dirty="0" smtClean="0">
                <a:solidFill>
                  <a:srgbClr val="C00000"/>
                </a:solidFill>
              </a:rPr>
              <a:t>fim</a:t>
            </a:r>
            <a:r>
              <a:rPr lang="pt-BR" dirty="0" smtClean="0"/>
              <a:t>             </a:t>
            </a:r>
            <a:r>
              <a:rPr lang="pt-BR" dirty="0" smtClean="0">
                <a:solidFill>
                  <a:srgbClr val="0000FF"/>
                </a:solidFill>
              </a:rPr>
              <a:t>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</a:rPr>
              <a:t>programa</a:t>
            </a:r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</a:rPr>
              <a:t>inicio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smtClean="0">
                <a:solidFill>
                  <a:srgbClr val="C00000"/>
                </a:solidFill>
              </a:rPr>
              <a:t>diga</a:t>
            </a:r>
            <a:r>
              <a:rPr lang="pt-BR" dirty="0" smtClean="0"/>
              <a:t>("Olá!");</a:t>
            </a:r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</a:rPr>
              <a:t>fim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81C0-8176-4956-AF9C-E20D229E7391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Macros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92075" indent="-9525" algn="just">
              <a:buNone/>
            </a:pPr>
            <a:r>
              <a:rPr lang="pt-BR" dirty="0" smtClean="0"/>
              <a:t>É também possível criar substituições parametrizadas, ou seja </a:t>
            </a:r>
            <a:r>
              <a:rPr lang="pt-BR" b="1" i="1" dirty="0" smtClean="0">
                <a:solidFill>
                  <a:srgbClr val="FF0000"/>
                </a:solidFill>
              </a:rPr>
              <a:t>macros</a:t>
            </a:r>
            <a:r>
              <a:rPr lang="pt-BR" dirty="0" smtClean="0"/>
              <a:t>. </a:t>
            </a:r>
          </a:p>
          <a:p>
            <a:pPr marL="92075" indent="-9525" algn="just">
              <a:buNone/>
            </a:pPr>
            <a:endParaRPr lang="pt-BR" dirty="0" smtClean="0"/>
          </a:p>
          <a:p>
            <a:pPr marL="92075" indent="-9525" algn="just">
              <a:buNone/>
            </a:pPr>
            <a:r>
              <a:rPr lang="pt-BR" dirty="0" smtClean="0"/>
              <a:t>Por exemplo, a macro a seguir serve para calcular o quadrado de um número </a:t>
            </a:r>
            <a:r>
              <a:rPr lang="pt-BR" i="1" dirty="0" smtClean="0"/>
              <a:t>n</a:t>
            </a:r>
            <a:r>
              <a:rPr lang="pt-BR" dirty="0" smtClean="0"/>
              <a:t>:</a:t>
            </a:r>
          </a:p>
          <a:p>
            <a:pPr>
              <a:buNone/>
            </a:pPr>
            <a:endParaRPr lang="pt-BR" i="1" dirty="0" smtClean="0"/>
          </a:p>
          <a:p>
            <a:pPr algn="ctr">
              <a:buNone/>
            </a:pPr>
            <a:r>
              <a:rPr lang="pt-BR" b="1" i="1" dirty="0" smtClean="0"/>
              <a:t>#define  </a:t>
            </a:r>
            <a:r>
              <a:rPr lang="pt-BR" b="1" i="1" dirty="0" err="1" smtClean="0">
                <a:solidFill>
                  <a:srgbClr val="0000FF"/>
                </a:solidFill>
              </a:rPr>
              <a:t>quad</a:t>
            </a:r>
            <a:r>
              <a:rPr lang="pt-BR" b="1" dirty="0" smtClean="0">
                <a:solidFill>
                  <a:srgbClr val="0000FF"/>
                </a:solidFill>
              </a:rPr>
              <a:t>(</a:t>
            </a:r>
            <a:r>
              <a:rPr lang="pt-BR" b="1" i="1" dirty="0" smtClean="0">
                <a:solidFill>
                  <a:srgbClr val="0000FF"/>
                </a:solidFill>
              </a:rPr>
              <a:t>n</a:t>
            </a:r>
            <a:r>
              <a:rPr lang="pt-BR" b="1" dirty="0" smtClean="0">
                <a:solidFill>
                  <a:srgbClr val="0000FF"/>
                </a:solidFill>
              </a:rPr>
              <a:t>)</a:t>
            </a:r>
            <a:r>
              <a:rPr lang="pt-BR" b="1" dirty="0" smtClean="0"/>
              <a:t>  </a:t>
            </a:r>
            <a:r>
              <a:rPr lang="pt-BR" b="1" i="1" dirty="0" smtClean="0"/>
              <a:t> </a:t>
            </a:r>
            <a:r>
              <a:rPr lang="pt-BR" b="1" i="1" dirty="0" smtClean="0">
                <a:solidFill>
                  <a:srgbClr val="C00000"/>
                </a:solidFill>
              </a:rPr>
              <a:t>n</a:t>
            </a:r>
            <a:r>
              <a:rPr lang="pt-BR" b="1" dirty="0" smtClean="0">
                <a:solidFill>
                  <a:srgbClr val="C00000"/>
                </a:solidFill>
                <a:sym typeface="Symbol"/>
              </a:rPr>
              <a:t></a:t>
            </a:r>
            <a:r>
              <a:rPr lang="pt-BR" b="1" i="1" dirty="0" smtClean="0">
                <a:solidFill>
                  <a:srgbClr val="C00000"/>
                </a:solidFill>
              </a:rPr>
              <a:t>n</a:t>
            </a:r>
          </a:p>
          <a:p>
            <a:pPr algn="ctr">
              <a:buNone/>
            </a:pPr>
            <a:endParaRPr lang="pt-BR" i="1" dirty="0" smtClean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pt-BR" i="1" dirty="0" smtClean="0"/>
              <a:t>Note que não pode haver espaço entre o identificador da macro e o parêntese que delimita a lista de parâmetros; caso haja, teremos um erro de substituição.</a:t>
            </a:r>
            <a:endParaRPr lang="pt-BR" dirty="0" smtClean="0"/>
          </a:p>
          <a:p>
            <a:pPr algn="ctr">
              <a:buNone/>
            </a:pPr>
            <a:endParaRPr lang="pt-BR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81C0-8176-4956-AF9C-E20D229E7391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</a:p>
          <a:p>
            <a:pPr>
              <a:buNone/>
            </a:pPr>
            <a:r>
              <a:rPr lang="pt-BR" dirty="0" smtClean="0"/>
              <a:t>#define </a:t>
            </a:r>
            <a:r>
              <a:rPr lang="pt-BR" dirty="0" err="1" smtClean="0"/>
              <a:t>quad</a:t>
            </a:r>
            <a:r>
              <a:rPr lang="pt-BR" dirty="0" smtClean="0"/>
              <a:t>(n</a:t>
            </a:r>
            <a:r>
              <a:rPr lang="pt-BR" dirty="0" smtClean="0"/>
              <a:t>) n*n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x=2,  y;</a:t>
            </a:r>
          </a:p>
          <a:p>
            <a:pPr>
              <a:buNone/>
            </a:pPr>
            <a:r>
              <a:rPr lang="pt-BR" dirty="0" smtClean="0"/>
              <a:t>	y = </a:t>
            </a:r>
            <a:r>
              <a:rPr lang="pt-BR" dirty="0" err="1" smtClean="0"/>
              <a:t>quad</a:t>
            </a:r>
            <a:r>
              <a:rPr lang="pt-BR" dirty="0" smtClean="0"/>
              <a:t>(x);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(“O quadrado é %d”, y);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getch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81C0-8176-4956-AF9C-E20D229E7391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142</TotalTime>
  <Words>606</Words>
  <Application>Microsoft Office PowerPoint</Application>
  <PresentationFormat>Apresentação na tela (4:3)</PresentationFormat>
  <Paragraphs>132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Solstício</vt:lpstr>
      <vt:lpstr>Macros e Funções</vt:lpstr>
      <vt:lpstr>PREPROCESSAMENTO</vt:lpstr>
      <vt:lpstr>O preprocessador</vt:lpstr>
      <vt:lpstr>A DIRETIVA  #define</vt:lpstr>
      <vt:lpstr>Exemplo de #define </vt:lpstr>
      <vt:lpstr>Exercício: </vt:lpstr>
      <vt:lpstr>Resposta:</vt:lpstr>
      <vt:lpstr>Macros</vt:lpstr>
      <vt:lpstr>Exemplo:</vt:lpstr>
      <vt:lpstr>Atenção</vt:lpstr>
      <vt:lpstr>Slide 11</vt:lpstr>
      <vt:lpstr>Slide 12</vt:lpstr>
      <vt:lpstr>Exercício  </vt:lpstr>
      <vt:lpstr>Respostas:</vt:lpstr>
      <vt:lpstr>A DIRETIVA  #include </vt:lpstr>
      <vt:lpstr>Slide 16</vt:lpstr>
      <vt:lpstr>Exemplo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 e Funções</dc:title>
  <dc:creator>Angela</dc:creator>
  <cp:lastModifiedBy>atomiko</cp:lastModifiedBy>
  <cp:revision>24</cp:revision>
  <dcterms:created xsi:type="dcterms:W3CDTF">2008-10-21T00:06:14Z</dcterms:created>
  <dcterms:modified xsi:type="dcterms:W3CDTF">2010-03-23T23:48:05Z</dcterms:modified>
</cp:coreProperties>
</file>