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31" r:id="rId2"/>
    <p:sldId id="433" r:id="rId3"/>
    <p:sldId id="448" r:id="rId4"/>
    <p:sldId id="435" r:id="rId5"/>
    <p:sldId id="428" r:id="rId6"/>
    <p:sldId id="429" r:id="rId7"/>
    <p:sldId id="434" r:id="rId8"/>
    <p:sldId id="432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50" r:id="rId22"/>
    <p:sldId id="452" r:id="rId23"/>
    <p:sldId id="451" r:id="rId24"/>
    <p:sldId id="453" r:id="rId25"/>
    <p:sldId id="455" r:id="rId26"/>
    <p:sldId id="454" r:id="rId27"/>
    <p:sldId id="430" r:id="rId28"/>
    <p:sldId id="44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C6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263F4-417F-4D4B-9994-0876648434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222EE-7784-477F-8A04-C59951BB16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0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9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6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9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5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90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9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5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2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3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30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3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3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7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5" y="6266363"/>
            <a:ext cx="1490149" cy="515257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0" y="753035"/>
            <a:ext cx="12192000" cy="50656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EMPRESAS DE BASE TECNOLÓGICA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INTENSIVAS NO USO DO CONHECIMENTO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SPIN OFFS</a:t>
            </a:r>
            <a:endParaRPr lang="pt-BR" sz="5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MAIO DE 2014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75775">
              <a:tabLst>
                <a:tab pos="9609138" algn="l"/>
              </a:tabLst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FILIPPE BARROS</a:t>
            </a:r>
          </a:p>
        </p:txBody>
      </p:sp>
    </p:spTree>
    <p:extLst>
      <p:ext uri="{BB962C8B-B14F-4D97-AF65-F5344CB8AC3E}">
        <p14:creationId xmlns:p14="http://schemas.microsoft.com/office/powerpoint/2010/main" val="168897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 OFFS DE UNIVERSIDADES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9" name="Retângulo 38"/>
          <p:cNvSpPr/>
          <p:nvPr/>
        </p:nvSpPr>
        <p:spPr>
          <a:xfrm>
            <a:off x="1" y="1549085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1ª REVOLUÇÃO ACADÊMICA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665259" y="1549084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+ ENSINO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526742" y="2081704"/>
            <a:ext cx="1138517" cy="1169894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0" y="3862003"/>
            <a:ext cx="12192000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COMO CAPITALIZAR O CONHECIMENTO?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ta dobrada 2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eta dobrada 12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ta dobrada 2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eta dobrada 12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em curva 6"/>
          <p:cNvCxnSpPr>
            <a:stCxn id="12" idx="1"/>
          </p:cNvCxnSpPr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6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em curva 29"/>
          <p:cNvCxnSpPr/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dobrada 37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dobrada 39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1. GERAR IDEIAS DE NEGÓCIOS A PARTIR DA PESQUISA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5"/>
            <a:ext cx="12192000" cy="906790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GERA E AVALIA IDEIAS PARA COMERCIALIZAÇÃO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27704" y="2568390"/>
            <a:ext cx="1127123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Produzir ideias de negócios, sugestões e propostas dentro da comunidade acadêmica para exploração comercial.</a:t>
            </a:r>
          </a:p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Precisa conciliar o “científico”, que considera a ciência como um fim por si só, com o “econômico”, que considera a ciência um meio.</a:t>
            </a:r>
          </a:p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Dois principais desafios: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Cultura acadêmica (pressão por publicação e ensino, relação com o dinheiro e o financiamento das pesquisas, afastamento da prática e “prostituição da ciência”)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 interna (não havia preocupação com a identificação e seleção de ideias dentro das universidades)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  <a:solidFill>
            <a:srgbClr val="2F5597"/>
          </a:solidFill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em curva 29"/>
          <p:cNvCxnSpPr/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dobrada 37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dobrada 39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 FINALIZAR NOVOS PROJETOS DE RISCO A PARTIR DAS IDEIAS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5"/>
            <a:ext cx="12192000" cy="1269858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 AS IDEIAS E TRADUZ AS MAIS PROMISSORAS EM PROJETOS EMPREENDEDORES GENUÍNOS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27704" y="2823883"/>
            <a:ext cx="1127123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 ideias produzidas geralmente possuem áreas cinzentas, são mal estruturadas e são muito técnicas e científicas, sem clareza de como renderão dinheiro.</a:t>
            </a:r>
          </a:p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Nessa fase, percepção de que pode gerar dinheiro deve ser transformada em um coerente e estruturado projeto, considerando três principais fatores: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Proteção da ideia (como identificar quem são os proprietários dos resultados e como proteger esses resultados de falsificações, cópias,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das ideias de negócio (sendo o spin-off o modelo escolhido para a exploração do potencial econômico das ideias, como montar um projeto empresarial genuíno? Envolve a prototipagem e o plano de negócio).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Financiamento (pouco financiamento para prototipagem e desenvolvimento comercial)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  <a:solidFill>
            <a:srgbClr val="2F5597"/>
          </a:solidFill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em curva 29"/>
          <p:cNvCxnSpPr/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dobrada 37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dobrada 39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3. LANÇAMENTO DAS EMPRESAS </a:t>
            </a:r>
            <a:r>
              <a:rPr lang="pt-BR" sz="2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A PARTIR DOS PROJETOS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5"/>
            <a:ext cx="12192000" cy="1269858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 OS MELHORES PROJETOS, </a:t>
            </a:r>
          </a:p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CRIANDO NOVAS </a:t>
            </a:r>
            <a:r>
              <a:rPr lang="pt-BR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704" y="3039035"/>
            <a:ext cx="11271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dois principais problemas dessa etapa são: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 com a universidade-mãe (conflito de interesses)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Acesso a recursos (tangíveis e intangíveis)</a:t>
            </a:r>
          </a:p>
        </p:txBody>
      </p:sp>
    </p:spTree>
    <p:extLst>
      <p:ext uri="{BB962C8B-B14F-4D97-AF65-F5344CB8AC3E}">
        <p14:creationId xmlns:p14="http://schemas.microsoft.com/office/powerpoint/2010/main" val="8274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  <a:solidFill>
            <a:srgbClr val="2F5597"/>
          </a:solidFill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em curva 29"/>
          <p:cNvCxnSpPr/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dobrada 37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dobrada 39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1863304"/>
            <a:ext cx="12192000" cy="360584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sz="3000" i="1" dirty="0">
                <a:latin typeface="Arial" panose="020B0604020202020204" pitchFamily="34" charset="0"/>
                <a:cs typeface="Arial" panose="020B0604020202020204" pitchFamily="34" charset="0"/>
              </a:rPr>
              <a:t>spin-off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  é uma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nova empresa 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é formada por indivíduos que são ex-funcionários de uma organização mãe e que gira em torno de uma </a:t>
            </a:r>
            <a:r>
              <a:rPr lang="pt-BR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pt-BR" sz="3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pt-BR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originada na organização-mãe e, em seguida, transferida para a nova empresa.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5250" y="6343135"/>
            <a:ext cx="2532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CARAYANNIS, 1998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 FORTALECER A CRIAÇÃO DE VALOR ECONÔMICO POR MEIO DE </a:t>
            </a:r>
            <a:r>
              <a:rPr lang="pt-BR" sz="2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2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5"/>
            <a:ext cx="12192000" cy="1269858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CONSOLIDAÇÃO E FORTALECIMENTO DO VALOR ECONÔMICO CRIADO POR ESSAS NOVAS </a:t>
            </a:r>
            <a:r>
              <a:rPr lang="pt-BR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704" y="2823883"/>
            <a:ext cx="11271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Embora a criação da empresa possa ser um passo fundamental de valorização da spin-off, é necessário estender para a criação do valor econômico, gerando para a economia local resultados tangíveis (criação de empregos, investimentos, impostos...) e intangíveis (dinamismo empresarial, consolidação de centros de referência...)</a:t>
            </a:r>
          </a:p>
          <a:p>
            <a:pPr algn="just">
              <a:spcBef>
                <a:spcPts val="1200"/>
              </a:spcBef>
              <a:buClr>
                <a:srgbClr val="2F5597"/>
              </a:buClr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753035"/>
            <a:ext cx="12192000" cy="50656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pt-B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CASO MIT</a:t>
            </a:r>
            <a:endParaRPr lang="pt-BR" sz="5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CASO MIT</a:t>
            </a:r>
            <a:endParaRPr lang="en-US" sz="2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30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ROBERTS; EESLEY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4"/>
            <a:ext cx="12192000" cy="4619779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CASO EM PROFUNDIDADE CONDUZIDO POR ANOS.</a:t>
            </a:r>
          </a:p>
          <a:p>
            <a:pPr marL="514350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MIT conducts periodic surveys of all alumni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approximately each</a:t>
            </a:r>
          </a:p>
          <a:p>
            <a:pPr marL="5143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decade, to get up-to-date demographic information.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ALUMNI: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“[…] 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deﬁned by the MIT Alumni/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Association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all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persons who received an “earned” degree from MIT, as well as those who were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in a degree-granting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 for at least one full undergraduate term or two full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graduate terms.”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CASO MIT - 2001</a:t>
            </a:r>
            <a:endParaRPr lang="en-US" sz="2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5250" y="6343135"/>
            <a:ext cx="30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ROBERTS; EESLEY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e 1"/>
          <p:cNvSpPr/>
          <p:nvPr/>
        </p:nvSpPr>
        <p:spPr>
          <a:xfrm rot="10800000">
            <a:off x="671510" y="1374252"/>
            <a:ext cx="10315577" cy="1071018"/>
          </a:xfrm>
          <a:prstGeom prst="trapezoid">
            <a:avLst>
              <a:gd name="adj" fmla="val 6117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1123176" y="1608300"/>
            <a:ext cx="902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ENVIOU UMA SURVEY PARA TODOS OS 105.928 ALUMNI 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ENDEREÇO CADASTRADO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rapezoide 13"/>
          <p:cNvSpPr/>
          <p:nvPr/>
        </p:nvSpPr>
        <p:spPr>
          <a:xfrm rot="10800000">
            <a:off x="1371599" y="2543714"/>
            <a:ext cx="8886825" cy="1071018"/>
          </a:xfrm>
          <a:prstGeom prst="trapezoid">
            <a:avLst>
              <a:gd name="adj" fmla="val 6117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118409" y="2917994"/>
            <a:ext cx="90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</a:t>
            </a:r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RECEBEU 43.668 RESPOSTAS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rapezoide 15"/>
          <p:cNvSpPr/>
          <p:nvPr/>
        </p:nvSpPr>
        <p:spPr>
          <a:xfrm rot="10800000">
            <a:off x="2085973" y="3724808"/>
            <a:ext cx="7443789" cy="1071018"/>
          </a:xfrm>
          <a:prstGeom prst="trapezoid">
            <a:avLst>
              <a:gd name="adj" fmla="val 6117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/>
          <p:cNvSpPr txBox="1"/>
          <p:nvPr/>
        </p:nvSpPr>
        <p:spPr>
          <a:xfrm>
            <a:off x="2828925" y="3927633"/>
            <a:ext cx="600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34.846 RESPONDERAM A QUESTÃO SOBRE TEREM SE TORNADO OU NÃO EMPREENDEDORES.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rapezoide 17"/>
          <p:cNvSpPr/>
          <p:nvPr/>
        </p:nvSpPr>
        <p:spPr>
          <a:xfrm rot="10800000">
            <a:off x="2814635" y="4905902"/>
            <a:ext cx="6015040" cy="1071018"/>
          </a:xfrm>
          <a:prstGeom prst="trapezoid">
            <a:avLst>
              <a:gd name="adj" fmla="val 6117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/>
          <p:cNvSpPr txBox="1"/>
          <p:nvPr/>
        </p:nvSpPr>
        <p:spPr>
          <a:xfrm>
            <a:off x="3400421" y="5008711"/>
            <a:ext cx="484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8.179 (23.5%) RESPONDENTES AFIRMARAM QUE FUNDARAM AO MENOS UMA EMPRESA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CASO MIT - 2003</a:t>
            </a:r>
            <a:endParaRPr lang="en-US" sz="2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5250" y="6343135"/>
            <a:ext cx="30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ROBERTS; EESLEY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e 1"/>
          <p:cNvSpPr/>
          <p:nvPr/>
        </p:nvSpPr>
        <p:spPr>
          <a:xfrm rot="10800000">
            <a:off x="671510" y="1902897"/>
            <a:ext cx="10315577" cy="1071018"/>
          </a:xfrm>
          <a:prstGeom prst="trapezoid">
            <a:avLst>
              <a:gd name="adj" fmla="val 6117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1151752" y="2136945"/>
            <a:ext cx="939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E ENVIO DE SURVEY PARA 8.044 RESPONDENTES EMPREENDEDORES, FOCADO NA FORMAÇÃO E OPERAÇÃO DE SUAS EMPRESAS </a:t>
            </a:r>
          </a:p>
        </p:txBody>
      </p:sp>
      <p:sp>
        <p:nvSpPr>
          <p:cNvPr id="14" name="Trapezoide 13"/>
          <p:cNvSpPr/>
          <p:nvPr/>
        </p:nvSpPr>
        <p:spPr>
          <a:xfrm rot="10800000">
            <a:off x="1371599" y="3072359"/>
            <a:ext cx="8886825" cy="1071018"/>
          </a:xfrm>
          <a:prstGeom prst="trapezoid">
            <a:avLst>
              <a:gd name="adj" fmla="val 6117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318441" y="3189465"/>
            <a:ext cx="902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2.111 FUNDADORES QUE COMPLETARAM A PESQUISA, APROXIMADAMENTE 2.2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CASOS REPORTARAM MAIS DE UM COFUNDADOR DO MIT.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rapezoide 15"/>
          <p:cNvSpPr/>
          <p:nvPr/>
        </p:nvSpPr>
        <p:spPr>
          <a:xfrm rot="10800000">
            <a:off x="2085973" y="4253453"/>
            <a:ext cx="7443789" cy="1071018"/>
          </a:xfrm>
          <a:prstGeom prst="trapezoid">
            <a:avLst>
              <a:gd name="adj" fmla="val 6117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/>
          <p:cNvSpPr txBox="1"/>
          <p:nvPr/>
        </p:nvSpPr>
        <p:spPr>
          <a:xfrm>
            <a:off x="2828925" y="4370550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ELIMINAÇÃO DAS DUPLICIDADES, RESTARAM 2.059 EMPREENDEDORES ALUMNI QUE FUNDARAM 4.611 EMPRESAS.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CASO MIT</a:t>
            </a:r>
            <a:endParaRPr lang="en-US" sz="2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30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ROBERTS; EESLEY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4"/>
            <a:ext cx="12192000" cy="4619779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FOSSEM UM PAÍS, ESTIMATIVAS CONSERVADORES CONSIDERAM AS EMPRESAS DOS ALUMNI DO MIT A 17ª ECONOMIA DO MUNDO.</a:t>
            </a:r>
          </a:p>
          <a:p>
            <a:pPr marL="514350"/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EXTRAPOLAÇÕES DOS DADOS DO SURVEY ESTIMAM 25.800 EMPRESAS FUNDADAS POR ALUMNI DO MIT, EMPREGANDO MAIS DE 3.3 MILHÕES DE PESSOAS E GERANDO RECEITAS PERTO DE 2 TRILHÕES DE DOLARES.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OUTROS CASOS DE PESQUISA ALUMNI</a:t>
            </a:r>
            <a:endParaRPr lang="en-US" sz="2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30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ROBERTS; EESLEY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4"/>
            <a:ext cx="12192000" cy="4619779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CHICAGO GRADUATE SCHOOL OF BUSINESS (2000)</a:t>
            </a:r>
          </a:p>
          <a:p>
            <a:pPr marL="514350"/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STANFORD UNIVERSITY GRADUATE SCHOOL OF BUSINESS</a:t>
            </a:r>
          </a:p>
          <a:p>
            <a:pPr marL="514350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HARVARD BUSINESS SCHOOL</a:t>
            </a:r>
          </a:p>
          <a:p>
            <a:pPr marL="514350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IOWA STATE UNIVERSITY</a:t>
            </a:r>
          </a:p>
          <a:p>
            <a:pPr marL="514350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TSINGHUA UNIVERSITY (PEQUIM)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7703" y="1603822"/>
            <a:ext cx="1176429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Agência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USP De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Inovação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Nascentes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www.inovacao.usp.br/industria/spinoff.php.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24 de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2014.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Roberts, E. B.;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Eesley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C.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(2011)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Entrepreneurial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Impact: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Role of MIT — An Updated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Entrepreneurship,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Vol. 7,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N. 1–2, pp. 1–149.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Carayannis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E. G.; Rogers, E. M.;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Kurihara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K.;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Allbritton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M. M. (1998)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High-Technology spin-offs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government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R&amp;D laboratories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research universities.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Technovation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Vol. 18, N. 1, pp. 1-11.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Constante, J. 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(2011) SPIN-OFFS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estudo de casos em pequenas e médias empresas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brasileiras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base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tecnológica. Dissertação de Mestrado.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Fundação Getúlio Vargas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Escola de Administração de Empresas de São Paulo.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Etzkowitz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H. (1998)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norms of entrepreneurial science: cognitive effects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new university–industry linkages.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Policy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27, pp. 823-833.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Ndonzuau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F. N.;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Pirnay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F.;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Surlemont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B. (2002)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stage model of academic spin-off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creation.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Technovation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22, pp. 281–289.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5" y="6266363"/>
            <a:ext cx="1490149" cy="515257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0" y="753035"/>
            <a:ext cx="12192000" cy="50656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EMPRESAS DE BASE TECNOLÓGICA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INTENSIVAS NO USO DO CONHECIMENTO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SPIN OFFS</a:t>
            </a:r>
            <a:endParaRPr lang="pt-BR" sz="5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MAIO DE 2014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75775">
              <a:tabLst>
                <a:tab pos="9609138" algn="l"/>
              </a:tabLst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FILIPPE BARROS</a:t>
            </a:r>
          </a:p>
        </p:txBody>
      </p:sp>
    </p:spTree>
    <p:extLst>
      <p:ext uri="{BB962C8B-B14F-4D97-AF65-F5344CB8AC3E}">
        <p14:creationId xmlns:p14="http://schemas.microsoft.com/office/powerpoint/2010/main" val="269042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CARACTERIZAÇÃO DE UMA SPIN OFF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5250" y="6343135"/>
            <a:ext cx="25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CONSTANTE, 2011.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1363359"/>
            <a:ext cx="12192000" cy="52356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CARACTERIZAÇÃO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1941835"/>
            <a:ext cx="6060141" cy="57518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AUTOR(ES)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131859" y="1941834"/>
            <a:ext cx="6060141" cy="57518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NECESSÁRIOS PARA CARACTERIZAR UMA </a:t>
            </a:r>
            <a:r>
              <a:rPr lang="pt-B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 OFF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-2242" y="2545533"/>
            <a:ext cx="6062383" cy="3461179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AUTOR(ES)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45306" y="2538691"/>
            <a:ext cx="6062383" cy="3461179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AUTOR(ES)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163236" y="2612890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Criação de uma nova organização 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partir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 uma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 existente.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2609993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-2242" y="3002335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131859" y="2997011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483" y="3017886"/>
            <a:ext cx="6060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Steffensen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Rogers 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Speakman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(1999);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Cooper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(1971); Pérez e Sánchez (2003);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Smilor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Gibson e Dietrich (1990);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Pirnay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Franco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Filson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(2000);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Chesbrough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Smith (2000);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Klepper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Sleeper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(2002);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Agarwal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et al. (2002)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67719" y="3289723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Saída de um colaborador da organização-mãe para a nova-organização.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241" y="3988449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136342" y="3983125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4481" y="4044341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Anton e Yao (1995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Chesbrough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Smith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Pérez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Sánchez (2003)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158755" y="4047238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Transferência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conhecimento/tecnologia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formal para 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nova-empresa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-6723" y="4463577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6127378" y="4458253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-13445" y="4532916"/>
            <a:ext cx="606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Cooper (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1971);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Carayannis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et al. (1998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Steffensen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Rogers 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Speakman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1999); Rogers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Takegami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Yin (2001)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149791" y="4549260"/>
            <a:ext cx="606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Transferência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conhecimento/tecnologia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formal ou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informal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a nova-empresa. 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-15687" y="5167304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145308" y="5161980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-8962" y="5303878"/>
            <a:ext cx="606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Dahlstrand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(1997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Carayannis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et al. (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1998); Bellini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et al. (1999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Huylebroeck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(1999) 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154274" y="5306775"/>
            <a:ext cx="606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Nova empresa deve ser baseada em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tecnologia ou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ideia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originada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dentro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da organização-mãe. </a:t>
            </a:r>
          </a:p>
        </p:txBody>
      </p:sp>
    </p:spTree>
    <p:extLst>
      <p:ext uri="{BB962C8B-B14F-4D97-AF65-F5344CB8AC3E}">
        <p14:creationId xmlns:p14="http://schemas.microsoft.com/office/powerpoint/2010/main" val="3497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22" grpId="0"/>
      <p:bldP spid="6" grpId="0"/>
      <p:bldP spid="25" grpId="0"/>
      <p:bldP spid="26" grpId="0"/>
      <p:bldP spid="29" grpId="0"/>
      <p:bldP spid="30" grpId="0"/>
      <p:bldP spid="33" grpId="0"/>
      <p:bldP spid="34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1863304"/>
            <a:ext cx="12192000" cy="360584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Alguns fundadores de </a:t>
            </a:r>
            <a:r>
              <a:rPr lang="pt-BR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</a:t>
            </a:r>
            <a:r>
              <a:rPr lang="pt-BR" sz="3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não gostam desse termo por remeter a uma dívida com a organização-mãe que não reconhece o sacrifício de dinheiro, tempo e esforços para a estruturação da nova empresa.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5250" y="6343135"/>
            <a:ext cx="2532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CARAYANNIS, 1998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3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1863304"/>
            <a:ext cx="6090249" cy="360584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sz="3000" i="1" dirty="0">
                <a:latin typeface="Arial" panose="020B0604020202020204" pitchFamily="34" charset="0"/>
                <a:cs typeface="Arial" panose="020B0604020202020204" pitchFamily="34" charset="0"/>
              </a:rPr>
              <a:t>spin-off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  é uma empresa que surge de uma outra organização, mas que permanece possuída e administrada por seus geradores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5250" y="6343135"/>
            <a:ext cx="3383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AGÊNCIA USP DE INOVAÇÃO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01752" y="1863303"/>
            <a:ext cx="6090249" cy="360584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sz="3000" i="1" dirty="0">
                <a:latin typeface="Arial" panose="020B0604020202020204" pitchFamily="34" charset="0"/>
                <a:cs typeface="Arial" panose="020B0604020202020204" pitchFamily="34" charset="0"/>
              </a:rPr>
              <a:t>spin-out 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é uma empresa que surge de outra organização, mas seu gerador não permanece como dono majoritário e, portanto, não exerce controle gerencial.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5250" y="6343135"/>
            <a:ext cx="5619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AGÊNCIA USP DE </a:t>
            </a:r>
            <a:r>
              <a:rPr lang="pt-BR" sz="1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INOVAÇÃO, 2014; CARAYANNIS, 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0" y="1478280"/>
            <a:ext cx="6309360" cy="2667000"/>
            <a:chOff x="0" y="1478280"/>
            <a:chExt cx="6309360" cy="266700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0" y="1478280"/>
              <a:ext cx="6309360" cy="2667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56210" y="1490955"/>
              <a:ext cx="561975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Gerador da tecnologia</a:t>
              </a:r>
              <a:r>
                <a:rPr lang="pt-BR" sz="2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pPr algn="just"/>
              <a:r>
                <a:rPr lang="pt-BR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quem </a:t>
              </a:r>
              <a:r>
                <a:rPr lang="pt-BR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traz a inovação tecnológica por meio de um processo de desenvolvimento </a:t>
              </a:r>
              <a:r>
                <a:rPr lang="pt-BR" dirty="0" err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inovativo</a:t>
              </a:r>
              <a:r>
                <a:rPr lang="pt-BR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até o ponto em que a transferência desta tecnologia pode ser iniciada.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882640" y="1478280"/>
            <a:ext cx="6309360" cy="2667000"/>
            <a:chOff x="5882640" y="1478280"/>
            <a:chExt cx="6309360" cy="2667000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5882640" y="1478280"/>
              <a:ext cx="6309360" cy="2667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392633" y="1490955"/>
              <a:ext cx="561975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Empreendedor</a:t>
              </a:r>
              <a:endParaRPr lang="pt-BR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pt-BR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quem se esforça para criar um novo negócio que é centrado na inovação tecnológica. O papel do empreendedor é comercializar a tecnologia em um produto ou serviço que é vendido em um mercado. 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0" y="3188960"/>
            <a:ext cx="6309360" cy="2667000"/>
            <a:chOff x="0" y="3188960"/>
            <a:chExt cx="6309360" cy="2667000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0" y="3188960"/>
              <a:ext cx="6309360" cy="2667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56210" y="4157955"/>
              <a:ext cx="561975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Organização de origem</a:t>
              </a:r>
              <a:endParaRPr lang="pt-BR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pt-BR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onde as atividades de P&amp;D para criar a inovação tecnológica ocorrem e que </a:t>
              </a:r>
              <a:r>
                <a:rPr lang="pt-BR" dirty="0" err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provêem</a:t>
              </a:r>
              <a:r>
                <a:rPr lang="pt-BR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aos spin-</a:t>
              </a:r>
              <a:r>
                <a:rPr lang="pt-BR" dirty="0" err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offs</a:t>
              </a:r>
              <a:r>
                <a:rPr lang="pt-BR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assistência em patenteamento da inovação, licenciamento tecnológico etc. 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882640" y="3188960"/>
            <a:ext cx="6309360" cy="2667000"/>
            <a:chOff x="5882640" y="3188960"/>
            <a:chExt cx="6309360" cy="2667000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5882640" y="3188960"/>
              <a:ext cx="6309360" cy="2667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392633" y="4157955"/>
              <a:ext cx="561975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Financiador</a:t>
              </a:r>
              <a:endParaRPr lang="pt-BR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pt-BR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quem fornece os recursos financeiros para estabilizar o spin-off e que pode fornecer alguns conhecimentos administrativos.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tângulo de cantos arredondados 16"/>
          <p:cNvSpPr/>
          <p:nvPr/>
        </p:nvSpPr>
        <p:spPr>
          <a:xfrm>
            <a:off x="5212945" y="3172846"/>
            <a:ext cx="1690775" cy="985109"/>
          </a:xfrm>
          <a:prstGeom prst="roundRect">
            <a:avLst/>
          </a:prstGeom>
          <a:solidFill>
            <a:srgbClr val="2F5597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NASCENTES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1863304"/>
            <a:ext cx="12192000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Uma spin off é um mecanismo de transferência de tecnologia porque é usualmente formado para comercializar uma tecnologia originária de: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5250" y="6343135"/>
            <a:ext cx="2532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CARAYANNIS, 1998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560" y="4548529"/>
            <a:ext cx="3966882" cy="1531145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LABORATÓRIO DE </a:t>
            </a:r>
          </a:p>
          <a:p>
            <a:pPr algn="ctr">
              <a:lnSpc>
                <a:spcPct val="12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P&amp;D GOVERNAMENTAL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124397" y="4548529"/>
            <a:ext cx="3966882" cy="1531145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225118" y="4542802"/>
            <a:ext cx="3966882" cy="1531145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PRIVADAS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angulado 4"/>
          <p:cNvCxnSpPr>
            <a:stCxn id="2" idx="2"/>
            <a:endCxn id="7" idx="0"/>
          </p:cNvCxnSpPr>
          <p:nvPr/>
        </p:nvCxnSpPr>
        <p:spPr>
          <a:xfrm rot="5400000">
            <a:off x="3798519" y="2251048"/>
            <a:ext cx="500964" cy="4093999"/>
          </a:xfrm>
          <a:prstGeom prst="bentConnector3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2" idx="2"/>
            <a:endCxn id="10" idx="0"/>
          </p:cNvCxnSpPr>
          <p:nvPr/>
        </p:nvCxnSpPr>
        <p:spPr>
          <a:xfrm>
            <a:off x="6096000" y="4047565"/>
            <a:ext cx="11838" cy="500964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12" idx="0"/>
          </p:cNvCxnSpPr>
          <p:nvPr/>
        </p:nvCxnSpPr>
        <p:spPr>
          <a:xfrm rot="16200000" flipH="1">
            <a:off x="7904661" y="2238903"/>
            <a:ext cx="495237" cy="4112559"/>
          </a:xfrm>
          <a:prstGeom prst="bentConnector3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 OFFS DE UNIVERSIDADES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5250" y="6343135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ETZKOWITZ, 1998.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" y="1549085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1ª REVOLUÇÃO ACADÊMICA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665259" y="1549084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+ ENSINO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526742" y="2081704"/>
            <a:ext cx="1138517" cy="1169894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0" y="3862003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2ª REVOLUÇÃO ACADÊMICA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665258" y="3862002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ECONÔMICO E SOCIAL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eta para a direita 42"/>
          <p:cNvSpPr/>
          <p:nvPr/>
        </p:nvSpPr>
        <p:spPr>
          <a:xfrm>
            <a:off x="5526741" y="4394622"/>
            <a:ext cx="1138517" cy="1169894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 OFFS DE UNIVERSIDADES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9" name="Retângulo 38"/>
          <p:cNvSpPr/>
          <p:nvPr/>
        </p:nvSpPr>
        <p:spPr>
          <a:xfrm>
            <a:off x="1" y="1549085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1ª REVOLUÇÃO ACADÊMICA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665259" y="1549084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+ ENSINO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526742" y="2081704"/>
            <a:ext cx="1138517" cy="1169894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0" y="3862003"/>
            <a:ext cx="12192000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CAPITALIZAÇÃO DO CONHECIMENTO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250" y="6343135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ETZKOWITZ, 1998.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23613</TotalTime>
  <Words>1729</Words>
  <Application>Microsoft Office PowerPoint</Application>
  <PresentationFormat>Widescreen</PresentationFormat>
  <Paragraphs>263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Filippe Barros</dc:creator>
  <cp:lastModifiedBy>Filippe</cp:lastModifiedBy>
  <cp:revision>293</cp:revision>
  <dcterms:created xsi:type="dcterms:W3CDTF">2013-03-25T02:58:59Z</dcterms:created>
  <dcterms:modified xsi:type="dcterms:W3CDTF">2014-05-26T03:19:21Z</dcterms:modified>
</cp:coreProperties>
</file>