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9" r:id="rId5"/>
    <p:sldId id="263" r:id="rId6"/>
    <p:sldId id="257" r:id="rId7"/>
    <p:sldId id="269" r:id="rId8"/>
    <p:sldId id="270" r:id="rId9"/>
    <p:sldId id="260" r:id="rId10"/>
    <p:sldId id="261" r:id="rId11"/>
    <p:sldId id="268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33"/>
    <a:srgbClr val="FFCC00"/>
    <a:srgbClr val="00863D"/>
    <a:srgbClr val="3217FB"/>
    <a:srgbClr val="660066"/>
    <a:srgbClr val="A50021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80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ACB5E-A4F1-46AA-8317-27C32B8A1EB9}" type="datetimeFigureOut">
              <a:rPr lang="pt-BR" smtClean="0"/>
              <a:pPr/>
              <a:t>06/04/2014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1556-1E2B-4623-9218-335586EEE5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deavor.org.br/" TargetMode="External"/><Relationship Id="rId2" Type="http://schemas.openxmlformats.org/officeDocument/2006/relationships/hyperlink" Target="http://www.hbrbr.com.br/materia/por-que-o-movimento-lean-startup-muda-tudo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428868"/>
            <a:ext cx="9144000" cy="392909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Objetivo de hoje: </a:t>
            </a:r>
          </a:p>
          <a:p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Apresentar um breve contexto das startups 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Financiamento das 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0" y="6000768"/>
            <a:ext cx="3571868" cy="85723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0" y="5286388"/>
            <a:ext cx="3500430" cy="7572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Bolsas 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ítulo 3"/>
          <p:cNvSpPr txBox="1">
            <a:spLocks/>
          </p:cNvSpPr>
          <p:nvPr/>
        </p:nvSpPr>
        <p:spPr>
          <a:xfrm>
            <a:off x="3500430" y="3786190"/>
            <a:ext cx="5643570" cy="75724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IPO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0" y="4500570"/>
            <a:ext cx="3500430" cy="785818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Editais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5357818" y="3357562"/>
            <a:ext cx="32004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ítulo 3"/>
          <p:cNvSpPr txBox="1">
            <a:spLocks/>
          </p:cNvSpPr>
          <p:nvPr/>
        </p:nvSpPr>
        <p:spPr>
          <a:xfrm>
            <a:off x="0" y="3786190"/>
            <a:ext cx="3500398" cy="757246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err="1" smtClean="0">
                <a:solidFill>
                  <a:schemeClr val="bg1"/>
                </a:solidFill>
              </a:rPr>
              <a:t>Crowdfunding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ítulo 3"/>
          <p:cNvSpPr txBox="1">
            <a:spLocks/>
          </p:cNvSpPr>
          <p:nvPr/>
        </p:nvSpPr>
        <p:spPr>
          <a:xfrm>
            <a:off x="3500430" y="6072182"/>
            <a:ext cx="3286148" cy="78581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Anjo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http://www.alexandreporfirio.com/wp-content/uploads/2012/02/private-equity-market-inv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095490"/>
            <a:ext cx="1643074" cy="1561935"/>
          </a:xfrm>
          <a:prstGeom prst="rect">
            <a:avLst/>
          </a:prstGeom>
          <a:noFill/>
        </p:spPr>
      </p:pic>
      <p:sp>
        <p:nvSpPr>
          <p:cNvPr id="18" name="Subtítulo 3"/>
          <p:cNvSpPr txBox="1">
            <a:spLocks/>
          </p:cNvSpPr>
          <p:nvPr/>
        </p:nvSpPr>
        <p:spPr>
          <a:xfrm>
            <a:off x="3500430" y="4500570"/>
            <a:ext cx="4714908" cy="78581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Equity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ítulo 3"/>
          <p:cNvSpPr txBox="1">
            <a:spLocks/>
          </p:cNvSpPr>
          <p:nvPr/>
        </p:nvSpPr>
        <p:spPr>
          <a:xfrm>
            <a:off x="3500430" y="5286388"/>
            <a:ext cx="3929090" cy="78581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err="1" smtClean="0"/>
              <a:t>Venture</a:t>
            </a:r>
            <a:r>
              <a:rPr lang="pt-BR" sz="3200" dirty="0" smtClean="0"/>
              <a:t> Capital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pt-BR" sz="5300" b="1" dirty="0" smtClean="0">
                <a:solidFill>
                  <a:schemeClr val="bg1"/>
                </a:solidFill>
              </a:rPr>
              <a:t/>
            </a:r>
            <a:br>
              <a:rPr lang="pt-BR" sz="5300" b="1" dirty="0" smtClean="0">
                <a:solidFill>
                  <a:schemeClr val="bg1"/>
                </a:solidFill>
              </a:rPr>
            </a:br>
            <a:r>
              <a:rPr lang="pt-BR" sz="5300" b="1" dirty="0" smtClean="0">
                <a:solidFill>
                  <a:schemeClr val="bg1"/>
                </a:solidFill>
              </a:rPr>
              <a:t>Métricas e Indicadores de Desempenho Startups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2000240"/>
            <a:ext cx="8643998" cy="3571900"/>
          </a:xfrm>
        </p:spPr>
        <p:txBody>
          <a:bodyPr>
            <a:normAutofit/>
          </a:bodyPr>
          <a:lstStyle/>
          <a:p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Custo de Aquisição de Cliente (CPA) </a:t>
            </a:r>
            <a:r>
              <a:rPr lang="pt-BR" b="1" dirty="0" smtClean="0">
                <a:solidFill>
                  <a:srgbClr val="FF0000"/>
                </a:solidFill>
              </a:rPr>
              <a:t>X </a:t>
            </a:r>
            <a:r>
              <a:rPr lang="pt-BR" b="1" dirty="0" err="1">
                <a:solidFill>
                  <a:srgbClr val="FF0000"/>
                </a:solidFill>
              </a:rPr>
              <a:t>Lifetime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Value</a:t>
            </a:r>
            <a:r>
              <a:rPr lang="pt-BR" b="1" dirty="0">
                <a:solidFill>
                  <a:srgbClr val="FF0000"/>
                </a:solidFill>
              </a:rPr>
              <a:t> (LTV)</a:t>
            </a:r>
            <a:r>
              <a:rPr lang="pt-BR" b="1" dirty="0" smtClean="0">
                <a:solidFill>
                  <a:srgbClr val="FF0000"/>
                </a:solidFill>
              </a:rPr>
              <a:t> – gasto aquisição X geração de receita</a:t>
            </a:r>
          </a:p>
          <a:p>
            <a:r>
              <a:rPr lang="pt-BR" b="1" dirty="0" err="1" smtClean="0">
                <a:solidFill>
                  <a:srgbClr val="3217FB"/>
                </a:solidFill>
              </a:rPr>
              <a:t>Escalabilidade</a:t>
            </a:r>
            <a:r>
              <a:rPr lang="pt-BR" b="1" dirty="0" smtClean="0">
                <a:solidFill>
                  <a:srgbClr val="3217FB"/>
                </a:solidFill>
              </a:rPr>
              <a:t> – “boca de jacaré”</a:t>
            </a:r>
          </a:p>
          <a:p>
            <a:r>
              <a:rPr lang="pt-BR" b="1" dirty="0">
                <a:solidFill>
                  <a:srgbClr val="00863D"/>
                </a:solidFill>
              </a:rPr>
              <a:t>Taxa de </a:t>
            </a:r>
            <a:r>
              <a:rPr lang="pt-BR" b="1" dirty="0" smtClean="0">
                <a:solidFill>
                  <a:srgbClr val="00863D"/>
                </a:solidFill>
              </a:rPr>
              <a:t>conversão – ativação e aderência </a:t>
            </a:r>
          </a:p>
          <a:p>
            <a:r>
              <a:rPr lang="pt-BR" b="1" dirty="0" smtClean="0">
                <a:solidFill>
                  <a:srgbClr val="FF9933"/>
                </a:solidFill>
              </a:rPr>
              <a:t>Taxa de </a:t>
            </a:r>
            <a:r>
              <a:rPr lang="pt-BR" b="1" dirty="0" err="1" smtClean="0">
                <a:solidFill>
                  <a:srgbClr val="FF9933"/>
                </a:solidFill>
              </a:rPr>
              <a:t>Churn</a:t>
            </a:r>
            <a:r>
              <a:rPr lang="pt-BR" b="1" dirty="0" smtClean="0">
                <a:solidFill>
                  <a:srgbClr val="FF9933"/>
                </a:solidFill>
              </a:rPr>
              <a:t> – Cancelamentos de serviço</a:t>
            </a:r>
          </a:p>
          <a:p>
            <a:endParaRPr lang="pt-BR" b="1" dirty="0" smtClean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9873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Erre logo para ser bem sucedido mais cedo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21506" name="Picture 2" descr="http://upload.wikimedia.org/wikipedia/en/thumb/a/af/Ideo_logo.svg/152px-Ideo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71876"/>
            <a:ext cx="2244106" cy="221457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071810"/>
            <a:ext cx="3000396" cy="34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Referências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7158" y="3105835"/>
            <a:ext cx="8572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http://www.hbrbr.com.br/materia/por-que-o-movimento-lean-startup-muda-tudo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www.endeavor.org.br</a:t>
            </a:r>
            <a:r>
              <a:rPr lang="pt-BR" dirty="0" smtClean="0"/>
              <a:t> </a:t>
            </a:r>
          </a:p>
          <a:p>
            <a:r>
              <a:rPr lang="pt-BR" dirty="0" smtClean="0"/>
              <a:t>Como crescer : estratégia, gestão e recursos para sua empresa. São Paulo : Ernst Young </a:t>
            </a:r>
            <a:r>
              <a:rPr lang="pt-BR" dirty="0" err="1" smtClean="0"/>
              <a:t>Terco</a:t>
            </a:r>
            <a:r>
              <a:rPr lang="pt-BR" dirty="0" smtClean="0"/>
              <a:t>, </a:t>
            </a:r>
            <a:r>
              <a:rPr lang="pt-BR" dirty="0" smtClean="0"/>
              <a:t>2013</a:t>
            </a:r>
          </a:p>
          <a:p>
            <a:r>
              <a:rPr lang="pt-BR" dirty="0" smtClean="0"/>
              <a:t>http://startups.ig.com.br/2011/sua-startup-esta-liderando-ou-escalando-desbalancada-faca-este-auto-exame/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4305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9600" b="1" dirty="0" smtClean="0">
                <a:solidFill>
                  <a:schemeClr val="bg1"/>
                </a:solidFill>
              </a:rPr>
              <a:t>Obrigado</a:t>
            </a:r>
            <a:endParaRPr lang="pt-BR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18434" name="Picture 2" descr="http://2.bp.blogspot.com/-9uT-Xnam6wU/UWsz69NzD-I/AAAAAAAADa4/LYAn3uoH1Uk/s1600/Ponto+de+vist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4572000" cy="3933826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429225" y="3995678"/>
            <a:ext cx="371477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Se à primeira vista a ideia não for absurda, não há esperança para ela.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                        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          Albert Einstein</a:t>
            </a:r>
          </a:p>
          <a:p>
            <a:endParaRPr lang="pt-BR" dirty="0"/>
          </a:p>
          <a:p>
            <a:r>
              <a:rPr lang="pt-BR" dirty="0" smtClean="0"/>
              <a:t>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410" t="3570" r="1312" b="52692"/>
          <a:stretch>
            <a:fillRect/>
          </a:stretch>
        </p:blipFill>
        <p:spPr bwMode="auto">
          <a:xfrm>
            <a:off x="5572132" y="2285992"/>
            <a:ext cx="2928958" cy="415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357158" y="2643182"/>
            <a:ext cx="514353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Pensar fora da Caixa</a:t>
            </a:r>
          </a:p>
          <a:p>
            <a:endParaRPr lang="pt-BR" sz="4000" b="1" dirty="0" smtClean="0">
              <a:solidFill>
                <a:srgbClr val="FF0000"/>
              </a:solidFill>
            </a:endParaRPr>
          </a:p>
          <a:p>
            <a:endParaRPr lang="pt-BR" sz="2800" b="1" dirty="0" smtClean="0">
              <a:solidFill>
                <a:srgbClr val="FF0000"/>
              </a:solidFill>
            </a:endParaRPr>
          </a:p>
          <a:p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00034" y="4071942"/>
            <a:ext cx="3628996" cy="714380"/>
          </a:xfrm>
          <a:solidFill>
            <a:srgbClr val="FFFF00"/>
          </a:solidFill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Pesquisa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Subtítulo 3"/>
          <p:cNvSpPr txBox="1">
            <a:spLocks/>
          </p:cNvSpPr>
          <p:nvPr/>
        </p:nvSpPr>
        <p:spPr>
          <a:xfrm>
            <a:off x="3286116" y="3071810"/>
            <a:ext cx="2286016" cy="78581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Projetos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4357686" y="2143116"/>
            <a:ext cx="4143372" cy="68580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Inovação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1357290" y="5929330"/>
            <a:ext cx="3200400" cy="7572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Embrionárias 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ítulo 3"/>
          <p:cNvSpPr txBox="1">
            <a:spLocks/>
          </p:cNvSpPr>
          <p:nvPr/>
        </p:nvSpPr>
        <p:spPr>
          <a:xfrm>
            <a:off x="4143372" y="5000636"/>
            <a:ext cx="3200400" cy="75724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Investimentos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214282" y="5000636"/>
            <a:ext cx="3200400" cy="757246"/>
          </a:xfrm>
          <a:prstGeom prst="rect">
            <a:avLst/>
          </a:prstGeom>
          <a:solidFill>
            <a:srgbClr val="A5002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err="1" smtClean="0">
                <a:solidFill>
                  <a:schemeClr val="bg1"/>
                </a:solidFill>
              </a:rPr>
              <a:t>Ideias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5214942" y="5929330"/>
            <a:ext cx="3214678" cy="714356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Novos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Modelos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5357818" y="3357562"/>
            <a:ext cx="32004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ítulo 3"/>
          <p:cNvSpPr txBox="1">
            <a:spLocks/>
          </p:cNvSpPr>
          <p:nvPr/>
        </p:nvSpPr>
        <p:spPr>
          <a:xfrm>
            <a:off x="642910" y="2143116"/>
            <a:ext cx="2786050" cy="642942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Risco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ítulo 3"/>
          <p:cNvSpPr txBox="1">
            <a:spLocks/>
          </p:cNvSpPr>
          <p:nvPr/>
        </p:nvSpPr>
        <p:spPr>
          <a:xfrm>
            <a:off x="5000628" y="4000504"/>
            <a:ext cx="2857488" cy="757246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Custo Baixo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ítulo 3"/>
          <p:cNvSpPr txBox="1">
            <a:spLocks/>
          </p:cNvSpPr>
          <p:nvPr/>
        </p:nvSpPr>
        <p:spPr>
          <a:xfrm>
            <a:off x="5715008" y="3000372"/>
            <a:ext cx="3200400" cy="78581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Escaláveis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ítulo 3"/>
          <p:cNvSpPr txBox="1">
            <a:spLocks/>
          </p:cNvSpPr>
          <p:nvPr/>
        </p:nvSpPr>
        <p:spPr>
          <a:xfrm>
            <a:off x="214282" y="3071810"/>
            <a:ext cx="2714644" cy="757246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err="1" smtClean="0">
                <a:solidFill>
                  <a:schemeClr val="bg1"/>
                </a:solidFill>
              </a:rPr>
              <a:t>EBT’s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2428868"/>
            <a:ext cx="8501122" cy="3929090"/>
          </a:xfrm>
        </p:spPr>
        <p:txBody>
          <a:bodyPr>
            <a:normAutofit/>
          </a:bodyPr>
          <a:lstStyle/>
          <a:p>
            <a:endParaRPr lang="pt-BR" sz="3600" b="1" dirty="0" smtClean="0">
              <a:solidFill>
                <a:schemeClr val="tx1"/>
              </a:solidFill>
            </a:endParaRPr>
          </a:p>
          <a:p>
            <a:r>
              <a:rPr lang="pt-BR" sz="3600" b="1" dirty="0" smtClean="0">
                <a:solidFill>
                  <a:schemeClr val="tx1"/>
                </a:solidFill>
              </a:rPr>
              <a:t>Clientes não se importam com sua solução, se importam com os problemas deles.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        Dave </a:t>
            </a:r>
            <a:r>
              <a:rPr lang="pt-BR" b="1" dirty="0" err="1" smtClean="0">
                <a:solidFill>
                  <a:schemeClr val="tx1"/>
                </a:solidFill>
              </a:rPr>
              <a:t>McClure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4282" y="2071678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FF0000"/>
                </a:solidFill>
              </a:rPr>
              <a:t>Nova Economia</a:t>
            </a:r>
            <a:endParaRPr lang="pt-BR" sz="4800" b="1" dirty="0">
              <a:solidFill>
                <a:srgbClr val="FF0000"/>
              </a:solidFill>
            </a:endParaRPr>
          </a:p>
        </p:txBody>
      </p:sp>
      <p:pic>
        <p:nvPicPr>
          <p:cNvPr id="8" name="Picture 4" descr="http://www.inc.com/uploaded_files/image/IMG_2115_146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857760"/>
            <a:ext cx="2500408" cy="1666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2880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pt-BR" sz="5300" b="1" dirty="0" smtClean="0">
                <a:solidFill>
                  <a:schemeClr val="bg1"/>
                </a:solidFill>
              </a:rPr>
              <a:t/>
            </a:r>
            <a:br>
              <a:rPr lang="pt-BR" sz="5300" b="1" dirty="0" smtClean="0">
                <a:solidFill>
                  <a:schemeClr val="bg1"/>
                </a:solidFill>
              </a:rPr>
            </a:br>
            <a:r>
              <a:rPr lang="pt-BR" sz="5300" b="1" dirty="0" smtClean="0">
                <a:solidFill>
                  <a:schemeClr val="bg1"/>
                </a:solidFill>
              </a:rPr>
              <a:t>Ecossistema de Startups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4" name="Subtítulo 3"/>
          <p:cNvSpPr txBox="1">
            <a:spLocks/>
          </p:cNvSpPr>
          <p:nvPr/>
        </p:nvSpPr>
        <p:spPr>
          <a:xfrm>
            <a:off x="0" y="4500570"/>
            <a:ext cx="3500430" cy="785818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Incubadoras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ítulo 3"/>
          <p:cNvSpPr txBox="1">
            <a:spLocks/>
          </p:cNvSpPr>
          <p:nvPr/>
        </p:nvSpPr>
        <p:spPr>
          <a:xfrm>
            <a:off x="3500430" y="5286388"/>
            <a:ext cx="2928958" cy="78581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Aceleradoras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3500430" y="3643314"/>
            <a:ext cx="2928958" cy="85723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Universidades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3500430" y="2857496"/>
            <a:ext cx="2928958" cy="78581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Investidores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ítulo 3"/>
          <p:cNvSpPr txBox="1">
            <a:spLocks/>
          </p:cNvSpPr>
          <p:nvPr/>
        </p:nvSpPr>
        <p:spPr>
          <a:xfrm>
            <a:off x="0" y="5286388"/>
            <a:ext cx="3500430" cy="7858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Empreendedores 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3500430" y="4500570"/>
            <a:ext cx="2928958" cy="78581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Educadores 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0" y="2857496"/>
            <a:ext cx="3500430" cy="785794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Família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ítulo 3"/>
          <p:cNvSpPr txBox="1">
            <a:spLocks/>
          </p:cNvSpPr>
          <p:nvPr/>
        </p:nvSpPr>
        <p:spPr>
          <a:xfrm>
            <a:off x="0" y="3643314"/>
            <a:ext cx="3500398" cy="900122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Mentores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ítulo 3"/>
          <p:cNvSpPr txBox="1">
            <a:spLocks/>
          </p:cNvSpPr>
          <p:nvPr/>
        </p:nvSpPr>
        <p:spPr>
          <a:xfrm>
            <a:off x="6429388" y="3643314"/>
            <a:ext cx="2714612" cy="85725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Financiadores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ítulo 3"/>
          <p:cNvSpPr txBox="1">
            <a:spLocks/>
          </p:cNvSpPr>
          <p:nvPr/>
        </p:nvSpPr>
        <p:spPr>
          <a:xfrm>
            <a:off x="6429388" y="4500570"/>
            <a:ext cx="2714612" cy="785794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Poder P</a:t>
            </a:r>
            <a:r>
              <a:rPr lang="pt-BR" sz="3200" dirty="0" smtClean="0">
                <a:solidFill>
                  <a:schemeClr val="bg1"/>
                </a:solidFill>
              </a:rPr>
              <a:t>úblico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ítulo 3"/>
          <p:cNvSpPr txBox="1">
            <a:spLocks/>
          </p:cNvSpPr>
          <p:nvPr/>
        </p:nvSpPr>
        <p:spPr>
          <a:xfrm>
            <a:off x="6429388" y="5286388"/>
            <a:ext cx="2714612" cy="785818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Divulgação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ítulo 3"/>
          <p:cNvSpPr txBox="1">
            <a:spLocks/>
          </p:cNvSpPr>
          <p:nvPr/>
        </p:nvSpPr>
        <p:spPr>
          <a:xfrm>
            <a:off x="6429388" y="2857496"/>
            <a:ext cx="2714612" cy="785794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err="1" smtClean="0">
                <a:solidFill>
                  <a:schemeClr val="bg1"/>
                </a:solidFill>
              </a:rPr>
              <a:t>Co-working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298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Dinâmica das 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2000240"/>
            <a:ext cx="8572560" cy="4857760"/>
          </a:xfrm>
        </p:spPr>
        <p:txBody>
          <a:bodyPr>
            <a:normAutofit fontScale="55000" lnSpcReduction="20000"/>
          </a:bodyPr>
          <a:lstStyle/>
          <a:p>
            <a:endParaRPr lang="pt-BR" sz="3600" dirty="0" smtClean="0"/>
          </a:p>
          <a:p>
            <a:r>
              <a:rPr lang="pt-BR" sz="3600" b="1" dirty="0" err="1" smtClean="0">
                <a:solidFill>
                  <a:schemeClr val="tx1"/>
                </a:solidFill>
              </a:rPr>
              <a:t>Automatora</a:t>
            </a:r>
            <a:r>
              <a:rPr lang="pt-BR" sz="3600" b="1" dirty="0" smtClean="0">
                <a:solidFill>
                  <a:schemeClr val="tx1"/>
                </a:solidFill>
              </a:rPr>
              <a:t>:</a:t>
            </a:r>
            <a:r>
              <a:rPr lang="pt-BR" sz="3600" dirty="0" smtClean="0">
                <a:solidFill>
                  <a:schemeClr val="tx1"/>
                </a:solidFill>
              </a:rPr>
              <a:t> </a:t>
            </a:r>
            <a:r>
              <a:rPr lang="pt-BR" sz="3600" dirty="0" smtClean="0">
                <a:solidFill>
                  <a:schemeClr val="tx1"/>
                </a:solidFill>
              </a:rPr>
              <a:t>foca o </a:t>
            </a:r>
            <a:r>
              <a:rPr lang="pt-BR" sz="3600" dirty="0" smtClean="0">
                <a:solidFill>
                  <a:schemeClr val="tx1"/>
                </a:solidFill>
              </a:rPr>
              <a:t>consumidor, centrada em produto, auto-serviço, de execução rápida, geralmente automatizam um processo manual – Google, </a:t>
            </a:r>
            <a:r>
              <a:rPr lang="pt-BR" sz="3600" dirty="0" err="1" smtClean="0">
                <a:solidFill>
                  <a:schemeClr val="tx1"/>
                </a:solidFill>
              </a:rPr>
              <a:t>Dropbox</a:t>
            </a:r>
            <a:r>
              <a:rPr lang="pt-BR" sz="3600" dirty="0" smtClean="0">
                <a:solidFill>
                  <a:schemeClr val="tx1"/>
                </a:solidFill>
              </a:rPr>
              <a:t>;</a:t>
            </a:r>
          </a:p>
          <a:p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b="1" dirty="0" smtClean="0">
                <a:solidFill>
                  <a:schemeClr val="tx1"/>
                </a:solidFill>
              </a:rPr>
              <a:t>Transformadora </a:t>
            </a:r>
            <a:r>
              <a:rPr lang="pt-BR" sz="3600" b="1" dirty="0" smtClean="0">
                <a:solidFill>
                  <a:schemeClr val="tx1"/>
                </a:solidFill>
              </a:rPr>
              <a:t>social:</a:t>
            </a:r>
            <a:r>
              <a:rPr lang="pt-BR" sz="3600" dirty="0" smtClean="0">
                <a:solidFill>
                  <a:schemeClr val="tx1"/>
                </a:solidFill>
              </a:rPr>
              <a:t> massa crítica, crescimento espetacular de usuários, mercado do tipo “</a:t>
            </a:r>
            <a:r>
              <a:rPr lang="pt-BR" sz="3600" dirty="0" err="1" smtClean="0">
                <a:solidFill>
                  <a:schemeClr val="tx1"/>
                </a:solidFill>
              </a:rPr>
              <a:t>o-vencedor-fica-com-tudo</a:t>
            </a:r>
            <a:r>
              <a:rPr lang="pt-BR" sz="3600" dirty="0" smtClean="0">
                <a:solidFill>
                  <a:schemeClr val="tx1"/>
                </a:solidFill>
              </a:rPr>
              <a:t>”, usabilidade complexa, efeito de rede, tipicamente cria novas maneiras de as pessoas interagirem – </a:t>
            </a:r>
            <a:r>
              <a:rPr lang="pt-BR" sz="3600" dirty="0" err="1" smtClean="0">
                <a:solidFill>
                  <a:schemeClr val="tx1"/>
                </a:solidFill>
              </a:rPr>
              <a:t>eBay</a:t>
            </a:r>
            <a:r>
              <a:rPr lang="pt-BR" sz="3600" dirty="0" smtClean="0">
                <a:solidFill>
                  <a:schemeClr val="tx1"/>
                </a:solidFill>
              </a:rPr>
              <a:t>, </a:t>
            </a:r>
            <a:r>
              <a:rPr lang="pt-BR" sz="3600" dirty="0" err="1" smtClean="0">
                <a:solidFill>
                  <a:schemeClr val="tx1"/>
                </a:solidFill>
              </a:rPr>
              <a:t>Skype</a:t>
            </a:r>
            <a:r>
              <a:rPr lang="pt-BR" sz="3600" dirty="0" smtClean="0">
                <a:solidFill>
                  <a:schemeClr val="tx1"/>
                </a:solidFill>
              </a:rPr>
              <a:t>;</a:t>
            </a:r>
          </a:p>
          <a:p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b="1" dirty="0" smtClean="0">
                <a:solidFill>
                  <a:schemeClr val="tx1"/>
                </a:solidFill>
              </a:rPr>
              <a:t>Integradora</a:t>
            </a:r>
            <a:r>
              <a:rPr lang="pt-BR" sz="3600" b="1" dirty="0" smtClean="0">
                <a:solidFill>
                  <a:schemeClr val="tx1"/>
                </a:solidFill>
              </a:rPr>
              <a:t>:</a:t>
            </a:r>
            <a:r>
              <a:rPr lang="pt-BR" sz="3600" dirty="0" smtClean="0">
                <a:solidFill>
                  <a:schemeClr val="tx1"/>
                </a:solidFill>
              </a:rPr>
              <a:t> geração de leads, alta certeza, centrada em produto, monetização cedo, foco em PME, mercados menores, geralmente pega pequenas inovações da web e adapta para pequenas organizações – </a:t>
            </a:r>
            <a:r>
              <a:rPr lang="pt-BR" sz="3600" dirty="0" err="1" smtClean="0">
                <a:solidFill>
                  <a:schemeClr val="tx1"/>
                </a:solidFill>
              </a:rPr>
              <a:t>Zendesk</a:t>
            </a:r>
            <a:r>
              <a:rPr lang="pt-BR" sz="3600" dirty="0" smtClean="0">
                <a:solidFill>
                  <a:schemeClr val="tx1"/>
                </a:solidFill>
              </a:rPr>
              <a:t>, </a:t>
            </a:r>
            <a:r>
              <a:rPr lang="pt-BR" sz="3600" dirty="0" err="1" smtClean="0">
                <a:solidFill>
                  <a:schemeClr val="tx1"/>
                </a:solidFill>
              </a:rPr>
              <a:t>GetSatisfaction</a:t>
            </a:r>
            <a:r>
              <a:rPr lang="pt-BR" sz="3600" dirty="0" smtClean="0">
                <a:solidFill>
                  <a:schemeClr val="tx1"/>
                </a:solidFill>
              </a:rPr>
              <a:t>;</a:t>
            </a:r>
          </a:p>
          <a:p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b="1" dirty="0" smtClean="0">
                <a:solidFill>
                  <a:schemeClr val="tx1"/>
                </a:solidFill>
              </a:rPr>
              <a:t>Desafiante</a:t>
            </a:r>
            <a:r>
              <a:rPr lang="pt-BR" sz="3600" b="1" dirty="0" smtClean="0">
                <a:solidFill>
                  <a:schemeClr val="tx1"/>
                </a:solidFill>
              </a:rPr>
              <a:t>:</a:t>
            </a:r>
            <a:r>
              <a:rPr lang="pt-BR" sz="3600" dirty="0" smtClean="0">
                <a:solidFill>
                  <a:schemeClr val="tx1"/>
                </a:solidFill>
              </a:rPr>
              <a:t> vendas corporativas, alta dependência de consumidores, mercados complexos e rígidos, processos de venda repetitivos – Oracle, </a:t>
            </a:r>
            <a:r>
              <a:rPr lang="pt-BR" sz="3600" dirty="0" err="1" smtClean="0">
                <a:solidFill>
                  <a:schemeClr val="tx1"/>
                </a:solidFill>
              </a:rPr>
              <a:t>Atlassian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3600" dirty="0" smtClean="0"/>
              <a:t>.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4282" y="1142984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Por Ron </a:t>
            </a:r>
            <a:r>
              <a:rPr lang="pt-BR" sz="2400" b="1" dirty="0" err="1" smtClean="0">
                <a:solidFill>
                  <a:srgbClr val="FF0000"/>
                </a:solidFill>
              </a:rPr>
              <a:t>Berman</a:t>
            </a:r>
            <a:r>
              <a:rPr lang="pt-BR" sz="2400" b="1" dirty="0" smtClean="0">
                <a:solidFill>
                  <a:srgbClr val="FF0000"/>
                </a:solidFill>
              </a:rPr>
              <a:t>, israelense, estudante PhD no Vale do Silício  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298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Dinâmica das 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2000240"/>
            <a:ext cx="8501122" cy="485776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 </a:t>
            </a:r>
            <a:r>
              <a:rPr lang="pt-BR" sz="4400" b="1" dirty="0" smtClean="0">
                <a:solidFill>
                  <a:schemeClr val="tx1"/>
                </a:solidFill>
              </a:rPr>
              <a:t>Fases da Startup</a:t>
            </a:r>
          </a:p>
          <a:p>
            <a:endParaRPr lang="pt-BR" sz="4400" b="1" dirty="0" smtClean="0">
              <a:solidFill>
                <a:schemeClr val="tx1"/>
              </a:solidFill>
            </a:endParaRPr>
          </a:p>
          <a:p>
            <a:pPr algn="l"/>
            <a:r>
              <a:rPr lang="pt-BR" sz="3600" dirty="0" smtClean="0">
                <a:solidFill>
                  <a:schemeClr val="tx1"/>
                </a:solidFill>
              </a:rPr>
              <a:t>Descoberta       Validação        Eficiência                              </a:t>
            </a:r>
          </a:p>
          <a:p>
            <a:pPr algn="l"/>
            <a:r>
              <a:rPr lang="pt-BR" sz="3600" dirty="0" smtClean="0">
                <a:solidFill>
                  <a:schemeClr val="tx1"/>
                </a:solidFill>
              </a:rPr>
              <a:t>Escala         Sustentação        Conservação 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4282" y="1142984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Por Ron </a:t>
            </a:r>
            <a:r>
              <a:rPr lang="pt-BR" sz="2400" b="1" dirty="0" err="1" smtClean="0">
                <a:solidFill>
                  <a:srgbClr val="FF0000"/>
                </a:solidFill>
              </a:rPr>
              <a:t>Berman</a:t>
            </a:r>
            <a:r>
              <a:rPr lang="pt-BR" sz="2400" b="1" dirty="0" smtClean="0">
                <a:solidFill>
                  <a:srgbClr val="FF0000"/>
                </a:solidFill>
              </a:rPr>
              <a:t>, israelense, estudante PhD no Vale do Silício  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43174" y="3714752"/>
            <a:ext cx="500066" cy="4131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5214942" y="3714752"/>
            <a:ext cx="500066" cy="4131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7715272" y="3714752"/>
            <a:ext cx="500066" cy="4131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1785918" y="4357694"/>
            <a:ext cx="500066" cy="4131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929190" y="4357694"/>
            <a:ext cx="500066" cy="4131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072462" y="4572008"/>
            <a:ext cx="142876" cy="128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70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Gestão das Startups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20" y="2428868"/>
            <a:ext cx="8643998" cy="3929090"/>
          </a:xfrm>
        </p:spPr>
        <p:txBody>
          <a:bodyPr>
            <a:normAutofit/>
          </a:bodyPr>
          <a:lstStyle/>
          <a:p>
            <a:endParaRPr lang="pt-BR" sz="3600" b="1" dirty="0" smtClean="0">
              <a:solidFill>
                <a:schemeClr val="tx1"/>
              </a:solidFill>
            </a:endParaRPr>
          </a:p>
          <a:p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85720" y="2500306"/>
            <a:ext cx="857255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Design </a:t>
            </a:r>
            <a:r>
              <a:rPr lang="pt-BR" sz="2800" b="1" dirty="0" err="1" smtClean="0">
                <a:solidFill>
                  <a:srgbClr val="FF0000"/>
                </a:solidFill>
              </a:rPr>
              <a:t>Thinking</a:t>
            </a:r>
            <a:r>
              <a:rPr lang="pt-BR" sz="2800" b="1" dirty="0" smtClean="0">
                <a:solidFill>
                  <a:srgbClr val="FF0000"/>
                </a:solidFill>
              </a:rPr>
              <a:t> – </a:t>
            </a:r>
            <a:r>
              <a:rPr lang="pt-BR" sz="2800" b="1" dirty="0" err="1" smtClean="0"/>
              <a:t>Hebert</a:t>
            </a:r>
            <a:r>
              <a:rPr lang="pt-BR" sz="2800" b="1" dirty="0" smtClean="0"/>
              <a:t> Simon, 1969</a:t>
            </a:r>
          </a:p>
          <a:p>
            <a:pPr algn="ctr"/>
            <a:endParaRPr lang="pt-BR" sz="2800" b="1" dirty="0" smtClean="0"/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Lean Startup -</a:t>
            </a:r>
            <a:r>
              <a:rPr lang="pt-BR" sz="2800" b="1" dirty="0" smtClean="0"/>
              <a:t> Eric Ries, 2008</a:t>
            </a:r>
          </a:p>
          <a:p>
            <a:pPr algn="ctr"/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pt-PT" sz="2800" b="1" dirty="0" smtClean="0">
                <a:solidFill>
                  <a:srgbClr val="FFC000"/>
                </a:solidFill>
              </a:rPr>
              <a:t>Customer Development – </a:t>
            </a:r>
            <a:r>
              <a:rPr lang="pt-PT" sz="2800" b="1" dirty="0" smtClean="0"/>
              <a:t>Steve</a:t>
            </a:r>
            <a:r>
              <a:rPr lang="pt-PT" sz="2800" b="1" dirty="0" smtClean="0">
                <a:solidFill>
                  <a:srgbClr val="FFC000"/>
                </a:solidFill>
              </a:rPr>
              <a:t> </a:t>
            </a:r>
            <a:r>
              <a:rPr lang="pt-BR" sz="2800" b="1" dirty="0" err="1" smtClean="0"/>
              <a:t>Blank</a:t>
            </a:r>
            <a:r>
              <a:rPr lang="pt-BR" sz="2800" b="1" dirty="0" smtClean="0"/>
              <a:t>, 1990</a:t>
            </a:r>
          </a:p>
          <a:p>
            <a:pPr algn="ctr"/>
            <a:endParaRPr lang="pt-BR" sz="2800" b="1" dirty="0" smtClean="0"/>
          </a:p>
          <a:p>
            <a:pPr algn="ctr"/>
            <a:r>
              <a:rPr lang="en-US" sz="2800" b="1" dirty="0" smtClean="0">
                <a:solidFill>
                  <a:srgbClr val="006600"/>
                </a:solidFill>
              </a:rPr>
              <a:t>Business Model Generation - </a:t>
            </a:r>
            <a:r>
              <a:rPr lang="pt-BR" sz="2800" b="1" dirty="0" smtClean="0"/>
              <a:t>Alexander </a:t>
            </a:r>
            <a:r>
              <a:rPr lang="pt-BR" sz="2800" b="1" dirty="0" err="1" smtClean="0"/>
              <a:t>Osterwalder</a:t>
            </a:r>
            <a:r>
              <a:rPr lang="pt-BR" sz="2800" b="1" dirty="0" smtClean="0"/>
              <a:t>, 2008</a:t>
            </a:r>
            <a:endParaRPr lang="en-US" sz="2800" b="1" dirty="0" smtClean="0">
              <a:solidFill>
                <a:srgbClr val="006600"/>
              </a:solidFill>
            </a:endParaRPr>
          </a:p>
          <a:p>
            <a:pPr algn="ctr"/>
            <a:endParaRPr lang="pt-PT" sz="4800" b="1" dirty="0" smtClean="0">
              <a:solidFill>
                <a:srgbClr val="FFC000"/>
              </a:solidFill>
            </a:endParaRPr>
          </a:p>
          <a:p>
            <a:pPr algn="ctr"/>
            <a:endParaRPr lang="pt-BR" sz="5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226</Words>
  <Application>Microsoft Office PowerPoint</Application>
  <PresentationFormat>Apresentação na tela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Startups</vt:lpstr>
      <vt:lpstr>Startups</vt:lpstr>
      <vt:lpstr>Startups</vt:lpstr>
      <vt:lpstr>Startups</vt:lpstr>
      <vt:lpstr>Startups</vt:lpstr>
      <vt:lpstr> Ecossistema de Startups </vt:lpstr>
      <vt:lpstr>Dinâmica das Startups</vt:lpstr>
      <vt:lpstr>Dinâmica das Startups</vt:lpstr>
      <vt:lpstr>Gestão das Startups</vt:lpstr>
      <vt:lpstr>Financiamento das Startups</vt:lpstr>
      <vt:lpstr> Métricas e Indicadores de Desempenho Startups </vt:lpstr>
      <vt:lpstr>Erre logo para ser bem sucedido mais cedo</vt:lpstr>
      <vt:lpstr>Referências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Startups</dc:title>
  <dc:creator>Adriano</dc:creator>
  <cp:lastModifiedBy>Adriano</cp:lastModifiedBy>
  <cp:revision>8</cp:revision>
  <dcterms:created xsi:type="dcterms:W3CDTF">2014-04-02T02:58:52Z</dcterms:created>
  <dcterms:modified xsi:type="dcterms:W3CDTF">2014-04-07T13:27:10Z</dcterms:modified>
</cp:coreProperties>
</file>