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31" r:id="rId2"/>
    <p:sldId id="433" r:id="rId3"/>
    <p:sldId id="435" r:id="rId4"/>
    <p:sldId id="428" r:id="rId5"/>
    <p:sldId id="429" r:id="rId6"/>
    <p:sldId id="434" r:id="rId7"/>
    <p:sldId id="432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5C6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263F4-417F-4D4B-9994-0876648434CE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222EE-7784-477F-8A04-C59951BB16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0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1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9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6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9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85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90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3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0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19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222EE-7784-477F-8A04-C59951BB16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7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3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9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3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7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7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ECA3-14DA-46B6-8DB6-17F7588E186E}" type="datetimeFigureOut">
              <a:rPr lang="en-US" smtClean="0"/>
              <a:t>5/24/2014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B830-3880-4C6B-9E83-8C9B31FB2E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2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novacao.usp.br/industria/spinoff.php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CARACTERIZAÇÃO DE UMA SPIN OFF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5250" y="6343135"/>
            <a:ext cx="25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CONSTANTE, 2011.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1363359"/>
            <a:ext cx="12192000" cy="52356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CARACTERIZAÇÃO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0" y="1941835"/>
            <a:ext cx="6060141" cy="57518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AUTOR(ES)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131859" y="1941834"/>
            <a:ext cx="6060141" cy="575187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NECESSÁRIOS PARA CARACTERIZAR UMA </a:t>
            </a:r>
            <a:r>
              <a:rPr lang="pt-B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 OFF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-2242" y="2545533"/>
            <a:ext cx="6062383" cy="3461179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AUTOR(ES)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45306" y="2538691"/>
            <a:ext cx="6062383" cy="3461179"/>
          </a:xfrm>
          <a:prstGeom prst="rect">
            <a:avLst/>
          </a:prstGeom>
          <a:noFill/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AUTOR(ES)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2609993"/>
            <a:ext cx="606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163236" y="2612890"/>
            <a:ext cx="606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Criação de uma nova organização 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partir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 uma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organização existente.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to 22"/>
          <p:cNvCxnSpPr/>
          <p:nvPr/>
        </p:nvCxnSpPr>
        <p:spPr>
          <a:xfrm>
            <a:off x="-2242" y="3002335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131859" y="2997011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483" y="3017886"/>
            <a:ext cx="6060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Steffensen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Rogers 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Speakman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(1999);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Cooper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(1971); Pérez e Sánchez (2003);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Smilor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Gibson e Dietrich (1990);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Pirnay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Franco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Filson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(2000);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Chesbrough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Smith (2000);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Klepper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Sleeper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(2002);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Agarwal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et al. (2002)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167719" y="3289723"/>
            <a:ext cx="606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Saída de um colaborador da organização-mãe para a nova-organização.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>
            <a:off x="2241" y="3988449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136342" y="3983125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-4481" y="4044341"/>
            <a:ext cx="606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Anton e Yao (1995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Chesbrough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Smith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Pérez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Sánchez (2003)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158755" y="4047238"/>
            <a:ext cx="606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Transferência de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conhecimento/tecnologia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formal para 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nova-empresa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-6723" y="4463577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6127378" y="4458253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-13445" y="4532916"/>
            <a:ext cx="606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Cooper (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1971);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Carayannis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et al. (1998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Steffensen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Rogers 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Speakman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1999); Rogers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Takegami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Yin (2001) 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149791" y="4549260"/>
            <a:ext cx="606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Transferência de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conhecimento/tecnologia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formal ou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informal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a nova-empresa. </a:t>
            </a:r>
          </a:p>
        </p:txBody>
      </p:sp>
      <p:cxnSp>
        <p:nvCxnSpPr>
          <p:cNvPr id="35" name="Conector reto 34"/>
          <p:cNvCxnSpPr/>
          <p:nvPr/>
        </p:nvCxnSpPr>
        <p:spPr>
          <a:xfrm>
            <a:off x="-15687" y="5167304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6145308" y="5161980"/>
            <a:ext cx="6060141" cy="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-8962" y="5303878"/>
            <a:ext cx="606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Dahlstrand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(1997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Carayannis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et al. (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1998); Bellini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et al. (1999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Huylebroeck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(1999) 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154274" y="5306775"/>
            <a:ext cx="606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Nova empresa deve ser baseada em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tecnologia ou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ideia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originada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dentro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da organização-mãe. </a:t>
            </a:r>
          </a:p>
        </p:txBody>
      </p:sp>
    </p:spTree>
    <p:extLst>
      <p:ext uri="{BB962C8B-B14F-4D97-AF65-F5344CB8AC3E}">
        <p14:creationId xmlns:p14="http://schemas.microsoft.com/office/powerpoint/2010/main" val="16889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ta dobrada 2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eta dobrada 12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ta dobrada 2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eta dobrada 12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09256" y="1743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604" y="2197258"/>
            <a:ext cx="2108066" cy="1841503"/>
            <a:chOff x="769604" y="2197258"/>
            <a:chExt cx="2108066" cy="1841503"/>
          </a:xfrm>
        </p:grpSpPr>
        <p:sp>
          <p:nvSpPr>
            <p:cNvPr id="12" name="Cilindro 1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solidFill>
              <a:srgbClr val="2F559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99011" y="2195593"/>
            <a:ext cx="2108066" cy="1841503"/>
            <a:chOff x="769604" y="2197258"/>
            <a:chExt cx="2108066" cy="1841503"/>
          </a:xfrm>
        </p:grpSpPr>
        <p:sp>
          <p:nvSpPr>
            <p:cNvPr id="18" name="Cilindro 17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solidFill>
              <a:srgbClr val="2F559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35189" y="17438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828417" y="2201384"/>
            <a:ext cx="2108066" cy="1841503"/>
            <a:chOff x="769604" y="2197258"/>
            <a:chExt cx="2108066" cy="1841503"/>
          </a:xfrm>
        </p:grpSpPr>
        <p:sp>
          <p:nvSpPr>
            <p:cNvPr id="22" name="Cilindro 2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solidFill>
              <a:srgbClr val="2F559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322039" y="17526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360342" y="2192527"/>
            <a:ext cx="2108066" cy="1841503"/>
            <a:chOff x="769604" y="2197258"/>
            <a:chExt cx="2108066" cy="1841503"/>
          </a:xfrm>
        </p:grpSpPr>
        <p:sp>
          <p:nvSpPr>
            <p:cNvPr id="26" name="Cilindro 25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solidFill>
              <a:srgbClr val="2F559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585612" y="1743821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65245" y="415423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DE NEGÓCIOS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em curva 6"/>
          <p:cNvCxnSpPr>
            <a:stCxn id="12" idx="1"/>
          </p:cNvCxnSpPr>
          <p:nvPr/>
        </p:nvCxnSpPr>
        <p:spPr>
          <a:xfrm>
            <a:off x="2877670" y="3118011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/>
          <p:nvPr/>
        </p:nvCxnSpPr>
        <p:spPr>
          <a:xfrm>
            <a:off x="5409651" y="3121079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7944197" y="3113278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5400000" flipH="1" flipV="1">
            <a:off x="2779440" y="34617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/>
          <p:nvPr/>
        </p:nvCxnSpPr>
        <p:spPr>
          <a:xfrm rot="5400000" flipH="1" flipV="1">
            <a:off x="5298859" y="3453865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6"/>
          <p:cNvCxnSpPr/>
          <p:nvPr/>
        </p:nvCxnSpPr>
        <p:spPr>
          <a:xfrm rot="5400000" flipH="1" flipV="1">
            <a:off x="7844295" y="34695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4260247" y="4132427"/>
            <a:ext cx="276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PROJETOS DE RISCO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089971" y="414901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209256" y="1743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604" y="2197258"/>
            <a:ext cx="2108066" cy="1841503"/>
            <a:chOff x="769604" y="2197258"/>
            <a:chExt cx="2108066" cy="1841503"/>
          </a:xfrm>
        </p:grpSpPr>
        <p:sp>
          <p:nvSpPr>
            <p:cNvPr id="12" name="Cilindro 1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solidFill>
              <a:srgbClr val="2F5597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99011" y="2195593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8" name="Cilindro 17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35189" y="17438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828417" y="2201384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2" name="Cilindro 2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322039" y="17526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360342" y="2192527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6" name="Cilindro 25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585612" y="1743821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65245" y="415423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DE NEGÓCIOS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em curva 29"/>
          <p:cNvCxnSpPr/>
          <p:nvPr/>
        </p:nvCxnSpPr>
        <p:spPr>
          <a:xfrm>
            <a:off x="2877670" y="3118011"/>
            <a:ext cx="183059" cy="868011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/>
          <p:nvPr/>
        </p:nvCxnSpPr>
        <p:spPr>
          <a:xfrm>
            <a:off x="5409651" y="3121079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7944197" y="3113278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/>
          <p:nvPr/>
        </p:nvCxnSpPr>
        <p:spPr>
          <a:xfrm rot="5400000" flipH="1" flipV="1">
            <a:off x="2779440" y="34617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rot="5400000" flipH="1" flipV="1">
            <a:off x="5298859" y="3453865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5400000" flipH="1" flipV="1">
            <a:off x="7844295" y="34695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260247" y="4132427"/>
            <a:ext cx="276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PROJETOS DE RISCO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9971" y="414901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 dobrada 37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dobrada 39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1. GERAR IDEIAS DE NEGÓCIOS A PARTIR DA PESQUISA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5"/>
            <a:ext cx="12192000" cy="906790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GERA E AVALIA IDEIAS PARA COMERCIALIZAÇÃO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27704" y="2568390"/>
            <a:ext cx="1127123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Produzir ideias de negócios, sugestões e propostas dentro da comunidade acadêmica para exploração comercial.</a:t>
            </a:r>
          </a:p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Precisa conciliar o “científico”, que considera a ciência como um fim por si só, com o “econômico”, que considera a ciência um meio.</a:t>
            </a:r>
          </a:p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Dois principais desafios: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Cultura acadêmica (pressão por publicação e ensino, relação com o dinheiro e o financiamento das pesquisas, afastamento da prática e “prostituição da ciência”)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 interna (não havia preocupação com a identificação e seleção de ideias dentro das universidades)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209256" y="1743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604" y="2197258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2" name="Cilindro 1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99011" y="2195593"/>
            <a:ext cx="2108066" cy="1841503"/>
            <a:chOff x="769604" y="2197258"/>
            <a:chExt cx="2108066" cy="1841503"/>
          </a:xfrm>
          <a:solidFill>
            <a:srgbClr val="2F5597"/>
          </a:solidFill>
        </p:grpSpPr>
        <p:sp>
          <p:nvSpPr>
            <p:cNvPr id="18" name="Cilindro 17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35189" y="17438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828417" y="2201384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2" name="Cilindro 2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322039" y="17526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360342" y="2192527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6" name="Cilindro 25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585612" y="1743821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65245" y="415423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DE NEGÓCIOS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em curva 29"/>
          <p:cNvCxnSpPr/>
          <p:nvPr/>
        </p:nvCxnSpPr>
        <p:spPr>
          <a:xfrm>
            <a:off x="2877670" y="3118011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/>
          <p:nvPr/>
        </p:nvCxnSpPr>
        <p:spPr>
          <a:xfrm>
            <a:off x="5409651" y="3121079"/>
            <a:ext cx="183059" cy="868011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7944197" y="3113278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/>
          <p:nvPr/>
        </p:nvCxnSpPr>
        <p:spPr>
          <a:xfrm rot="5400000" flipH="1" flipV="1">
            <a:off x="2779440" y="34617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rot="5400000" flipH="1" flipV="1">
            <a:off x="5298859" y="3453865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5400000" flipH="1" flipV="1">
            <a:off x="7844295" y="34695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260247" y="4132427"/>
            <a:ext cx="276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PROJETOS DE RISCO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9971" y="414901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 dobrada 37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dobrada 39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 FINALIZAR NOVOS PROJETOS DE RISCO A PARTIR DAS IDEIAS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5"/>
            <a:ext cx="12192000" cy="1269858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 AS IDEIAS E TRADUZ AS MAIS PROMISSORAS EM PROJETOS EMPREENDEDORES GENUÍNOS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27704" y="2823883"/>
            <a:ext cx="1127123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 ideias produzidas geralmente possuem áreas cinzentas, são mal estruturadas e são muito técnicas e científicas, sem clareza de como renderão dinheiro.</a:t>
            </a:r>
          </a:p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Nessa fase, percepção de que pode gerar dinheiro deve ser transformada em um coerente e estruturado projeto, considerando três principais fatores: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Proteção da ideia (como identificar quem são os proprietários dos resultados e como proteger esses resultados de falsificações, cópias,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das ideias de negócio (sendo o spin-off o modelo escolhido para a exploração do potencial econômico das ideias, como montar um projeto empresarial genuíno? Envolve a prototipagem e o plano de negócio).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Financiamento (pouco financiamento para prototipagem e desenvolvimento comercial)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209256" y="1743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604" y="2197258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2" name="Cilindro 1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99011" y="2195593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8" name="Cilindro 17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35189" y="17438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828417" y="2201384"/>
            <a:ext cx="2108066" cy="1841503"/>
            <a:chOff x="769604" y="2197258"/>
            <a:chExt cx="2108066" cy="1841503"/>
          </a:xfrm>
          <a:solidFill>
            <a:srgbClr val="2F5597"/>
          </a:solidFill>
        </p:grpSpPr>
        <p:sp>
          <p:nvSpPr>
            <p:cNvPr id="22" name="Cilindro 2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322039" y="17526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360342" y="2192527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6" name="Cilindro 25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585612" y="1743821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65245" y="415423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DE NEGÓCIOS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em curva 29"/>
          <p:cNvCxnSpPr/>
          <p:nvPr/>
        </p:nvCxnSpPr>
        <p:spPr>
          <a:xfrm>
            <a:off x="2877670" y="3118011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/>
          <p:nvPr/>
        </p:nvCxnSpPr>
        <p:spPr>
          <a:xfrm>
            <a:off x="5409651" y="3121079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7944197" y="3113278"/>
            <a:ext cx="183059" cy="868011"/>
          </a:xfrm>
          <a:prstGeom prst="curvedConnector2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/>
          <p:nvPr/>
        </p:nvCxnSpPr>
        <p:spPr>
          <a:xfrm rot="5400000" flipH="1" flipV="1">
            <a:off x="2779440" y="34617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rot="5400000" flipH="1" flipV="1">
            <a:off x="5298859" y="3453865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5400000" flipH="1" flipV="1">
            <a:off x="7844295" y="34695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260247" y="4132427"/>
            <a:ext cx="276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PROJETOS DE RISCO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9971" y="414901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1400" i="1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1400" i="1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 dobrada 37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dobrada 39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3. LANÇAMENTO DAS EMPRESAS </a:t>
            </a:r>
            <a:r>
              <a:rPr lang="pt-BR" sz="2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A PARTIR DOS PROJETOS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5"/>
            <a:ext cx="12192000" cy="1269858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 OS MELHORES PROJETOS, </a:t>
            </a:r>
          </a:p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CRIANDO NOVAS </a:t>
            </a:r>
            <a:r>
              <a:rPr lang="pt-BR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7704" y="3039035"/>
            <a:ext cx="11271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Os dois principais problemas dessa etapa são: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Relacionamento com a universidade-mãe (conflito de interesses)</a:t>
            </a:r>
          </a:p>
          <a:p>
            <a:pPr marL="685800" indent="-228600" algn="just">
              <a:buClr>
                <a:srgbClr val="2F5597"/>
              </a:buClr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Acesso a recursos (tangíveis e intangíveis)</a:t>
            </a:r>
          </a:p>
        </p:txBody>
      </p:sp>
    </p:spTree>
    <p:extLst>
      <p:ext uri="{BB962C8B-B14F-4D97-AF65-F5344CB8AC3E}">
        <p14:creationId xmlns:p14="http://schemas.microsoft.com/office/powerpoint/2010/main" val="8274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CAIXA PRETA DA CRIAÇÃO DE VALOR ECONÔMICO / PESQUISA ACADÊMICA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ilindro 1"/>
          <p:cNvSpPr/>
          <p:nvPr/>
        </p:nvSpPr>
        <p:spPr>
          <a:xfrm rot="5400000">
            <a:off x="4457021" y="-2426514"/>
            <a:ext cx="2877670" cy="1109518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209256" y="17438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604" y="2197258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2" name="Cilindro 1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299011" y="2195593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18" name="Cilindro 17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3635189" y="174382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5828417" y="2201384"/>
            <a:ext cx="2108066" cy="1841503"/>
            <a:chOff x="769604" y="2197258"/>
            <a:chExt cx="2108066" cy="1841503"/>
          </a:xfrm>
          <a:solidFill>
            <a:schemeClr val="bg1">
              <a:lumMod val="85000"/>
            </a:schemeClr>
          </a:solidFill>
        </p:grpSpPr>
        <p:sp>
          <p:nvSpPr>
            <p:cNvPr id="22" name="Cilindro 21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322039" y="175267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360342" y="2192527"/>
            <a:ext cx="2108066" cy="1841503"/>
            <a:chOff x="769604" y="2197258"/>
            <a:chExt cx="2108066" cy="1841503"/>
          </a:xfrm>
          <a:solidFill>
            <a:srgbClr val="2F5597"/>
          </a:solidFill>
        </p:grpSpPr>
        <p:sp>
          <p:nvSpPr>
            <p:cNvPr id="26" name="Cilindro 25"/>
            <p:cNvSpPr/>
            <p:nvPr/>
          </p:nvSpPr>
          <p:spPr>
            <a:xfrm rot="5400000">
              <a:off x="902885" y="2063977"/>
              <a:ext cx="1841503" cy="2108066"/>
            </a:xfrm>
            <a:prstGeom prst="ca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82490" y="2794844"/>
              <a:ext cx="44114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sz="36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8585612" y="1743821"/>
            <a:ext cx="17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FORTALECER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65245" y="4154233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IDEIAS DE NEGÓCIOS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em curva 29"/>
          <p:cNvCxnSpPr/>
          <p:nvPr/>
        </p:nvCxnSpPr>
        <p:spPr>
          <a:xfrm>
            <a:off x="2877670" y="3118011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/>
          <p:nvPr/>
        </p:nvCxnSpPr>
        <p:spPr>
          <a:xfrm>
            <a:off x="5409651" y="3121079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7944197" y="3113278"/>
            <a:ext cx="183059" cy="868011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/>
          <p:nvPr/>
        </p:nvCxnSpPr>
        <p:spPr>
          <a:xfrm rot="5400000" flipH="1" flipV="1">
            <a:off x="2779440" y="34617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rot="5400000" flipH="1" flipV="1">
            <a:off x="5298859" y="3453865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 rot="5400000" flipH="1" flipV="1">
            <a:off x="7844295" y="3469518"/>
            <a:ext cx="864943" cy="120412"/>
          </a:xfrm>
          <a:prstGeom prst="curvedConnector2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260247" y="4132427"/>
            <a:ext cx="2767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PROJETOS DE RISCO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89971" y="414901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</a:t>
            </a:r>
            <a:r>
              <a:rPr lang="pt-BR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eta dobrada 37"/>
          <p:cNvSpPr/>
          <p:nvPr/>
        </p:nvSpPr>
        <p:spPr>
          <a:xfrm rot="18000000">
            <a:off x="92881" y="4367746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80524" y="5382830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 DA PESQUISA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Seta dobrada 39"/>
          <p:cNvSpPr/>
          <p:nvPr/>
        </p:nvSpPr>
        <p:spPr>
          <a:xfrm rot="9000000">
            <a:off x="11016657" y="4392599"/>
            <a:ext cx="853585" cy="11155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  <a:solidFill>
            <a:srgbClr val="2F559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7089971" y="5409743"/>
            <a:ext cx="39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DE VALOR ECONÔMICO</a:t>
            </a:r>
            <a:endParaRPr lang="en-US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. FORTALECER A CRIAÇÃO DE VALOR ECONÔMICO POR MEIO DE </a:t>
            </a:r>
            <a:r>
              <a:rPr lang="pt-BR" sz="2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23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5250" y="6343135"/>
            <a:ext cx="4535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NDONZUAU, PIRNAY &amp; SURLEMONT, 2002.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0" y="1459895"/>
            <a:ext cx="12192000" cy="1269858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CONSOLIDAÇÃO E FORTALECIMENTO DO VALOR ECONÔMICO CRIADO POR ESSAS NOVAS </a:t>
            </a:r>
            <a:r>
              <a:rPr lang="pt-BR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SPIN-OFFS</a:t>
            </a:r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7704" y="2823883"/>
            <a:ext cx="11271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buClr>
                <a:srgbClr val="2F5597"/>
              </a:buClr>
              <a:buFont typeface="Wingdings" panose="05000000000000000000" pitchFamily="2" charset="2"/>
              <a:buChar char="§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Embora a criação da empresa possa ser um passo fundamental de valorização da spin-off, é necessário estender para a criação do valor econômico, gerando para a economia local resultados tangíveis (criação de empregos, investimentos, impostos...) e intangíveis (dinamismo empresarial, consolidação de centros de referência...)</a:t>
            </a:r>
          </a:p>
          <a:p>
            <a:pPr algn="just">
              <a:spcBef>
                <a:spcPts val="1200"/>
              </a:spcBef>
              <a:buClr>
                <a:srgbClr val="2F5597"/>
              </a:buClr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UMA SPIN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1863304"/>
            <a:ext cx="12192000" cy="360584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sz="3000" i="1" dirty="0">
                <a:latin typeface="Arial" panose="020B0604020202020204" pitchFamily="34" charset="0"/>
                <a:cs typeface="Arial" panose="020B0604020202020204" pitchFamily="34" charset="0"/>
              </a:rPr>
              <a:t>spin-off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  é uma 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nova empresa 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é formada por indivíduos que são ex-funcionários de uma organização mãe e que gira em torno de uma </a:t>
            </a:r>
            <a:r>
              <a:rPr lang="pt-BR" sz="3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pt-BR" sz="3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pt-BR" sz="3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originada na organização-mãe e, em seguida, transferida para a nova empresa.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5250" y="6343135"/>
            <a:ext cx="2532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CARAYANNIS, 1998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FONTES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27703" y="1603822"/>
            <a:ext cx="117642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www.inovacao.usp.br/industria/spinoff.php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photos.state.gov/libraries/russia/231771/PDFs/Roberts_Eesely_2011_update.pdf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Carayannis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E. G.; Rogers, E. M.;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Kurihara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K.;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Allbritton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M. M. (1998)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High-Technology spin-offs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government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R&amp;D laboratories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research universities.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Technovation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Vol. 18, N. 1, pp. 1-11.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Constante, J. 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(2011) SPIN-OFFS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estudo de casos em pequenas e médias empresas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brasileiras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base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tecnológica. Dissertação de Mestrado.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Fundação Getúlio Vargas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Escola de Administração de Empresas de São Paulo.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Etzkowitz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H. (1998)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norms of entrepreneurial science: cognitive effects of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new university–industry linkages.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Policy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27, pp. 823-833.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Ndonzuau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F. N.;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Pirnay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F.;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Surlemont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B. (2002)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stage model of academic spin-off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creation.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Technovation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22, pp. 281–289.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UMA SPIN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1863304"/>
            <a:ext cx="12192000" cy="360584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Alguns fundadores de </a:t>
            </a:r>
            <a:r>
              <a:rPr lang="pt-BR" sz="3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spin-</a:t>
            </a:r>
            <a:r>
              <a:rPr lang="pt-BR" sz="3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não gostam desse termo por remeter a uma dívida com a organização-mãe que não reconhece o sacrifício de dinheiro, tempo e esforços para a estruturação da nova empresa. 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5250" y="6343135"/>
            <a:ext cx="2532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CARAYANNIS, 1998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UMA SPIN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1863304"/>
            <a:ext cx="6090249" cy="360584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sz="3000" i="1" dirty="0">
                <a:latin typeface="Arial" panose="020B0604020202020204" pitchFamily="34" charset="0"/>
                <a:cs typeface="Arial" panose="020B0604020202020204" pitchFamily="34" charset="0"/>
              </a:rPr>
              <a:t>spin-off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  é uma empresa que surge de uma outra organização, mas que permanece possuída e administrada por seus geradores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5250" y="6343135"/>
            <a:ext cx="3383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AGÊNCIA USP DE INOVAÇÃO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01752" y="1863303"/>
            <a:ext cx="6090249" cy="360584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sz="3000" i="1" dirty="0">
                <a:latin typeface="Arial" panose="020B0604020202020204" pitchFamily="34" charset="0"/>
                <a:cs typeface="Arial" panose="020B0604020202020204" pitchFamily="34" charset="0"/>
              </a:rPr>
              <a:t>spin-out 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é uma empresa que surge de outra organização, mas seu gerador não permanece como dono majoritário e, portanto, não exerce controle gerencial.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UMA SPIN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5250" y="6343135"/>
            <a:ext cx="5619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AGÊNCIA USP DE </a:t>
            </a:r>
            <a:r>
              <a:rPr lang="pt-BR" sz="1400" dirty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INOVAÇÃO, 2014; CARAYANNIS, </a:t>
            </a:r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0" y="1478280"/>
            <a:ext cx="6309360" cy="2667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882640" y="1478280"/>
            <a:ext cx="6309360" cy="2667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0" y="3188960"/>
            <a:ext cx="6309360" cy="2667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882640" y="3188960"/>
            <a:ext cx="6309360" cy="2667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156210" y="1490955"/>
            <a:ext cx="56197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Gerador da tecnologia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 a inovação tecnológica por meio de um processo de desenvolvimento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inovativo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até o ponto em que a transferência desta tecnologia pode ser iniciada.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392633" y="1490955"/>
            <a:ext cx="56197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Empreendedor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se esforça para criar um novo negócio que é centrado na inovação tecnológica. O papel do empreendedor é comercializar a tecnologia em um produto ou serviço que é vendido em um mercado. 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56210" y="4157955"/>
            <a:ext cx="56197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Organização de origem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 as atividades de P&amp;D para criar a inovação tecnológica ocorrem e que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provêem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aos spin-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assistência em patenteamento da inovação, licenciamento tecnológico etc. 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392633" y="4157955"/>
            <a:ext cx="56197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Financiador</a:t>
            </a:r>
            <a:endParaRPr lang="pt-BR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fornece os recursos financeiros para estabilizar o spin-off e que pode fornecer alguns conhecimentos administrativos.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212945" y="3172846"/>
            <a:ext cx="1690775" cy="985109"/>
          </a:xfrm>
          <a:prstGeom prst="roundRect">
            <a:avLst/>
          </a:prstGeom>
          <a:solidFill>
            <a:srgbClr val="2F5597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NASCENTES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UMA SPIN OFF?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1863304"/>
            <a:ext cx="12192000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Uma spin off é um mecanismo de transferência de tecnologia porque é usualmente formado para comercializar uma tecnologia originária de: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5250" y="6343135"/>
            <a:ext cx="2532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CARAYANNIS, 1998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560" y="4548529"/>
            <a:ext cx="3966882" cy="1531145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LABORATÓRIO DE </a:t>
            </a:r>
          </a:p>
          <a:p>
            <a:pPr algn="ctr">
              <a:lnSpc>
                <a:spcPct val="12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P&amp;D GOVERNAMENTAL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124397" y="4548529"/>
            <a:ext cx="3966882" cy="1531145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225118" y="4542802"/>
            <a:ext cx="3966882" cy="1531145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EMPRESAS PRIVADAS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angulado 4"/>
          <p:cNvCxnSpPr>
            <a:stCxn id="2" idx="2"/>
            <a:endCxn id="7" idx="0"/>
          </p:cNvCxnSpPr>
          <p:nvPr/>
        </p:nvCxnSpPr>
        <p:spPr>
          <a:xfrm rot="5400000">
            <a:off x="3798519" y="2251048"/>
            <a:ext cx="500964" cy="4093999"/>
          </a:xfrm>
          <a:prstGeom prst="bentConnector3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2" idx="2"/>
            <a:endCxn id="10" idx="0"/>
          </p:cNvCxnSpPr>
          <p:nvPr/>
        </p:nvCxnSpPr>
        <p:spPr>
          <a:xfrm>
            <a:off x="6096000" y="4047565"/>
            <a:ext cx="11838" cy="500964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12" idx="0"/>
          </p:cNvCxnSpPr>
          <p:nvPr/>
        </p:nvCxnSpPr>
        <p:spPr>
          <a:xfrm rot="16200000" flipH="1">
            <a:off x="7904661" y="2238903"/>
            <a:ext cx="495237" cy="4112559"/>
          </a:xfrm>
          <a:prstGeom prst="bentConnector3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SPIN OFFS DE UNIVERSIDADES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5250" y="6343135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ETZKOWITZ, 1998.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" y="1549085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1ª REVOLUÇÃO ACADÊMICA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665259" y="1549084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+ ENSINO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526742" y="2081704"/>
            <a:ext cx="1138517" cy="1169894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0" y="3862003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2ª REVOLUÇÃO ACADÊMICA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665258" y="3862002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ECONÔMICO E SOCIAL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eta para a direita 42"/>
          <p:cNvSpPr/>
          <p:nvPr/>
        </p:nvSpPr>
        <p:spPr>
          <a:xfrm>
            <a:off x="5526741" y="4394622"/>
            <a:ext cx="1138517" cy="1169894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SPIN OFFS DE UNIVERSIDADES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39" name="Retângulo 38"/>
          <p:cNvSpPr/>
          <p:nvPr/>
        </p:nvSpPr>
        <p:spPr>
          <a:xfrm>
            <a:off x="1" y="1549085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1ª REVOLUÇÃO ACADÊMICA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665259" y="1549084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+ ENSINO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526742" y="2081704"/>
            <a:ext cx="1138517" cy="1169894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0" y="3862003"/>
            <a:ext cx="12192000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CAPITALIZAÇÃO DO CONHECIMENTO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5250" y="6343135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2F55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FONTE: ETZKOWITZ, 1998.</a:t>
            </a:r>
            <a:endParaRPr lang="en-US" sz="1400" dirty="0">
              <a:solidFill>
                <a:srgbClr val="2F559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" y="145141"/>
            <a:ext cx="12192000" cy="1146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0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SPIN OFFS DE UNIVERSIDADES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95250" y="6174923"/>
            <a:ext cx="1192529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2700" dist="254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9">
                        <a14:foregroundMark x1="58496" y1="64516" x2="58496" y2="64516"/>
                        <a14:foregroundMark x1="68245" y1="58871" x2="68245" y2="58871"/>
                        <a14:foregroundMark x1="40111" y1="50806" x2="40111" y2="50806"/>
                        <a14:foregroundMark x1="79944" y1="36290" x2="79944" y2="36290"/>
                        <a14:foregroundMark x1="85794" y1="47581" x2="85794" y2="47581"/>
                        <a14:foregroundMark x1="78830" y1="62097" x2="78830" y2="62097"/>
                        <a14:foregroundMark x1="96379" y1="41935" x2="96379" y2="41935"/>
                        <a14:foregroundMark x1="17549" y1="64516" x2="17549" y2="64516"/>
                        <a14:foregroundMark x1="1950" y1="53226" x2="1950" y2="53226"/>
                        <a14:foregroundMark x1="12813" y1="87097" x2="12813" y2="87097"/>
                        <a14:backgroundMark x1="5014" y1="13710" x2="5014" y2="13710"/>
                        <a14:backgroundMark x1="3064" y1="84677" x2="3064" y2="84677"/>
                        <a14:backgroundMark x1="3900" y1="84677" x2="3900" y2="84677"/>
                        <a14:backgroundMark x1="3900" y1="84677" x2="3900" y2="84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234" y="6270173"/>
            <a:ext cx="1490149" cy="515257"/>
          </a:xfrm>
          <a:prstGeom prst="rect">
            <a:avLst/>
          </a:prstGeom>
        </p:spPr>
      </p:pic>
      <p:sp>
        <p:nvSpPr>
          <p:cNvPr id="39" name="Retângulo 38"/>
          <p:cNvSpPr/>
          <p:nvPr/>
        </p:nvSpPr>
        <p:spPr>
          <a:xfrm>
            <a:off x="1" y="1549085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1ª REVOLUÇÃO ACADÊMICA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665259" y="1549084"/>
            <a:ext cx="5526741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+ ENSINO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526742" y="2081704"/>
            <a:ext cx="1138517" cy="1169894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0" y="3862003"/>
            <a:ext cx="12192000" cy="2184261"/>
          </a:xfrm>
          <a:prstGeom prst="rect">
            <a:avLst/>
          </a:prstGeom>
          <a:solidFill>
            <a:srgbClr val="2F5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COMO CAPITALIZAR O CONHECIMENTO?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22130</TotalTime>
  <Words>1318</Words>
  <Application>Microsoft Office PowerPoint</Application>
  <PresentationFormat>Widescreen</PresentationFormat>
  <Paragraphs>195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Filippe Barros</dc:creator>
  <cp:lastModifiedBy>Raquel S</cp:lastModifiedBy>
  <cp:revision>277</cp:revision>
  <dcterms:created xsi:type="dcterms:W3CDTF">2013-03-25T02:58:59Z</dcterms:created>
  <dcterms:modified xsi:type="dcterms:W3CDTF">2014-05-24T21:39:59Z</dcterms:modified>
</cp:coreProperties>
</file>