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4" r:id="rId4"/>
    <p:sldId id="274" r:id="rId5"/>
    <p:sldId id="259" r:id="rId6"/>
    <p:sldId id="273" r:id="rId7"/>
    <p:sldId id="279" r:id="rId8"/>
    <p:sldId id="280" r:id="rId9"/>
    <p:sldId id="265" r:id="rId10"/>
    <p:sldId id="266" r:id="rId11"/>
    <p:sldId id="276" r:id="rId12"/>
    <p:sldId id="278" r:id="rId13"/>
    <p:sldId id="275" r:id="rId14"/>
    <p:sldId id="267" r:id="rId15"/>
    <p:sldId id="262" r:id="rId16"/>
    <p:sldId id="277" r:id="rId17"/>
    <p:sldId id="263" r:id="rId18"/>
    <p:sldId id="268" r:id="rId19"/>
    <p:sldId id="260" r:id="rId20"/>
  </p:sldIdLst>
  <p:sldSz cx="9144000" cy="6858000" type="screen4x3"/>
  <p:notesSz cx="6858000" cy="9144000"/>
  <p:custDataLst>
    <p:tags r:id="rId22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542" autoAdjust="0"/>
    <p:restoredTop sz="94660"/>
  </p:normalViewPr>
  <p:slideViewPr>
    <p:cSldViewPr>
      <p:cViewPr>
        <p:scale>
          <a:sx n="90" d="100"/>
          <a:sy n="90" d="100"/>
        </p:scale>
        <p:origin x="-228" y="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462133946739803"/>
          <c:y val="3.1126375829743872E-2"/>
          <c:w val="0.60964858559346802"/>
          <c:h val="0.8841900899900007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Histórico</c:v>
                </c:pt>
              </c:strCache>
            </c:strRef>
          </c:tx>
          <c:cat>
            <c:numRef>
              <c:f>Plan1!$A$2:$A$8</c:f>
              <c:numCache>
                <c:formatCode>General</c:formatCode>
                <c:ptCount val="7"/>
                <c:pt idx="0">
                  <c:v>1970</c:v>
                </c:pt>
                <c:pt idx="1">
                  <c:v>1975</c:v>
                </c:pt>
                <c:pt idx="2">
                  <c:v>1980</c:v>
                </c:pt>
                <c:pt idx="3">
                  <c:v>1985</c:v>
                </c:pt>
                <c:pt idx="4">
                  <c:v>1990</c:v>
                </c:pt>
                <c:pt idx="5">
                  <c:v>1995</c:v>
                </c:pt>
                <c:pt idx="6">
                  <c:v>2000</c:v>
                </c:pt>
              </c:numCache>
            </c:numRef>
          </c:cat>
          <c:val>
            <c:numRef>
              <c:f>Plan1!$B$2:$B$8</c:f>
              <c:numCache>
                <c:formatCode>General</c:formatCode>
                <c:ptCount val="7"/>
                <c:pt idx="0">
                  <c:v>250</c:v>
                </c:pt>
                <c:pt idx="1">
                  <c:v>270</c:v>
                </c:pt>
                <c:pt idx="2">
                  <c:v>300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Cenário A</c:v>
                </c:pt>
              </c:strCache>
            </c:strRef>
          </c:tx>
          <c:cat>
            <c:numRef>
              <c:f>Plan1!$A$2:$A$8</c:f>
              <c:numCache>
                <c:formatCode>General</c:formatCode>
                <c:ptCount val="7"/>
                <c:pt idx="0">
                  <c:v>1970</c:v>
                </c:pt>
                <c:pt idx="1">
                  <c:v>1975</c:v>
                </c:pt>
                <c:pt idx="2">
                  <c:v>1980</c:v>
                </c:pt>
                <c:pt idx="3">
                  <c:v>1985</c:v>
                </c:pt>
                <c:pt idx="4">
                  <c:v>1990</c:v>
                </c:pt>
                <c:pt idx="5">
                  <c:v>1995</c:v>
                </c:pt>
                <c:pt idx="6">
                  <c:v>2000</c:v>
                </c:pt>
              </c:numCache>
            </c:numRef>
          </c:cat>
          <c:val>
            <c:numRef>
              <c:f>Plan1!$C$2:$C$8</c:f>
              <c:numCache>
                <c:formatCode>General</c:formatCode>
                <c:ptCount val="7"/>
                <c:pt idx="2">
                  <c:v>300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  <c:pt idx="6">
                  <c:v>500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Cenário B</c:v>
                </c:pt>
              </c:strCache>
            </c:strRef>
          </c:tx>
          <c:cat>
            <c:numRef>
              <c:f>Plan1!$A$2:$A$8</c:f>
              <c:numCache>
                <c:formatCode>General</c:formatCode>
                <c:ptCount val="7"/>
                <c:pt idx="0">
                  <c:v>1970</c:v>
                </c:pt>
                <c:pt idx="1">
                  <c:v>1975</c:v>
                </c:pt>
                <c:pt idx="2">
                  <c:v>1980</c:v>
                </c:pt>
                <c:pt idx="3">
                  <c:v>1985</c:v>
                </c:pt>
                <c:pt idx="4">
                  <c:v>1990</c:v>
                </c:pt>
                <c:pt idx="5">
                  <c:v>1995</c:v>
                </c:pt>
                <c:pt idx="6">
                  <c:v>2000</c:v>
                </c:pt>
              </c:numCache>
            </c:numRef>
          </c:cat>
          <c:val>
            <c:numRef>
              <c:f>Plan1!$D$2:$D$8</c:f>
              <c:numCache>
                <c:formatCode>General</c:formatCode>
                <c:ptCount val="7"/>
                <c:pt idx="2">
                  <c:v>300</c:v>
                </c:pt>
                <c:pt idx="3">
                  <c:v>500</c:v>
                </c:pt>
                <c:pt idx="4">
                  <c:v>600</c:v>
                </c:pt>
                <c:pt idx="5">
                  <c:v>700</c:v>
                </c:pt>
                <c:pt idx="6">
                  <c:v>750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Cenário C</c:v>
                </c:pt>
              </c:strCache>
            </c:strRef>
          </c:tx>
          <c:cat>
            <c:numRef>
              <c:f>Plan1!$A$2:$A$8</c:f>
              <c:numCache>
                <c:formatCode>General</c:formatCode>
                <c:ptCount val="7"/>
                <c:pt idx="0">
                  <c:v>1970</c:v>
                </c:pt>
                <c:pt idx="1">
                  <c:v>1975</c:v>
                </c:pt>
                <c:pt idx="2">
                  <c:v>1980</c:v>
                </c:pt>
                <c:pt idx="3">
                  <c:v>1985</c:v>
                </c:pt>
                <c:pt idx="4">
                  <c:v>1990</c:v>
                </c:pt>
                <c:pt idx="5">
                  <c:v>1995</c:v>
                </c:pt>
                <c:pt idx="6">
                  <c:v>2000</c:v>
                </c:pt>
              </c:numCache>
            </c:numRef>
          </c:cat>
          <c:val>
            <c:numRef>
              <c:f>Plan1!$E$2:$E$8</c:f>
              <c:numCache>
                <c:formatCode>General</c:formatCode>
                <c:ptCount val="7"/>
                <c:pt idx="2">
                  <c:v>300</c:v>
                </c:pt>
                <c:pt idx="3">
                  <c:v>500</c:v>
                </c:pt>
                <c:pt idx="4">
                  <c:v>700</c:v>
                </c:pt>
                <c:pt idx="5">
                  <c:v>850</c:v>
                </c:pt>
                <c:pt idx="6">
                  <c:v>1000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Delphi</c:v>
                </c:pt>
              </c:strCache>
            </c:strRef>
          </c:tx>
          <c:spPr>
            <a:ln>
              <a:prstDash val="dash"/>
            </a:ln>
          </c:spPr>
          <c:cat>
            <c:numRef>
              <c:f>Plan1!$A$2:$A$8</c:f>
              <c:numCache>
                <c:formatCode>General</c:formatCode>
                <c:ptCount val="7"/>
                <c:pt idx="0">
                  <c:v>1970</c:v>
                </c:pt>
                <c:pt idx="1">
                  <c:v>1975</c:v>
                </c:pt>
                <c:pt idx="2">
                  <c:v>1980</c:v>
                </c:pt>
                <c:pt idx="3">
                  <c:v>1985</c:v>
                </c:pt>
                <c:pt idx="4">
                  <c:v>1990</c:v>
                </c:pt>
                <c:pt idx="5">
                  <c:v>1995</c:v>
                </c:pt>
                <c:pt idx="6">
                  <c:v>2000</c:v>
                </c:pt>
              </c:numCache>
            </c:numRef>
          </c:cat>
          <c:val>
            <c:numRef>
              <c:f>Plan1!$F$2:$F$8</c:f>
              <c:numCache>
                <c:formatCode>General</c:formatCode>
                <c:ptCount val="7"/>
                <c:pt idx="2">
                  <c:v>300</c:v>
                </c:pt>
                <c:pt idx="3">
                  <c:v>300</c:v>
                </c:pt>
                <c:pt idx="4">
                  <c:v>300</c:v>
                </c:pt>
                <c:pt idx="5">
                  <c:v>300</c:v>
                </c:pt>
                <c:pt idx="6">
                  <c:v>300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Reservas -hist</c:v>
                </c:pt>
              </c:strCache>
            </c:strRef>
          </c:tx>
          <c:cat>
            <c:numRef>
              <c:f>Plan1!$A$2:$A$8</c:f>
              <c:numCache>
                <c:formatCode>General</c:formatCode>
                <c:ptCount val="7"/>
                <c:pt idx="0">
                  <c:v>1970</c:v>
                </c:pt>
                <c:pt idx="1">
                  <c:v>1975</c:v>
                </c:pt>
                <c:pt idx="2">
                  <c:v>1980</c:v>
                </c:pt>
                <c:pt idx="3">
                  <c:v>1985</c:v>
                </c:pt>
                <c:pt idx="4">
                  <c:v>1990</c:v>
                </c:pt>
                <c:pt idx="5">
                  <c:v>1995</c:v>
                </c:pt>
                <c:pt idx="6">
                  <c:v>2000</c:v>
                </c:pt>
              </c:numCache>
            </c:numRef>
          </c:cat>
          <c:val>
            <c:numRef>
              <c:f>Plan1!$G$2:$G$8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7500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Reserva Extrapolada</c:v>
                </c:pt>
              </c:strCache>
            </c:strRef>
          </c:tx>
          <c:cat>
            <c:numRef>
              <c:f>Plan1!$A$2:$A$8</c:f>
              <c:numCache>
                <c:formatCode>General</c:formatCode>
                <c:ptCount val="7"/>
                <c:pt idx="0">
                  <c:v>1970</c:v>
                </c:pt>
                <c:pt idx="1">
                  <c:v>1975</c:v>
                </c:pt>
                <c:pt idx="2">
                  <c:v>1980</c:v>
                </c:pt>
                <c:pt idx="3">
                  <c:v>1985</c:v>
                </c:pt>
                <c:pt idx="4">
                  <c:v>1990</c:v>
                </c:pt>
                <c:pt idx="5">
                  <c:v>1995</c:v>
                </c:pt>
                <c:pt idx="6">
                  <c:v>2000</c:v>
                </c:pt>
              </c:numCache>
            </c:numRef>
          </c:cat>
          <c:val>
            <c:numRef>
              <c:f>Plan1!$H$2:$H$8</c:f>
              <c:numCache>
                <c:formatCode>General</c:formatCode>
                <c:ptCount val="7"/>
                <c:pt idx="2">
                  <c:v>3000</c:v>
                </c:pt>
                <c:pt idx="3">
                  <c:v>5000</c:v>
                </c:pt>
                <c:pt idx="4">
                  <c:v>7000</c:v>
                </c:pt>
                <c:pt idx="5">
                  <c:v>8500</c:v>
                </c:pt>
                <c:pt idx="6">
                  <c:v>10000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892160"/>
        <c:axId val="90893696"/>
      </c:lineChart>
      <c:catAx>
        <c:axId val="90892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0893696"/>
        <c:crosses val="autoZero"/>
        <c:auto val="1"/>
        <c:lblAlgn val="ctr"/>
        <c:lblOffset val="100"/>
        <c:noMultiLvlLbl val="0"/>
      </c:catAx>
      <c:valAx>
        <c:axId val="90893696"/>
        <c:scaling>
          <c:logBase val="10"/>
          <c:orientation val="minMax"/>
          <c:min val="100"/>
        </c:scaling>
        <c:delete val="0"/>
        <c:axPos val="l"/>
        <c:majorGridlines/>
        <c:minorGridlines/>
        <c:numFmt formatCode="General" sourceLinked="1"/>
        <c:majorTickMark val="out"/>
        <c:minorTickMark val="none"/>
        <c:tickLblPos val="nextTo"/>
        <c:crossAx val="90892160"/>
        <c:crosses val="autoZero"/>
        <c:crossBetween val="between"/>
      </c:valAx>
      <c:spPr>
        <a:noFill/>
        <a:ln w="25398">
          <a:noFill/>
        </a:ln>
      </c:spPr>
    </c:plotArea>
    <c:legend>
      <c:legendPos val="r"/>
      <c:layout>
        <c:manualLayout>
          <c:xMode val="edge"/>
          <c:yMode val="edge"/>
          <c:x val="0.75623465623947905"/>
          <c:y val="0.20739770620344117"/>
          <c:w val="0.23679129811463659"/>
          <c:h val="0.6112478281764074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2447496659140135E-2"/>
          <c:y val="3.6799078871617728E-2"/>
          <c:w val="0.81428203193401227"/>
          <c:h val="0.82761082325849167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Histórico</c:v>
                </c:pt>
              </c:strCache>
            </c:strRef>
          </c:tx>
          <c:cat>
            <c:numRef>
              <c:f>Plan1!$A$2:$A$8</c:f>
              <c:numCache>
                <c:formatCode>General</c:formatCode>
                <c:ptCount val="7"/>
                <c:pt idx="0">
                  <c:v>1970</c:v>
                </c:pt>
                <c:pt idx="1">
                  <c:v>1975</c:v>
                </c:pt>
                <c:pt idx="2">
                  <c:v>1980</c:v>
                </c:pt>
                <c:pt idx="3">
                  <c:v>1985</c:v>
                </c:pt>
                <c:pt idx="4">
                  <c:v>1990</c:v>
                </c:pt>
                <c:pt idx="5">
                  <c:v>1995</c:v>
                </c:pt>
                <c:pt idx="6">
                  <c:v>2000</c:v>
                </c:pt>
              </c:numCache>
            </c:numRef>
          </c:cat>
          <c:val>
            <c:numRef>
              <c:f>Plan1!$B$2:$B$8</c:f>
              <c:numCache>
                <c:formatCode>General</c:formatCode>
                <c:ptCount val="7"/>
                <c:pt idx="0">
                  <c:v>4</c:v>
                </c:pt>
                <c:pt idx="1">
                  <c:v>7</c:v>
                </c:pt>
                <c:pt idx="2">
                  <c:v>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Cenário A</c:v>
                </c:pt>
              </c:strCache>
            </c:strRef>
          </c:tx>
          <c:cat>
            <c:numRef>
              <c:f>Plan1!$A$2:$A$8</c:f>
              <c:numCache>
                <c:formatCode>General</c:formatCode>
                <c:ptCount val="7"/>
                <c:pt idx="0">
                  <c:v>1970</c:v>
                </c:pt>
                <c:pt idx="1">
                  <c:v>1975</c:v>
                </c:pt>
                <c:pt idx="2">
                  <c:v>1980</c:v>
                </c:pt>
                <c:pt idx="3">
                  <c:v>1985</c:v>
                </c:pt>
                <c:pt idx="4">
                  <c:v>1990</c:v>
                </c:pt>
                <c:pt idx="5">
                  <c:v>1995</c:v>
                </c:pt>
                <c:pt idx="6">
                  <c:v>2000</c:v>
                </c:pt>
              </c:numCache>
            </c:numRef>
          </c:cat>
          <c:val>
            <c:numRef>
              <c:f>Plan1!$C$2:$C$8</c:f>
              <c:numCache>
                <c:formatCode>General</c:formatCode>
                <c:ptCount val="7"/>
                <c:pt idx="2">
                  <c:v>13</c:v>
                </c:pt>
                <c:pt idx="3">
                  <c:v>17</c:v>
                </c:pt>
                <c:pt idx="4">
                  <c:v>20</c:v>
                </c:pt>
                <c:pt idx="5">
                  <c:v>22</c:v>
                </c:pt>
                <c:pt idx="6">
                  <c:v>24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Cenário B</c:v>
                </c:pt>
              </c:strCache>
            </c:strRef>
          </c:tx>
          <c:cat>
            <c:numRef>
              <c:f>Plan1!$A$2:$A$8</c:f>
              <c:numCache>
                <c:formatCode>General</c:formatCode>
                <c:ptCount val="7"/>
                <c:pt idx="0">
                  <c:v>1970</c:v>
                </c:pt>
                <c:pt idx="1">
                  <c:v>1975</c:v>
                </c:pt>
                <c:pt idx="2">
                  <c:v>1980</c:v>
                </c:pt>
                <c:pt idx="3">
                  <c:v>1985</c:v>
                </c:pt>
                <c:pt idx="4">
                  <c:v>1990</c:v>
                </c:pt>
                <c:pt idx="5">
                  <c:v>1995</c:v>
                </c:pt>
                <c:pt idx="6">
                  <c:v>2000</c:v>
                </c:pt>
              </c:numCache>
            </c:numRef>
          </c:cat>
          <c:val>
            <c:numRef>
              <c:f>Plan1!$D$2:$D$8</c:f>
              <c:numCache>
                <c:formatCode>General</c:formatCode>
                <c:ptCount val="7"/>
                <c:pt idx="2">
                  <c:v>13</c:v>
                </c:pt>
                <c:pt idx="3">
                  <c:v>16</c:v>
                </c:pt>
                <c:pt idx="4">
                  <c:v>18</c:v>
                </c:pt>
                <c:pt idx="5">
                  <c:v>20</c:v>
                </c:pt>
                <c:pt idx="6">
                  <c:v>21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Cenário C</c:v>
                </c:pt>
              </c:strCache>
            </c:strRef>
          </c:tx>
          <c:cat>
            <c:numRef>
              <c:f>Plan1!$A$2:$A$8</c:f>
              <c:numCache>
                <c:formatCode>General</c:formatCode>
                <c:ptCount val="7"/>
                <c:pt idx="0">
                  <c:v>1970</c:v>
                </c:pt>
                <c:pt idx="1">
                  <c:v>1975</c:v>
                </c:pt>
                <c:pt idx="2">
                  <c:v>1980</c:v>
                </c:pt>
                <c:pt idx="3">
                  <c:v>1985</c:v>
                </c:pt>
                <c:pt idx="4">
                  <c:v>1990</c:v>
                </c:pt>
                <c:pt idx="5">
                  <c:v>1995</c:v>
                </c:pt>
                <c:pt idx="6">
                  <c:v>2000</c:v>
                </c:pt>
              </c:numCache>
            </c:numRef>
          </c:cat>
          <c:val>
            <c:numRef>
              <c:f>Plan1!$E$2:$E$8</c:f>
              <c:numCache>
                <c:formatCode>General</c:formatCode>
                <c:ptCount val="7"/>
                <c:pt idx="2">
                  <c:v>13</c:v>
                </c:pt>
                <c:pt idx="3">
                  <c:v>15</c:v>
                </c:pt>
                <c:pt idx="4">
                  <c:v>16</c:v>
                </c:pt>
                <c:pt idx="5">
                  <c:v>17</c:v>
                </c:pt>
                <c:pt idx="6">
                  <c:v>17.5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EUA</c:v>
                </c:pt>
              </c:strCache>
            </c:strRef>
          </c:tx>
          <c:spPr>
            <a:ln>
              <a:prstDash val="dash"/>
            </a:ln>
          </c:spPr>
          <c:cat>
            <c:numRef>
              <c:f>Plan1!$A$2:$A$8</c:f>
              <c:numCache>
                <c:formatCode>General</c:formatCode>
                <c:ptCount val="7"/>
                <c:pt idx="0">
                  <c:v>1970</c:v>
                </c:pt>
                <c:pt idx="1">
                  <c:v>1975</c:v>
                </c:pt>
                <c:pt idx="2">
                  <c:v>1980</c:v>
                </c:pt>
                <c:pt idx="3">
                  <c:v>1985</c:v>
                </c:pt>
                <c:pt idx="4">
                  <c:v>1990</c:v>
                </c:pt>
                <c:pt idx="5">
                  <c:v>1995</c:v>
                </c:pt>
                <c:pt idx="6">
                  <c:v>2000</c:v>
                </c:pt>
              </c:numCache>
            </c:numRef>
          </c:cat>
          <c:val>
            <c:numRef>
              <c:f>Plan1!$F$2:$F$8</c:f>
              <c:numCache>
                <c:formatCode>General</c:formatCode>
                <c:ptCount val="7"/>
                <c:pt idx="2">
                  <c:v>13</c:v>
                </c:pt>
                <c:pt idx="3">
                  <c:v>27</c:v>
                </c:pt>
                <c:pt idx="4">
                  <c:v>45</c:v>
                </c:pt>
                <c:pt idx="5">
                  <c:v>73</c:v>
                </c:pt>
                <c:pt idx="6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358784"/>
        <c:axId val="101436416"/>
      </c:lineChart>
      <c:catAx>
        <c:axId val="36358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1436416"/>
        <c:crosses val="autoZero"/>
        <c:auto val="1"/>
        <c:lblAlgn val="ctr"/>
        <c:lblOffset val="100"/>
        <c:noMultiLvlLbl val="0"/>
      </c:catAx>
      <c:valAx>
        <c:axId val="101436416"/>
        <c:scaling>
          <c:logBase val="10"/>
          <c:orientation val="minMax"/>
          <c:max val="100"/>
        </c:scaling>
        <c:delete val="0"/>
        <c:axPos val="l"/>
        <c:majorGridlines>
          <c:spPr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c:spPr>
        </c:majorGridlines>
        <c:minorGridlines/>
        <c:numFmt formatCode="General" sourceLinked="1"/>
        <c:majorTickMark val="out"/>
        <c:minorTickMark val="none"/>
        <c:tickLblPos val="nextTo"/>
        <c:crossAx val="36358784"/>
        <c:crosses val="autoZero"/>
        <c:crossBetween val="between"/>
      </c:valAx>
      <c:spPr>
        <a:noFill/>
        <a:ln w="25392">
          <a:noFill/>
        </a:ln>
      </c:spPr>
    </c:plotArea>
    <c:plotVisOnly val="1"/>
    <c:dispBlanksAs val="gap"/>
    <c:showDLblsOverMax val="0"/>
  </c:chart>
  <c:txPr>
    <a:bodyPr/>
    <a:lstStyle/>
    <a:p>
      <a:pPr>
        <a:defRPr sz="1799"/>
      </a:pPr>
      <a:endParaRPr lang="pt-BR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0.07336</cdr:x>
      <cdr:y>0.05837</cdr:y>
    </cdr:from>
    <cdr:to>
      <cdr:x>0.0984</cdr:x>
      <cdr:y>0.37091</cdr:y>
    </cdr:to>
    <cdr:sp macro="" textlink="">
      <cdr:nvSpPr>
        <cdr:cNvPr id="2" name="Chave esquerda 1"/>
        <cdr:cNvSpPr/>
      </cdr:nvSpPr>
      <cdr:spPr>
        <a:xfrm xmlns:a="http://schemas.openxmlformats.org/drawingml/2006/main">
          <a:off x="632768" y="309315"/>
          <a:ext cx="216024" cy="1656184"/>
        </a:xfrm>
        <a:prstGeom xmlns:a="http://schemas.openxmlformats.org/drawingml/2006/main" prst="leftBrac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0.06501</cdr:x>
      <cdr:y>0.52039</cdr:y>
    </cdr:from>
    <cdr:to>
      <cdr:x>0.09006</cdr:x>
      <cdr:y>0.83293</cdr:y>
    </cdr:to>
    <cdr:sp macro="" textlink="">
      <cdr:nvSpPr>
        <cdr:cNvPr id="3" name="Chave esquerda 2"/>
        <cdr:cNvSpPr/>
      </cdr:nvSpPr>
      <cdr:spPr>
        <a:xfrm xmlns:a="http://schemas.openxmlformats.org/drawingml/2006/main">
          <a:off x="560760" y="2757587"/>
          <a:ext cx="216024" cy="1656184"/>
        </a:xfrm>
        <a:prstGeom xmlns:a="http://schemas.openxmlformats.org/drawingml/2006/main" prst="leftBrac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0.03162</cdr:x>
      <cdr:y>0.12632</cdr:y>
    </cdr:from>
    <cdr:to>
      <cdr:x>0.06501</cdr:x>
      <cdr:y>0.29887</cdr:y>
    </cdr:to>
    <cdr:sp macro="" textlink="">
      <cdr:nvSpPr>
        <cdr:cNvPr id="4" name="CaixaDeTexto 3"/>
        <cdr:cNvSpPr txBox="1"/>
      </cdr:nvSpPr>
      <cdr:spPr>
        <a:xfrm xmlns:a="http://schemas.openxmlformats.org/drawingml/2006/main" rot="16200000">
          <a:off x="-40456" y="982539"/>
          <a:ext cx="914400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pt-BR" sz="1200" dirty="0" smtClean="0"/>
            <a:t>Reservas</a:t>
          </a:r>
          <a:endParaRPr lang="pt-BR" sz="1200" dirty="0"/>
        </a:p>
      </cdr:txBody>
    </cdr:sp>
  </cdr:relSizeAnchor>
  <cdr:relSizeAnchor xmlns:cdr="http://schemas.openxmlformats.org/drawingml/2006/chartDrawing">
    <cdr:from>
      <cdr:x>0.02327</cdr:x>
      <cdr:y>0.58833</cdr:y>
    </cdr:from>
    <cdr:to>
      <cdr:x>0.05666</cdr:x>
      <cdr:y>0.76089</cdr:y>
    </cdr:to>
    <cdr:sp macro="" textlink="">
      <cdr:nvSpPr>
        <cdr:cNvPr id="5" name="CaixaDeTexto 1"/>
        <cdr:cNvSpPr txBox="1"/>
      </cdr:nvSpPr>
      <cdr:spPr>
        <a:xfrm xmlns:a="http://schemas.openxmlformats.org/drawingml/2006/main" rot="16200000">
          <a:off x="-112464" y="3430811"/>
          <a:ext cx="914400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pt-BR" sz="1200" dirty="0" smtClean="0"/>
            <a:t>Produção</a:t>
          </a:r>
          <a:endParaRPr lang="pt-BR" sz="12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0.7191</cdr:x>
      <cdr:y>0.3831</cdr:y>
    </cdr:from>
    <cdr:to>
      <cdr:x>0.88243</cdr:x>
      <cdr:y>0.5052</cdr:y>
    </cdr:to>
    <cdr:sp macro="" textlink="">
      <cdr:nvSpPr>
        <cdr:cNvPr id="2" name="CaixaDeTexto 1"/>
        <cdr:cNvSpPr txBox="1"/>
      </cdr:nvSpPr>
      <cdr:spPr>
        <a:xfrm xmlns:a="http://schemas.openxmlformats.org/drawingml/2006/main">
          <a:off x="4993627" y="2112774"/>
          <a:ext cx="1134216" cy="6733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t-BR" sz="2000" dirty="0" smtClean="0"/>
            <a:t>Cenários</a:t>
          </a:r>
          <a:endParaRPr lang="pt-BR" sz="2000" dirty="0"/>
        </a:p>
      </cdr:txBody>
    </cdr:sp>
  </cdr:relSizeAnchor>
  <cdr:relSizeAnchor xmlns:cdr="http://schemas.openxmlformats.org/drawingml/2006/chartDrawing">
    <cdr:from>
      <cdr:x>0.87127</cdr:x>
      <cdr:y>0.26327</cdr:y>
    </cdr:from>
    <cdr:to>
      <cdr:x>0.9646</cdr:x>
      <cdr:y>0.42673</cdr:y>
    </cdr:to>
    <cdr:sp macro="" textlink="">
      <cdr:nvSpPr>
        <cdr:cNvPr id="4" name="CaixaDeTexto 3"/>
        <cdr:cNvSpPr txBox="1"/>
      </cdr:nvSpPr>
      <cdr:spPr>
        <a:xfrm xmlns:a="http://schemas.openxmlformats.org/drawingml/2006/main">
          <a:off x="6050347" y="1451944"/>
          <a:ext cx="648113" cy="9014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>
            <a:lnSpc>
              <a:spcPts val="1700"/>
            </a:lnSpc>
          </a:pPr>
          <a:r>
            <a:rPr lang="pt-BR" sz="1800" dirty="0" smtClean="0"/>
            <a:t>A</a:t>
          </a:r>
        </a:p>
        <a:p xmlns:a="http://schemas.openxmlformats.org/drawingml/2006/main">
          <a:pPr>
            <a:lnSpc>
              <a:spcPts val="1800"/>
            </a:lnSpc>
          </a:pPr>
          <a:r>
            <a:rPr lang="pt-BR" sz="1800" dirty="0" smtClean="0"/>
            <a:t>B</a:t>
          </a:r>
        </a:p>
        <a:p xmlns:a="http://schemas.openxmlformats.org/drawingml/2006/main">
          <a:pPr>
            <a:lnSpc>
              <a:spcPts val="1700"/>
            </a:lnSpc>
          </a:pPr>
          <a:r>
            <a:rPr lang="pt-BR" sz="1800" dirty="0"/>
            <a:t>C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FA72E-E2F6-44AB-B8B6-EB4AB526DE2F}" type="datetimeFigureOut">
              <a:rPr lang="pt-BR" smtClean="0"/>
              <a:t>12/03/2014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43087-1069-4183-822D-5147F2ED03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392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B4A182-77A8-4E5B-ABCD-80BE9CA6D67F}" type="slidenum">
              <a:rPr lang="pt-BR"/>
              <a:pPr/>
              <a:t>7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AAC493-8103-4503-A13B-F1A16E316263}" type="slidenum">
              <a:rPr lang="pt-BR"/>
              <a:pPr/>
              <a:t>8</a:t>
            </a:fld>
            <a:endParaRPr lang="pt-BR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455981-4EDA-469C-A216-3E15689A15C0}" type="slidenum">
              <a:rPr lang="pt-BR"/>
              <a:pPr/>
              <a:t>11</a:t>
            </a:fld>
            <a:endParaRPr lang="pt-BR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E1A9C-F4D0-4D48-89DE-4D035F6092E1}" type="slidenum">
              <a:rPr lang="pt-BR"/>
              <a:pPr/>
              <a:t>12</a:t>
            </a:fld>
            <a:endParaRPr lang="pt-BR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A4B452-8B35-4B33-A330-20BE17CC880B}" type="slidenum">
              <a:rPr lang="pt-BR"/>
              <a:pPr/>
              <a:t>13</a:t>
            </a:fld>
            <a:endParaRPr lang="pt-BR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E62D68-F986-4C70-90D9-DEE8A2406940}" type="slidenum">
              <a:rPr lang="pt-BR"/>
              <a:pPr/>
              <a:t>16</a:t>
            </a:fld>
            <a:endParaRPr lang="pt-BR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9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7" name="Rectangle 27"/>
          <p:cNvSpPr>
            <a:spLocks noChangeArrowheads="1"/>
          </p:cNvSpPr>
          <p:nvPr userDrawn="1"/>
        </p:nvSpPr>
        <p:spPr bwMode="auto">
          <a:xfrm>
            <a:off x="8720138" y="6545263"/>
            <a:ext cx="39370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E80A84-077A-4F6C-B2C0-6C8A5A9B4699}" type="slidenum">
              <a:rPr lang="en-US" sz="10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n-US" sz="1000" dirty="0">
              <a:solidFill>
                <a:srgbClr val="000000"/>
              </a:solidFill>
            </a:endParaRPr>
          </a:p>
        </p:txBody>
      </p:sp>
      <p:graphicFrame>
        <p:nvGraphicFramePr>
          <p:cNvPr id="1026" name="Object 31"/>
          <p:cNvGraphicFramePr>
            <a:graphicFrameLocks noChangeAspect="1"/>
          </p:cNvGraphicFramePr>
          <p:nvPr/>
        </p:nvGraphicFramePr>
        <p:xfrm>
          <a:off x="87313" y="6440488"/>
          <a:ext cx="4619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Foto do Photo Editor" r:id="rId5" imgW="7276190" imgH="5296639" progId="MSPhotoEd.3">
                  <p:embed/>
                </p:oleObj>
              </mc:Choice>
              <mc:Fallback>
                <p:oleObj name="Foto do Photo Editor" r:id="rId5" imgW="7276190" imgH="5296639" progId="MSPhotoEd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904" t="9250" r="26381" b="38806"/>
                      <a:stretch>
                        <a:fillRect/>
                      </a:stretch>
                    </p:blipFill>
                    <p:spPr bwMode="auto">
                      <a:xfrm>
                        <a:off x="87313" y="6440488"/>
                        <a:ext cx="46196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31" name="Conector reto 7"/>
          <p:cNvCxnSpPr>
            <a:cxnSpLocks noChangeShapeType="1"/>
          </p:cNvCxnSpPr>
          <p:nvPr userDrawn="1"/>
        </p:nvCxnSpPr>
        <p:spPr bwMode="auto">
          <a:xfrm>
            <a:off x="0" y="6429375"/>
            <a:ext cx="9144000" cy="0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0" name="Text Box 29"/>
          <p:cNvSpPr txBox="1">
            <a:spLocks noChangeArrowheads="1"/>
          </p:cNvSpPr>
          <p:nvPr userDrawn="1"/>
        </p:nvSpPr>
        <p:spPr bwMode="auto">
          <a:xfrm>
            <a:off x="2659063" y="6500813"/>
            <a:ext cx="3589337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3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James Wright  - </a:t>
            </a:r>
            <a:r>
              <a:rPr lang="pt-BR" sz="13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Profuturo</a:t>
            </a:r>
            <a:r>
              <a:rPr lang="pt-BR" sz="13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3333CC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CC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CC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CC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CC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3333CC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3333CC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3333CC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3333CC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5"/>
          <p:cNvSpPr>
            <a:spLocks noChangeArrowheads="1"/>
          </p:cNvSpPr>
          <p:nvPr/>
        </p:nvSpPr>
        <p:spPr bwMode="auto">
          <a:xfrm>
            <a:off x="0" y="6232525"/>
            <a:ext cx="9144000" cy="6254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051" name="Rectangle 199"/>
          <p:cNvSpPr>
            <a:spLocks noChangeArrowheads="1"/>
          </p:cNvSpPr>
          <p:nvPr/>
        </p:nvSpPr>
        <p:spPr bwMode="auto">
          <a:xfrm>
            <a:off x="382588" y="546100"/>
            <a:ext cx="8378825" cy="1525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0" bIns="0" anchor="b"/>
          <a:lstStyle/>
          <a:p>
            <a:pPr algn="ctr">
              <a:lnSpc>
                <a:spcPct val="120000"/>
              </a:lnSpc>
            </a:pPr>
            <a:r>
              <a:rPr lang="pt-BR" sz="4000" b="1">
                <a:solidFill>
                  <a:srgbClr val="3333CC"/>
                </a:solidFill>
                <a:cs typeface="Arial" charset="0"/>
              </a:rPr>
              <a:t>PREVISÃO E ANÁLISE TECNOLÓGICA DO PROÁLCOOL</a:t>
            </a:r>
          </a:p>
        </p:txBody>
      </p:sp>
      <p:pic>
        <p:nvPicPr>
          <p:cNvPr id="2052" name="Picture 10" descr="Logo_Profutur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rcRect l="15942" t="23257" r="15942" b="20901"/>
          <a:stretch>
            <a:fillRect/>
          </a:stretch>
        </p:blipFill>
        <p:spPr bwMode="auto">
          <a:xfrm>
            <a:off x="1714500" y="2970213"/>
            <a:ext cx="5715000" cy="145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1643063" y="5143500"/>
            <a:ext cx="585787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i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Prof. James 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Espaço Reservado para Conteúdo 8" descr="usina_alcool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0063" y="139700"/>
            <a:ext cx="8072437" cy="62182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AutoShape 5"/>
          <p:cNvSpPr>
            <a:spLocks noChangeAspect="1" noChangeArrowheads="1" noTextEdit="1"/>
          </p:cNvSpPr>
          <p:nvPr/>
        </p:nvSpPr>
        <p:spPr bwMode="auto">
          <a:xfrm>
            <a:off x="539552" y="2276475"/>
            <a:ext cx="8318519" cy="3240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4925" y="2295525"/>
            <a:ext cx="5286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>
                <a:solidFill>
                  <a:srgbClr val="000000"/>
                </a:solidFill>
              </a:rPr>
              <a:t>Número</a:t>
            </a:r>
            <a:endParaRPr lang="pt-BR" sz="1800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725738" y="2295525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>
                <a:solidFill>
                  <a:srgbClr val="000000"/>
                </a:solidFill>
              </a:rPr>
              <a:t>1</a:t>
            </a:r>
            <a:endParaRPr lang="pt-BR" sz="1800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722688" y="2295525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>
                <a:solidFill>
                  <a:srgbClr val="000000"/>
                </a:solidFill>
              </a:rPr>
              <a:t>2</a:t>
            </a:r>
            <a:endParaRPr lang="pt-BR" sz="1800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487863" y="2295525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>
                <a:solidFill>
                  <a:srgbClr val="000000"/>
                </a:solidFill>
              </a:rPr>
              <a:t>3</a:t>
            </a:r>
            <a:endParaRPr lang="pt-BR" sz="1800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387975" y="2295525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>
                <a:solidFill>
                  <a:srgbClr val="000000"/>
                </a:solidFill>
              </a:rPr>
              <a:t>4</a:t>
            </a:r>
            <a:endParaRPr lang="pt-BR" sz="1800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6288088" y="2295525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>
                <a:solidFill>
                  <a:srgbClr val="000000"/>
                </a:solidFill>
              </a:rPr>
              <a:t>5</a:t>
            </a:r>
            <a:endParaRPr lang="pt-BR" sz="1800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7177088" y="2295525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>
                <a:solidFill>
                  <a:srgbClr val="000000"/>
                </a:solidFill>
              </a:rPr>
              <a:t>6</a:t>
            </a:r>
            <a:endParaRPr lang="pt-BR" sz="1800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021638" y="2295525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>
                <a:solidFill>
                  <a:srgbClr val="000000"/>
                </a:solidFill>
              </a:rPr>
              <a:t>7</a:t>
            </a:r>
            <a:endParaRPr lang="pt-BR" sz="1800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8743950" y="2295525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>
                <a:solidFill>
                  <a:srgbClr val="000000"/>
                </a:solidFill>
              </a:rPr>
              <a:t>8</a:t>
            </a:r>
            <a:endParaRPr lang="pt-BR" sz="1800"/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34925" y="2482850"/>
            <a:ext cx="3873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>
                <a:solidFill>
                  <a:srgbClr val="000000"/>
                </a:solidFill>
              </a:rPr>
              <a:t>Prima</a:t>
            </a:r>
            <a:endParaRPr lang="pt-BR" sz="1800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2590800" y="2482850"/>
            <a:ext cx="3429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>
                <a:solidFill>
                  <a:srgbClr val="000000"/>
                </a:solidFill>
              </a:rPr>
              <a:t>Cana</a:t>
            </a:r>
            <a:endParaRPr lang="pt-BR" sz="1800"/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3587750" y="2482850"/>
            <a:ext cx="3429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>
                <a:solidFill>
                  <a:srgbClr val="000000"/>
                </a:solidFill>
              </a:rPr>
              <a:t>Cana</a:t>
            </a:r>
            <a:endParaRPr lang="pt-BR" sz="1800"/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4352925" y="2482850"/>
            <a:ext cx="3429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>
                <a:solidFill>
                  <a:srgbClr val="000000"/>
                </a:solidFill>
              </a:rPr>
              <a:t>Cana</a:t>
            </a:r>
            <a:endParaRPr lang="pt-BR" sz="1800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5097463" y="2482850"/>
            <a:ext cx="6445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>
                <a:solidFill>
                  <a:srgbClr val="000000"/>
                </a:solidFill>
              </a:rPr>
              <a:t>Mandioca</a:t>
            </a:r>
            <a:endParaRPr lang="pt-BR" sz="1800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5997575" y="2482850"/>
            <a:ext cx="6445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>
                <a:solidFill>
                  <a:srgbClr val="000000"/>
                </a:solidFill>
              </a:rPr>
              <a:t>Mandioca</a:t>
            </a:r>
            <a:endParaRPr lang="pt-BR" sz="1800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6796088" y="2482850"/>
            <a:ext cx="8223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>
                <a:solidFill>
                  <a:srgbClr val="000000"/>
                </a:solidFill>
              </a:rPr>
              <a:t>Cana/Mandi.</a:t>
            </a:r>
            <a:endParaRPr lang="pt-BR" sz="1800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7856538" y="2482850"/>
            <a:ext cx="4048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>
                <a:solidFill>
                  <a:srgbClr val="000000"/>
                </a:solidFill>
              </a:rPr>
              <a:t>Sorgo</a:t>
            </a:r>
            <a:endParaRPr lang="pt-BR" sz="1800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8512175" y="2482850"/>
            <a:ext cx="5270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>
                <a:solidFill>
                  <a:srgbClr val="000000"/>
                </a:solidFill>
              </a:rPr>
              <a:t>Madeira</a:t>
            </a:r>
            <a:endParaRPr lang="pt-BR" sz="1800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34925" y="2668588"/>
            <a:ext cx="7381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>
                <a:solidFill>
                  <a:srgbClr val="000000"/>
                </a:solidFill>
              </a:rPr>
              <a:t>Tecnologia</a:t>
            </a:r>
            <a:endParaRPr lang="pt-BR" sz="1800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427288" y="2636838"/>
            <a:ext cx="7842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Cantinuian   </a:t>
            </a:r>
            <a:endParaRPr lang="pt-BR" sz="1800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408238" y="2781300"/>
            <a:ext cx="70643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Aperfeicoa.</a:t>
            </a:r>
            <a:endParaRPr lang="pt-BR" sz="1800"/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3481388" y="2671763"/>
            <a:ext cx="5508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Aperfeiç.</a:t>
            </a:r>
            <a:endParaRPr lang="pt-BR" sz="1800"/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4246563" y="2671763"/>
            <a:ext cx="5508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Aperfeiç.</a:t>
            </a:r>
            <a:endParaRPr lang="pt-BR" sz="1800"/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5235575" y="2671763"/>
            <a:ext cx="3810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Media</a:t>
            </a:r>
            <a:endParaRPr lang="pt-BR" sz="1800"/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6205538" y="2671763"/>
            <a:ext cx="2413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Alta</a:t>
            </a:r>
            <a:endParaRPr lang="pt-BR" sz="1800"/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7094538" y="2671763"/>
            <a:ext cx="2413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Alta</a:t>
            </a:r>
            <a:endParaRPr lang="pt-BR" sz="1800"/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7939088" y="2671763"/>
            <a:ext cx="2413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Alta</a:t>
            </a:r>
            <a:endParaRPr lang="pt-BR" sz="1800"/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8758238" y="2671763"/>
            <a:ext cx="4603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-</a:t>
            </a:r>
            <a:endParaRPr lang="pt-BR" sz="1800"/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34925" y="3228975"/>
            <a:ext cx="18621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>
                <a:solidFill>
                  <a:srgbClr val="000000"/>
                </a:solidFill>
              </a:rPr>
              <a:t>Produtividade Agr. T/ha/ano</a:t>
            </a:r>
            <a:endParaRPr lang="pt-BR" sz="1800"/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2547938" y="3232150"/>
            <a:ext cx="4254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65   55</a:t>
            </a:r>
            <a:endParaRPr lang="pt-BR" sz="1800"/>
          </a:p>
        </p:txBody>
      </p:sp>
      <p:sp>
        <p:nvSpPr>
          <p:cNvPr id="14373" name="Rectangle 37"/>
          <p:cNvSpPr>
            <a:spLocks noChangeArrowheads="1"/>
          </p:cNvSpPr>
          <p:nvPr/>
        </p:nvSpPr>
        <p:spPr bwMode="auto">
          <a:xfrm>
            <a:off x="3683000" y="3232150"/>
            <a:ext cx="1555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80</a:t>
            </a:r>
            <a:endParaRPr lang="pt-BR" sz="1800"/>
          </a:p>
        </p:txBody>
      </p:sp>
      <p:sp>
        <p:nvSpPr>
          <p:cNvPr id="14374" name="Rectangle 38"/>
          <p:cNvSpPr>
            <a:spLocks noChangeArrowheads="1"/>
          </p:cNvSpPr>
          <p:nvPr/>
        </p:nvSpPr>
        <p:spPr bwMode="auto">
          <a:xfrm>
            <a:off x="4291013" y="3232150"/>
            <a:ext cx="5016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80    70 </a:t>
            </a:r>
            <a:endParaRPr lang="pt-BR" sz="1800"/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5172075" y="3232150"/>
            <a:ext cx="5016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25     12</a:t>
            </a:r>
            <a:endParaRPr lang="pt-BR" sz="1800"/>
          </a:p>
        </p:txBody>
      </p:sp>
      <p:sp>
        <p:nvSpPr>
          <p:cNvPr id="14376" name="Rectangle 40"/>
          <p:cNvSpPr>
            <a:spLocks noChangeArrowheads="1"/>
          </p:cNvSpPr>
          <p:nvPr/>
        </p:nvSpPr>
        <p:spPr bwMode="auto">
          <a:xfrm>
            <a:off x="6091238" y="3232150"/>
            <a:ext cx="4635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35    20</a:t>
            </a:r>
            <a:endParaRPr lang="pt-BR" sz="1800"/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999288" y="3232150"/>
            <a:ext cx="4635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80   20 </a:t>
            </a:r>
            <a:endParaRPr lang="pt-BR" sz="1800"/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7812088" y="3232150"/>
            <a:ext cx="4873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6 (grao)</a:t>
            </a:r>
            <a:endParaRPr lang="pt-BR" sz="1800"/>
          </a:p>
        </p:txBody>
      </p:sp>
      <p:sp>
        <p:nvSpPr>
          <p:cNvPr id="14379" name="Rectangle 43"/>
          <p:cNvSpPr>
            <a:spLocks noChangeArrowheads="1"/>
          </p:cNvSpPr>
          <p:nvPr/>
        </p:nvSpPr>
        <p:spPr bwMode="auto">
          <a:xfrm>
            <a:off x="8704263" y="3232150"/>
            <a:ext cx="1555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20</a:t>
            </a:r>
            <a:endParaRPr lang="pt-BR" sz="1800"/>
          </a:p>
        </p:txBody>
      </p:sp>
      <p:sp>
        <p:nvSpPr>
          <p:cNvPr id="14380" name="Rectangle 44"/>
          <p:cNvSpPr>
            <a:spLocks noChangeArrowheads="1"/>
          </p:cNvSpPr>
          <p:nvPr/>
        </p:nvSpPr>
        <p:spPr bwMode="auto">
          <a:xfrm>
            <a:off x="34925" y="3416300"/>
            <a:ext cx="14414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>
                <a:solidFill>
                  <a:srgbClr val="000000"/>
                </a:solidFill>
              </a:rPr>
              <a:t>Teor de agitates kg/tn</a:t>
            </a:r>
            <a:endParaRPr lang="pt-BR" sz="1800"/>
          </a:p>
        </p:txBody>
      </p:sp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2468563" y="3419475"/>
            <a:ext cx="5810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150   150</a:t>
            </a:r>
            <a:endParaRPr lang="pt-BR" sz="1800"/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3486150" y="3419475"/>
            <a:ext cx="5429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170  170</a:t>
            </a:r>
            <a:endParaRPr lang="pt-BR" sz="1800"/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4230688" y="3419475"/>
            <a:ext cx="5810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170   170</a:t>
            </a:r>
            <a:endParaRPr lang="pt-BR" sz="1800"/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5308600" y="3419475"/>
            <a:ext cx="2333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170</a:t>
            </a:r>
            <a:endParaRPr lang="pt-BR" sz="1800"/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210300" y="3419475"/>
            <a:ext cx="2333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170</a:t>
            </a:r>
            <a:endParaRPr lang="pt-BR" sz="1800"/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7099300" y="3419475"/>
            <a:ext cx="2333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330</a:t>
            </a:r>
            <a:endParaRPr lang="pt-BR" sz="1800"/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7804150" y="3419475"/>
            <a:ext cx="5048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150 720</a:t>
            </a:r>
            <a:endParaRPr lang="pt-BR" sz="1800"/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664575" y="3419475"/>
            <a:ext cx="2333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330</a:t>
            </a:r>
            <a:endParaRPr lang="pt-BR" sz="1800"/>
          </a:p>
        </p:txBody>
      </p:sp>
      <p:sp>
        <p:nvSpPr>
          <p:cNvPr id="14389" name="Rectangle 53"/>
          <p:cNvSpPr>
            <a:spLocks noChangeArrowheads="1"/>
          </p:cNvSpPr>
          <p:nvPr/>
        </p:nvSpPr>
        <p:spPr bwMode="auto">
          <a:xfrm>
            <a:off x="34925" y="3602038"/>
            <a:ext cx="14779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>
                <a:solidFill>
                  <a:srgbClr val="000000"/>
                </a:solidFill>
              </a:rPr>
              <a:t>Eficiencia Industrial %</a:t>
            </a:r>
            <a:endParaRPr lang="pt-BR" sz="1800"/>
          </a:p>
        </p:txBody>
      </p:sp>
      <p:sp>
        <p:nvSpPr>
          <p:cNvPr id="14390" name="Rectangle 54"/>
          <p:cNvSpPr>
            <a:spLocks noChangeArrowheads="1"/>
          </p:cNvSpPr>
          <p:nvPr/>
        </p:nvSpPr>
        <p:spPr bwMode="auto">
          <a:xfrm>
            <a:off x="2622550" y="3606800"/>
            <a:ext cx="2794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67%</a:t>
            </a:r>
            <a:endParaRPr lang="pt-BR" sz="1800"/>
          </a:p>
        </p:txBody>
      </p:sp>
      <p:sp>
        <p:nvSpPr>
          <p:cNvPr id="14391" name="Rectangle 55"/>
          <p:cNvSpPr>
            <a:spLocks noChangeArrowheads="1"/>
          </p:cNvSpPr>
          <p:nvPr/>
        </p:nvSpPr>
        <p:spPr bwMode="auto">
          <a:xfrm>
            <a:off x="3619500" y="3606800"/>
            <a:ext cx="2794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82%</a:t>
            </a:r>
            <a:endParaRPr lang="pt-BR" sz="1800"/>
          </a:p>
        </p:txBody>
      </p:sp>
      <p:sp>
        <p:nvSpPr>
          <p:cNvPr id="14392" name="Rectangle 56"/>
          <p:cNvSpPr>
            <a:spLocks noChangeArrowheads="1"/>
          </p:cNvSpPr>
          <p:nvPr/>
        </p:nvSpPr>
        <p:spPr bwMode="auto">
          <a:xfrm>
            <a:off x="4384675" y="3606800"/>
            <a:ext cx="2794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82%</a:t>
            </a:r>
            <a:endParaRPr lang="pt-BR" sz="1800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5284788" y="3606800"/>
            <a:ext cx="2794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84%</a:t>
            </a:r>
            <a:endParaRPr lang="pt-BR" sz="1800"/>
          </a:p>
        </p:txBody>
      </p:sp>
      <p:sp>
        <p:nvSpPr>
          <p:cNvPr id="14394" name="Rectangle 58"/>
          <p:cNvSpPr>
            <a:spLocks noChangeArrowheads="1"/>
          </p:cNvSpPr>
          <p:nvPr/>
        </p:nvSpPr>
        <p:spPr bwMode="auto">
          <a:xfrm>
            <a:off x="6184900" y="3606800"/>
            <a:ext cx="2794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84%</a:t>
            </a:r>
            <a:endParaRPr lang="pt-BR" sz="1800"/>
          </a:p>
        </p:txBody>
      </p:sp>
      <p:sp>
        <p:nvSpPr>
          <p:cNvPr id="14395" name="Rectangle 59"/>
          <p:cNvSpPr>
            <a:spLocks noChangeArrowheads="1"/>
          </p:cNvSpPr>
          <p:nvPr/>
        </p:nvSpPr>
        <p:spPr bwMode="auto">
          <a:xfrm>
            <a:off x="7075488" y="3606800"/>
            <a:ext cx="2794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82%</a:t>
            </a:r>
            <a:endParaRPr lang="pt-BR" sz="1800"/>
          </a:p>
        </p:txBody>
      </p:sp>
      <p:sp>
        <p:nvSpPr>
          <p:cNvPr id="14396" name="Rectangle 60"/>
          <p:cNvSpPr>
            <a:spLocks noChangeArrowheads="1"/>
          </p:cNvSpPr>
          <p:nvPr/>
        </p:nvSpPr>
        <p:spPr bwMode="auto">
          <a:xfrm>
            <a:off x="7920038" y="3606800"/>
            <a:ext cx="2794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82%</a:t>
            </a:r>
            <a:endParaRPr lang="pt-BR" sz="1800"/>
          </a:p>
        </p:txBody>
      </p:sp>
      <p:sp>
        <p:nvSpPr>
          <p:cNvPr id="14397" name="Rectangle 61"/>
          <p:cNvSpPr>
            <a:spLocks noChangeArrowheads="1"/>
          </p:cNvSpPr>
          <p:nvPr/>
        </p:nvSpPr>
        <p:spPr bwMode="auto">
          <a:xfrm>
            <a:off x="8640763" y="3606800"/>
            <a:ext cx="2794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58%</a:t>
            </a:r>
            <a:endParaRPr lang="pt-BR" sz="1800"/>
          </a:p>
        </p:txBody>
      </p:sp>
      <p:sp>
        <p:nvSpPr>
          <p:cNvPr id="14398" name="Rectangle 62"/>
          <p:cNvSpPr>
            <a:spLocks noChangeArrowheads="1"/>
          </p:cNvSpPr>
          <p:nvPr/>
        </p:nvSpPr>
        <p:spPr bwMode="auto">
          <a:xfrm>
            <a:off x="34925" y="3789363"/>
            <a:ext cx="17176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>
                <a:solidFill>
                  <a:srgbClr val="000000"/>
                </a:solidFill>
              </a:rPr>
              <a:t>rendimento Industrial (1/t)</a:t>
            </a:r>
            <a:endParaRPr lang="pt-BR" sz="1800"/>
          </a:p>
        </p:txBody>
      </p:sp>
      <p:sp>
        <p:nvSpPr>
          <p:cNvPr id="14399" name="Rectangle 63"/>
          <p:cNvSpPr>
            <a:spLocks noChangeArrowheads="1"/>
          </p:cNvSpPr>
          <p:nvPr/>
        </p:nvSpPr>
        <p:spPr bwMode="auto">
          <a:xfrm>
            <a:off x="2686050" y="3792538"/>
            <a:ext cx="1555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65</a:t>
            </a:r>
            <a:endParaRPr lang="pt-BR" sz="1800"/>
          </a:p>
        </p:txBody>
      </p:sp>
      <p:sp>
        <p:nvSpPr>
          <p:cNvPr id="14400" name="Rectangle 64"/>
          <p:cNvSpPr>
            <a:spLocks noChangeArrowheads="1"/>
          </p:cNvSpPr>
          <p:nvPr/>
        </p:nvSpPr>
        <p:spPr bwMode="auto">
          <a:xfrm>
            <a:off x="3683000" y="3792538"/>
            <a:ext cx="1555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90</a:t>
            </a:r>
            <a:endParaRPr lang="pt-BR" sz="1800"/>
          </a:p>
        </p:txBody>
      </p:sp>
      <p:sp>
        <p:nvSpPr>
          <p:cNvPr id="14401" name="Rectangle 65"/>
          <p:cNvSpPr>
            <a:spLocks noChangeArrowheads="1"/>
          </p:cNvSpPr>
          <p:nvPr/>
        </p:nvSpPr>
        <p:spPr bwMode="auto">
          <a:xfrm>
            <a:off x="4448175" y="3792538"/>
            <a:ext cx="1555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90</a:t>
            </a:r>
            <a:endParaRPr lang="pt-BR" sz="1800"/>
          </a:p>
        </p:txBody>
      </p:sp>
      <p:sp>
        <p:nvSpPr>
          <p:cNvPr id="14402" name="Rectangle 66"/>
          <p:cNvSpPr>
            <a:spLocks noChangeArrowheads="1"/>
          </p:cNvSpPr>
          <p:nvPr/>
        </p:nvSpPr>
        <p:spPr bwMode="auto">
          <a:xfrm>
            <a:off x="5308600" y="3792538"/>
            <a:ext cx="2333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180</a:t>
            </a:r>
            <a:endParaRPr lang="pt-BR" sz="1800"/>
          </a:p>
        </p:txBody>
      </p:sp>
      <p:sp>
        <p:nvSpPr>
          <p:cNvPr id="14403" name="Rectangle 67"/>
          <p:cNvSpPr>
            <a:spLocks noChangeArrowheads="1"/>
          </p:cNvSpPr>
          <p:nvPr/>
        </p:nvSpPr>
        <p:spPr bwMode="auto">
          <a:xfrm>
            <a:off x="6210300" y="3792538"/>
            <a:ext cx="2333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180</a:t>
            </a:r>
            <a:endParaRPr lang="pt-BR" sz="1800"/>
          </a:p>
        </p:txBody>
      </p:sp>
      <p:sp>
        <p:nvSpPr>
          <p:cNvPr id="14404" name="Rectangle 68"/>
          <p:cNvSpPr>
            <a:spLocks noChangeArrowheads="1"/>
          </p:cNvSpPr>
          <p:nvPr/>
        </p:nvSpPr>
        <p:spPr bwMode="auto">
          <a:xfrm>
            <a:off x="7137400" y="3792538"/>
            <a:ext cx="1555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90</a:t>
            </a:r>
            <a:endParaRPr lang="pt-BR" sz="1800"/>
          </a:p>
        </p:txBody>
      </p:sp>
      <p:sp>
        <p:nvSpPr>
          <p:cNvPr id="14405" name="Rectangle 69"/>
          <p:cNvSpPr>
            <a:spLocks noChangeArrowheads="1"/>
          </p:cNvSpPr>
          <p:nvPr/>
        </p:nvSpPr>
        <p:spPr bwMode="auto">
          <a:xfrm>
            <a:off x="7943850" y="3792538"/>
            <a:ext cx="2333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180</a:t>
            </a:r>
            <a:endParaRPr lang="pt-BR" sz="1800"/>
          </a:p>
        </p:txBody>
      </p:sp>
      <p:sp>
        <p:nvSpPr>
          <p:cNvPr id="14406" name="Rectangle 70"/>
          <p:cNvSpPr>
            <a:spLocks noChangeArrowheads="1"/>
          </p:cNvSpPr>
          <p:nvPr/>
        </p:nvSpPr>
        <p:spPr bwMode="auto">
          <a:xfrm>
            <a:off x="8704263" y="3792538"/>
            <a:ext cx="1555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80</a:t>
            </a:r>
            <a:endParaRPr lang="pt-BR" sz="1800"/>
          </a:p>
        </p:txBody>
      </p:sp>
      <p:sp>
        <p:nvSpPr>
          <p:cNvPr id="14407" name="Rectangle 71"/>
          <p:cNvSpPr>
            <a:spLocks noChangeArrowheads="1"/>
          </p:cNvSpPr>
          <p:nvPr/>
        </p:nvSpPr>
        <p:spPr bwMode="auto">
          <a:xfrm>
            <a:off x="34925" y="3976688"/>
            <a:ext cx="11953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>
                <a:solidFill>
                  <a:srgbClr val="000000"/>
                </a:solidFill>
              </a:rPr>
              <a:t>Capacidade diaria</a:t>
            </a:r>
            <a:endParaRPr lang="pt-BR" sz="1800"/>
          </a:p>
        </p:txBody>
      </p:sp>
      <p:sp>
        <p:nvSpPr>
          <p:cNvPr id="14408" name="Rectangle 72"/>
          <p:cNvSpPr>
            <a:spLocks noChangeArrowheads="1"/>
          </p:cNvSpPr>
          <p:nvPr/>
        </p:nvSpPr>
        <p:spPr bwMode="auto">
          <a:xfrm>
            <a:off x="2528888" y="3979863"/>
            <a:ext cx="4667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120000</a:t>
            </a:r>
            <a:endParaRPr lang="pt-BR" sz="1800"/>
          </a:p>
        </p:txBody>
      </p:sp>
      <p:sp>
        <p:nvSpPr>
          <p:cNvPr id="14409" name="Rectangle 73"/>
          <p:cNvSpPr>
            <a:spLocks noChangeArrowheads="1"/>
          </p:cNvSpPr>
          <p:nvPr/>
        </p:nvSpPr>
        <p:spPr bwMode="auto">
          <a:xfrm>
            <a:off x="3525838" y="3979863"/>
            <a:ext cx="4667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180000</a:t>
            </a:r>
            <a:endParaRPr lang="pt-BR" sz="1800"/>
          </a:p>
        </p:txBody>
      </p:sp>
      <p:sp>
        <p:nvSpPr>
          <p:cNvPr id="14410" name="Rectangle 74"/>
          <p:cNvSpPr>
            <a:spLocks noChangeArrowheads="1"/>
          </p:cNvSpPr>
          <p:nvPr/>
        </p:nvSpPr>
        <p:spPr bwMode="auto">
          <a:xfrm>
            <a:off x="4291013" y="3979863"/>
            <a:ext cx="4667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180000</a:t>
            </a:r>
            <a:endParaRPr lang="pt-BR" sz="1800"/>
          </a:p>
        </p:txBody>
      </p:sp>
      <p:sp>
        <p:nvSpPr>
          <p:cNvPr id="14411" name="Rectangle 75"/>
          <p:cNvSpPr>
            <a:spLocks noChangeArrowheads="1"/>
          </p:cNvSpPr>
          <p:nvPr/>
        </p:nvSpPr>
        <p:spPr bwMode="auto">
          <a:xfrm>
            <a:off x="5191125" y="3979863"/>
            <a:ext cx="4667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120000</a:t>
            </a:r>
            <a:endParaRPr lang="pt-BR" sz="1800"/>
          </a:p>
        </p:txBody>
      </p:sp>
      <p:sp>
        <p:nvSpPr>
          <p:cNvPr id="14412" name="Rectangle 76"/>
          <p:cNvSpPr>
            <a:spLocks noChangeArrowheads="1"/>
          </p:cNvSpPr>
          <p:nvPr/>
        </p:nvSpPr>
        <p:spPr bwMode="auto">
          <a:xfrm>
            <a:off x="6091238" y="3979863"/>
            <a:ext cx="4667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120000</a:t>
            </a:r>
            <a:endParaRPr lang="pt-BR" sz="1800"/>
          </a:p>
        </p:txBody>
      </p:sp>
      <p:sp>
        <p:nvSpPr>
          <p:cNvPr id="14413" name="Rectangle 77"/>
          <p:cNvSpPr>
            <a:spLocks noChangeArrowheads="1"/>
          </p:cNvSpPr>
          <p:nvPr/>
        </p:nvSpPr>
        <p:spPr bwMode="auto">
          <a:xfrm>
            <a:off x="6980238" y="3979863"/>
            <a:ext cx="4667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180000</a:t>
            </a:r>
            <a:endParaRPr lang="pt-BR" sz="1800"/>
          </a:p>
        </p:txBody>
      </p:sp>
      <p:sp>
        <p:nvSpPr>
          <p:cNvPr id="14414" name="Rectangle 78"/>
          <p:cNvSpPr>
            <a:spLocks noChangeArrowheads="1"/>
          </p:cNvSpPr>
          <p:nvPr/>
        </p:nvSpPr>
        <p:spPr bwMode="auto">
          <a:xfrm>
            <a:off x="7824788" y="3979863"/>
            <a:ext cx="4667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150000</a:t>
            </a:r>
            <a:endParaRPr lang="pt-BR" sz="1800"/>
          </a:p>
        </p:txBody>
      </p:sp>
      <p:sp>
        <p:nvSpPr>
          <p:cNvPr id="14415" name="Rectangle 79"/>
          <p:cNvSpPr>
            <a:spLocks noChangeArrowheads="1"/>
          </p:cNvSpPr>
          <p:nvPr/>
        </p:nvSpPr>
        <p:spPr bwMode="auto">
          <a:xfrm>
            <a:off x="8545513" y="3979863"/>
            <a:ext cx="4667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120000</a:t>
            </a:r>
            <a:endParaRPr lang="pt-BR" sz="1800"/>
          </a:p>
        </p:txBody>
      </p:sp>
      <p:sp>
        <p:nvSpPr>
          <p:cNvPr id="14416" name="Rectangle 80"/>
          <p:cNvSpPr>
            <a:spLocks noChangeArrowheads="1"/>
          </p:cNvSpPr>
          <p:nvPr/>
        </p:nvSpPr>
        <p:spPr bwMode="auto">
          <a:xfrm>
            <a:off x="34925" y="4349750"/>
            <a:ext cx="11795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>
                <a:solidFill>
                  <a:srgbClr val="000000"/>
                </a:solidFill>
              </a:rPr>
              <a:t>Dias de Operação</a:t>
            </a:r>
            <a:endParaRPr lang="pt-BR" sz="1800"/>
          </a:p>
        </p:txBody>
      </p:sp>
      <p:sp>
        <p:nvSpPr>
          <p:cNvPr id="14417" name="Rectangle 81"/>
          <p:cNvSpPr>
            <a:spLocks noChangeArrowheads="1"/>
          </p:cNvSpPr>
          <p:nvPr/>
        </p:nvSpPr>
        <p:spPr bwMode="auto">
          <a:xfrm>
            <a:off x="2646363" y="4352925"/>
            <a:ext cx="2333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200</a:t>
            </a:r>
            <a:endParaRPr lang="pt-BR" sz="1800"/>
          </a:p>
        </p:txBody>
      </p:sp>
      <p:sp>
        <p:nvSpPr>
          <p:cNvPr id="14418" name="Rectangle 82"/>
          <p:cNvSpPr>
            <a:spLocks noChangeArrowheads="1"/>
          </p:cNvSpPr>
          <p:nvPr/>
        </p:nvSpPr>
        <p:spPr bwMode="auto">
          <a:xfrm>
            <a:off x="3643313" y="4352925"/>
            <a:ext cx="2333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300</a:t>
            </a:r>
            <a:endParaRPr lang="pt-BR" sz="1800"/>
          </a:p>
        </p:txBody>
      </p:sp>
      <p:sp>
        <p:nvSpPr>
          <p:cNvPr id="14419" name="Rectangle 83"/>
          <p:cNvSpPr>
            <a:spLocks noChangeArrowheads="1"/>
          </p:cNvSpPr>
          <p:nvPr/>
        </p:nvSpPr>
        <p:spPr bwMode="auto">
          <a:xfrm>
            <a:off x="4410075" y="4352925"/>
            <a:ext cx="2333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300</a:t>
            </a:r>
            <a:endParaRPr lang="pt-BR" sz="1800"/>
          </a:p>
        </p:txBody>
      </p:sp>
      <p:sp>
        <p:nvSpPr>
          <p:cNvPr id="14420" name="Rectangle 84"/>
          <p:cNvSpPr>
            <a:spLocks noChangeArrowheads="1"/>
          </p:cNvSpPr>
          <p:nvPr/>
        </p:nvSpPr>
        <p:spPr bwMode="auto">
          <a:xfrm>
            <a:off x="5308600" y="4352925"/>
            <a:ext cx="2333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300</a:t>
            </a:r>
            <a:endParaRPr lang="pt-BR" sz="1800"/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6210300" y="4352925"/>
            <a:ext cx="2333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300</a:t>
            </a:r>
            <a:endParaRPr lang="pt-BR" sz="1800"/>
          </a:p>
        </p:txBody>
      </p:sp>
      <p:sp>
        <p:nvSpPr>
          <p:cNvPr id="14422" name="Rectangle 86"/>
          <p:cNvSpPr>
            <a:spLocks noChangeArrowheads="1"/>
          </p:cNvSpPr>
          <p:nvPr/>
        </p:nvSpPr>
        <p:spPr bwMode="auto">
          <a:xfrm>
            <a:off x="7099300" y="4352925"/>
            <a:ext cx="2333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300</a:t>
            </a:r>
            <a:endParaRPr lang="pt-BR" sz="1800"/>
          </a:p>
        </p:txBody>
      </p:sp>
      <p:sp>
        <p:nvSpPr>
          <p:cNvPr id="14423" name="Rectangle 87"/>
          <p:cNvSpPr>
            <a:spLocks noChangeArrowheads="1"/>
          </p:cNvSpPr>
          <p:nvPr/>
        </p:nvSpPr>
        <p:spPr bwMode="auto">
          <a:xfrm>
            <a:off x="7943850" y="4352925"/>
            <a:ext cx="2333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250</a:t>
            </a:r>
            <a:endParaRPr lang="pt-BR" sz="1800"/>
          </a:p>
        </p:txBody>
      </p:sp>
      <p:sp>
        <p:nvSpPr>
          <p:cNvPr id="14424" name="Rectangle 88"/>
          <p:cNvSpPr>
            <a:spLocks noChangeArrowheads="1"/>
          </p:cNvSpPr>
          <p:nvPr/>
        </p:nvSpPr>
        <p:spPr bwMode="auto">
          <a:xfrm>
            <a:off x="8664575" y="4352925"/>
            <a:ext cx="2333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300</a:t>
            </a:r>
            <a:endParaRPr lang="pt-BR" sz="1800"/>
          </a:p>
        </p:txBody>
      </p:sp>
      <p:sp>
        <p:nvSpPr>
          <p:cNvPr id="14425" name="Rectangle 89"/>
          <p:cNvSpPr>
            <a:spLocks noChangeArrowheads="1"/>
          </p:cNvSpPr>
          <p:nvPr/>
        </p:nvSpPr>
        <p:spPr bwMode="auto">
          <a:xfrm>
            <a:off x="336550" y="4533826"/>
            <a:ext cx="18970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 dirty="0" err="1">
                <a:solidFill>
                  <a:srgbClr val="000000"/>
                </a:solidFill>
              </a:rPr>
              <a:t>Area</a:t>
            </a:r>
            <a:r>
              <a:rPr lang="pt-BR" sz="1100" b="1" dirty="0">
                <a:solidFill>
                  <a:srgbClr val="000000"/>
                </a:solidFill>
              </a:rPr>
              <a:t> </a:t>
            </a:r>
            <a:r>
              <a:rPr lang="pt-BR" sz="1100" b="1" dirty="0" err="1">
                <a:solidFill>
                  <a:srgbClr val="000000"/>
                </a:solidFill>
              </a:rPr>
              <a:t>necessaria</a:t>
            </a:r>
            <a:r>
              <a:rPr lang="pt-BR" sz="1100" b="1" dirty="0">
                <a:solidFill>
                  <a:srgbClr val="000000"/>
                </a:solidFill>
              </a:rPr>
              <a:t> - Mat.Prima </a:t>
            </a:r>
            <a:endParaRPr lang="pt-BR" sz="1800" dirty="0"/>
          </a:p>
        </p:txBody>
      </p:sp>
      <p:sp>
        <p:nvSpPr>
          <p:cNvPr id="14426" name="Rectangle 90"/>
          <p:cNvSpPr>
            <a:spLocks noChangeArrowheads="1"/>
          </p:cNvSpPr>
          <p:nvPr/>
        </p:nvSpPr>
        <p:spPr bwMode="auto">
          <a:xfrm>
            <a:off x="34925" y="4537075"/>
            <a:ext cx="2555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 dirty="0">
                <a:solidFill>
                  <a:srgbClr val="000000"/>
                </a:solidFill>
              </a:rPr>
              <a:t>(ha)</a:t>
            </a:r>
            <a:endParaRPr lang="pt-BR" sz="1800" dirty="0"/>
          </a:p>
        </p:txBody>
      </p:sp>
      <p:sp>
        <p:nvSpPr>
          <p:cNvPr id="14427" name="Rectangle 91"/>
          <p:cNvSpPr>
            <a:spLocks noChangeArrowheads="1"/>
          </p:cNvSpPr>
          <p:nvPr/>
        </p:nvSpPr>
        <p:spPr bwMode="auto">
          <a:xfrm>
            <a:off x="2606675" y="4540250"/>
            <a:ext cx="3111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5895</a:t>
            </a:r>
            <a:endParaRPr lang="pt-BR" sz="1800"/>
          </a:p>
        </p:txBody>
      </p:sp>
      <p:sp>
        <p:nvSpPr>
          <p:cNvPr id="14428" name="Rectangle 92"/>
          <p:cNvSpPr>
            <a:spLocks noChangeArrowheads="1"/>
          </p:cNvSpPr>
          <p:nvPr/>
        </p:nvSpPr>
        <p:spPr bwMode="auto">
          <a:xfrm>
            <a:off x="3603625" y="4540250"/>
            <a:ext cx="3111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7500</a:t>
            </a:r>
            <a:endParaRPr lang="pt-BR" sz="1800"/>
          </a:p>
        </p:txBody>
      </p:sp>
      <p:sp>
        <p:nvSpPr>
          <p:cNvPr id="14429" name="Rectangle 93"/>
          <p:cNvSpPr>
            <a:spLocks noChangeArrowheads="1"/>
          </p:cNvSpPr>
          <p:nvPr/>
        </p:nvSpPr>
        <p:spPr bwMode="auto">
          <a:xfrm>
            <a:off x="4370388" y="4540250"/>
            <a:ext cx="3111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8142</a:t>
            </a:r>
            <a:endParaRPr lang="pt-BR" sz="1800"/>
          </a:p>
        </p:txBody>
      </p:sp>
      <p:sp>
        <p:nvSpPr>
          <p:cNvPr id="14430" name="Rectangle 94"/>
          <p:cNvSpPr>
            <a:spLocks noChangeArrowheads="1"/>
          </p:cNvSpPr>
          <p:nvPr/>
        </p:nvSpPr>
        <p:spPr bwMode="auto">
          <a:xfrm>
            <a:off x="5229225" y="4540250"/>
            <a:ext cx="3889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10180</a:t>
            </a:r>
            <a:endParaRPr lang="pt-BR" sz="1800"/>
          </a:p>
        </p:txBody>
      </p:sp>
      <p:sp>
        <p:nvSpPr>
          <p:cNvPr id="14431" name="Rectangle 95"/>
          <p:cNvSpPr>
            <a:spLocks noChangeArrowheads="1"/>
          </p:cNvSpPr>
          <p:nvPr/>
        </p:nvSpPr>
        <p:spPr bwMode="auto">
          <a:xfrm>
            <a:off x="6170613" y="4540250"/>
            <a:ext cx="3111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7700</a:t>
            </a:r>
            <a:endParaRPr lang="pt-BR" sz="1800"/>
          </a:p>
        </p:txBody>
      </p:sp>
      <p:sp>
        <p:nvSpPr>
          <p:cNvPr id="14432" name="Rectangle 96"/>
          <p:cNvSpPr>
            <a:spLocks noChangeArrowheads="1"/>
          </p:cNvSpPr>
          <p:nvPr/>
        </p:nvSpPr>
        <p:spPr bwMode="auto">
          <a:xfrm>
            <a:off x="7059613" y="4540250"/>
            <a:ext cx="3111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9000</a:t>
            </a:r>
            <a:endParaRPr lang="pt-BR" sz="1800"/>
          </a:p>
        </p:txBody>
      </p:sp>
      <p:sp>
        <p:nvSpPr>
          <p:cNvPr id="14433" name="Rectangle 97"/>
          <p:cNvSpPr>
            <a:spLocks noChangeArrowheads="1"/>
          </p:cNvSpPr>
          <p:nvPr/>
        </p:nvSpPr>
        <p:spPr bwMode="auto">
          <a:xfrm>
            <a:off x="7904163" y="4540250"/>
            <a:ext cx="3111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4166</a:t>
            </a:r>
            <a:endParaRPr lang="pt-BR" sz="1800"/>
          </a:p>
        </p:txBody>
      </p:sp>
      <p:sp>
        <p:nvSpPr>
          <p:cNvPr id="14434" name="Rectangle 98"/>
          <p:cNvSpPr>
            <a:spLocks noChangeArrowheads="1"/>
          </p:cNvSpPr>
          <p:nvPr/>
        </p:nvSpPr>
        <p:spPr bwMode="auto">
          <a:xfrm>
            <a:off x="8585200" y="4540250"/>
            <a:ext cx="3889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14200</a:t>
            </a:r>
            <a:endParaRPr lang="pt-BR" sz="1800"/>
          </a:p>
        </p:txBody>
      </p:sp>
      <p:sp>
        <p:nvSpPr>
          <p:cNvPr id="14435" name="Rectangle 99"/>
          <p:cNvSpPr>
            <a:spLocks noChangeArrowheads="1"/>
          </p:cNvSpPr>
          <p:nvPr/>
        </p:nvSpPr>
        <p:spPr bwMode="auto">
          <a:xfrm>
            <a:off x="34925" y="4722813"/>
            <a:ext cx="17430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>
                <a:solidFill>
                  <a:srgbClr val="000000"/>
                </a:solidFill>
              </a:rPr>
              <a:t>Area adicional (lenha) (ha)</a:t>
            </a:r>
            <a:endParaRPr lang="pt-BR" sz="1800"/>
          </a:p>
        </p:txBody>
      </p:sp>
      <p:sp>
        <p:nvSpPr>
          <p:cNvPr id="14436" name="Rectangle 100"/>
          <p:cNvSpPr>
            <a:spLocks noChangeArrowheads="1"/>
          </p:cNvSpPr>
          <p:nvPr/>
        </p:nvSpPr>
        <p:spPr bwMode="auto">
          <a:xfrm>
            <a:off x="2741613" y="4725988"/>
            <a:ext cx="4603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-</a:t>
            </a:r>
            <a:endParaRPr lang="pt-BR" sz="1800"/>
          </a:p>
        </p:txBody>
      </p:sp>
      <p:sp>
        <p:nvSpPr>
          <p:cNvPr id="14437" name="Rectangle 101"/>
          <p:cNvSpPr>
            <a:spLocks noChangeArrowheads="1"/>
          </p:cNvSpPr>
          <p:nvPr/>
        </p:nvSpPr>
        <p:spPr bwMode="auto">
          <a:xfrm>
            <a:off x="3738563" y="4725988"/>
            <a:ext cx="4603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-</a:t>
            </a:r>
            <a:endParaRPr lang="pt-BR" sz="1800"/>
          </a:p>
        </p:txBody>
      </p:sp>
      <p:sp>
        <p:nvSpPr>
          <p:cNvPr id="14438" name="Rectangle 102"/>
          <p:cNvSpPr>
            <a:spLocks noChangeArrowheads="1"/>
          </p:cNvSpPr>
          <p:nvPr/>
        </p:nvSpPr>
        <p:spPr bwMode="auto">
          <a:xfrm>
            <a:off x="4503738" y="4725988"/>
            <a:ext cx="4603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-</a:t>
            </a:r>
            <a:endParaRPr lang="pt-BR" sz="1800"/>
          </a:p>
        </p:txBody>
      </p:sp>
      <p:sp>
        <p:nvSpPr>
          <p:cNvPr id="14439" name="Rectangle 103"/>
          <p:cNvSpPr>
            <a:spLocks noChangeArrowheads="1"/>
          </p:cNvSpPr>
          <p:nvPr/>
        </p:nvSpPr>
        <p:spPr bwMode="auto">
          <a:xfrm>
            <a:off x="5268913" y="4725988"/>
            <a:ext cx="3111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1440</a:t>
            </a:r>
            <a:endParaRPr lang="pt-BR" sz="1800"/>
          </a:p>
        </p:txBody>
      </p:sp>
      <p:sp>
        <p:nvSpPr>
          <p:cNvPr id="14440" name="Rectangle 104"/>
          <p:cNvSpPr>
            <a:spLocks noChangeArrowheads="1"/>
          </p:cNvSpPr>
          <p:nvPr/>
        </p:nvSpPr>
        <p:spPr bwMode="auto">
          <a:xfrm>
            <a:off x="6170613" y="4725988"/>
            <a:ext cx="3111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1440</a:t>
            </a:r>
            <a:endParaRPr lang="pt-BR" sz="1800"/>
          </a:p>
        </p:txBody>
      </p:sp>
      <p:sp>
        <p:nvSpPr>
          <p:cNvPr id="14441" name="Rectangle 105"/>
          <p:cNvSpPr>
            <a:spLocks noChangeArrowheads="1"/>
          </p:cNvSpPr>
          <p:nvPr/>
        </p:nvSpPr>
        <p:spPr bwMode="auto">
          <a:xfrm>
            <a:off x="7099300" y="4725988"/>
            <a:ext cx="2333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630</a:t>
            </a:r>
            <a:endParaRPr lang="pt-BR" sz="1800"/>
          </a:p>
        </p:txBody>
      </p:sp>
      <p:sp>
        <p:nvSpPr>
          <p:cNvPr id="14442" name="Rectangle 106"/>
          <p:cNvSpPr>
            <a:spLocks noChangeArrowheads="1"/>
          </p:cNvSpPr>
          <p:nvPr/>
        </p:nvSpPr>
        <p:spPr bwMode="auto">
          <a:xfrm>
            <a:off x="8037513" y="4725988"/>
            <a:ext cx="4603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-</a:t>
            </a:r>
            <a:endParaRPr lang="pt-BR" sz="1800"/>
          </a:p>
        </p:txBody>
      </p:sp>
      <p:sp>
        <p:nvSpPr>
          <p:cNvPr id="14443" name="Rectangle 107"/>
          <p:cNvSpPr>
            <a:spLocks noChangeArrowheads="1"/>
          </p:cNvSpPr>
          <p:nvPr/>
        </p:nvSpPr>
        <p:spPr bwMode="auto">
          <a:xfrm>
            <a:off x="8624888" y="4725988"/>
            <a:ext cx="3111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7526</a:t>
            </a:r>
            <a:endParaRPr lang="pt-BR" sz="1800"/>
          </a:p>
        </p:txBody>
      </p:sp>
      <p:sp>
        <p:nvSpPr>
          <p:cNvPr id="14444" name="Rectangle 108"/>
          <p:cNvSpPr>
            <a:spLocks noChangeArrowheads="1"/>
          </p:cNvSpPr>
          <p:nvPr/>
        </p:nvSpPr>
        <p:spPr bwMode="auto">
          <a:xfrm>
            <a:off x="34925" y="4910138"/>
            <a:ext cx="13335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>
                <a:solidFill>
                  <a:srgbClr val="000000"/>
                </a:solidFill>
              </a:rPr>
              <a:t>Produtividade - 1/ha</a:t>
            </a:r>
            <a:endParaRPr lang="pt-BR" sz="1800"/>
          </a:p>
        </p:txBody>
      </p:sp>
      <p:sp>
        <p:nvSpPr>
          <p:cNvPr id="14445" name="Rectangle 109"/>
          <p:cNvSpPr>
            <a:spLocks noChangeArrowheads="1"/>
          </p:cNvSpPr>
          <p:nvPr/>
        </p:nvSpPr>
        <p:spPr bwMode="auto">
          <a:xfrm>
            <a:off x="2606675" y="4913313"/>
            <a:ext cx="3111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4095</a:t>
            </a:r>
            <a:endParaRPr lang="pt-BR" sz="1800"/>
          </a:p>
        </p:txBody>
      </p:sp>
      <p:sp>
        <p:nvSpPr>
          <p:cNvPr id="14446" name="Rectangle 110"/>
          <p:cNvSpPr>
            <a:spLocks noChangeArrowheads="1"/>
          </p:cNvSpPr>
          <p:nvPr/>
        </p:nvSpPr>
        <p:spPr bwMode="auto">
          <a:xfrm>
            <a:off x="3603625" y="4913313"/>
            <a:ext cx="3111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7200</a:t>
            </a:r>
            <a:endParaRPr lang="pt-BR" sz="1800"/>
          </a:p>
        </p:txBody>
      </p:sp>
      <p:sp>
        <p:nvSpPr>
          <p:cNvPr id="14447" name="Rectangle 111"/>
          <p:cNvSpPr>
            <a:spLocks noChangeArrowheads="1"/>
          </p:cNvSpPr>
          <p:nvPr/>
        </p:nvSpPr>
        <p:spPr bwMode="auto">
          <a:xfrm>
            <a:off x="4370388" y="4913313"/>
            <a:ext cx="3111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6630</a:t>
            </a:r>
            <a:endParaRPr lang="pt-BR" sz="1800"/>
          </a:p>
        </p:txBody>
      </p:sp>
      <p:sp>
        <p:nvSpPr>
          <p:cNvPr id="14448" name="Rectangle 112"/>
          <p:cNvSpPr>
            <a:spLocks noChangeArrowheads="1"/>
          </p:cNvSpPr>
          <p:nvPr/>
        </p:nvSpPr>
        <p:spPr bwMode="auto">
          <a:xfrm>
            <a:off x="5268913" y="4913313"/>
            <a:ext cx="3111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2938</a:t>
            </a:r>
            <a:endParaRPr lang="pt-BR" sz="1800"/>
          </a:p>
        </p:txBody>
      </p:sp>
      <p:sp>
        <p:nvSpPr>
          <p:cNvPr id="14449" name="Rectangle 113"/>
          <p:cNvSpPr>
            <a:spLocks noChangeArrowheads="1"/>
          </p:cNvSpPr>
          <p:nvPr/>
        </p:nvSpPr>
        <p:spPr bwMode="auto">
          <a:xfrm>
            <a:off x="6170613" y="4913313"/>
            <a:ext cx="3111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3938</a:t>
            </a:r>
            <a:endParaRPr lang="pt-BR" sz="1800"/>
          </a:p>
        </p:txBody>
      </p:sp>
      <p:sp>
        <p:nvSpPr>
          <p:cNvPr id="14450" name="Rectangle 114"/>
          <p:cNvSpPr>
            <a:spLocks noChangeArrowheads="1"/>
          </p:cNvSpPr>
          <p:nvPr/>
        </p:nvSpPr>
        <p:spPr bwMode="auto">
          <a:xfrm>
            <a:off x="7059613" y="4913313"/>
            <a:ext cx="3111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5607</a:t>
            </a:r>
            <a:endParaRPr lang="pt-BR" sz="1800"/>
          </a:p>
        </p:txBody>
      </p:sp>
      <p:sp>
        <p:nvSpPr>
          <p:cNvPr id="14451" name="Rectangle 115"/>
          <p:cNvSpPr>
            <a:spLocks noChangeArrowheads="1"/>
          </p:cNvSpPr>
          <p:nvPr/>
        </p:nvSpPr>
        <p:spPr bwMode="auto">
          <a:xfrm>
            <a:off x="7904163" y="4913313"/>
            <a:ext cx="3111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9540</a:t>
            </a:r>
            <a:endParaRPr lang="pt-BR" sz="1800"/>
          </a:p>
        </p:txBody>
      </p:sp>
      <p:sp>
        <p:nvSpPr>
          <p:cNvPr id="14452" name="Rectangle 116"/>
          <p:cNvSpPr>
            <a:spLocks noChangeArrowheads="1"/>
          </p:cNvSpPr>
          <p:nvPr/>
        </p:nvSpPr>
        <p:spPr bwMode="auto">
          <a:xfrm>
            <a:off x="8624888" y="4913313"/>
            <a:ext cx="3111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1655</a:t>
            </a:r>
            <a:endParaRPr lang="pt-BR" sz="1800"/>
          </a:p>
        </p:txBody>
      </p:sp>
      <p:sp>
        <p:nvSpPr>
          <p:cNvPr id="14453" name="Rectangle 117"/>
          <p:cNvSpPr>
            <a:spLocks noChangeArrowheads="1"/>
          </p:cNvSpPr>
          <p:nvPr/>
        </p:nvSpPr>
        <p:spPr bwMode="auto">
          <a:xfrm>
            <a:off x="34925" y="5097463"/>
            <a:ext cx="14049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>
                <a:solidFill>
                  <a:srgbClr val="000000"/>
                </a:solidFill>
              </a:rPr>
              <a:t>Produçao Anual (m3)</a:t>
            </a:r>
            <a:endParaRPr lang="pt-BR" sz="1800"/>
          </a:p>
        </p:txBody>
      </p:sp>
      <p:sp>
        <p:nvSpPr>
          <p:cNvPr id="14454" name="Rectangle 118"/>
          <p:cNvSpPr>
            <a:spLocks noChangeArrowheads="1"/>
          </p:cNvSpPr>
          <p:nvPr/>
        </p:nvSpPr>
        <p:spPr bwMode="auto">
          <a:xfrm>
            <a:off x="2568575" y="5100638"/>
            <a:ext cx="3889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24000</a:t>
            </a:r>
            <a:endParaRPr lang="pt-BR" sz="1800"/>
          </a:p>
        </p:txBody>
      </p:sp>
      <p:sp>
        <p:nvSpPr>
          <p:cNvPr id="14455" name="Rectangle 119"/>
          <p:cNvSpPr>
            <a:spLocks noChangeArrowheads="1"/>
          </p:cNvSpPr>
          <p:nvPr/>
        </p:nvSpPr>
        <p:spPr bwMode="auto">
          <a:xfrm>
            <a:off x="3565525" y="5100638"/>
            <a:ext cx="3889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54000</a:t>
            </a:r>
            <a:endParaRPr lang="pt-BR" sz="1800"/>
          </a:p>
        </p:txBody>
      </p:sp>
      <p:sp>
        <p:nvSpPr>
          <p:cNvPr id="14456" name="Rectangle 120"/>
          <p:cNvSpPr>
            <a:spLocks noChangeArrowheads="1"/>
          </p:cNvSpPr>
          <p:nvPr/>
        </p:nvSpPr>
        <p:spPr bwMode="auto">
          <a:xfrm>
            <a:off x="4330700" y="5100638"/>
            <a:ext cx="3889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54000</a:t>
            </a:r>
            <a:endParaRPr lang="pt-BR" sz="1800"/>
          </a:p>
        </p:txBody>
      </p:sp>
      <p:sp>
        <p:nvSpPr>
          <p:cNvPr id="14457" name="Rectangle 121"/>
          <p:cNvSpPr>
            <a:spLocks noChangeArrowheads="1"/>
          </p:cNvSpPr>
          <p:nvPr/>
        </p:nvSpPr>
        <p:spPr bwMode="auto">
          <a:xfrm>
            <a:off x="5229225" y="5100638"/>
            <a:ext cx="3889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36000</a:t>
            </a:r>
            <a:endParaRPr lang="pt-BR" sz="1800"/>
          </a:p>
        </p:txBody>
      </p:sp>
      <p:sp>
        <p:nvSpPr>
          <p:cNvPr id="14458" name="Rectangle 122"/>
          <p:cNvSpPr>
            <a:spLocks noChangeArrowheads="1"/>
          </p:cNvSpPr>
          <p:nvPr/>
        </p:nvSpPr>
        <p:spPr bwMode="auto">
          <a:xfrm>
            <a:off x="6130925" y="5100638"/>
            <a:ext cx="3889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36000</a:t>
            </a:r>
            <a:endParaRPr lang="pt-BR" sz="1800"/>
          </a:p>
        </p:txBody>
      </p:sp>
      <p:sp>
        <p:nvSpPr>
          <p:cNvPr id="14459" name="Rectangle 123"/>
          <p:cNvSpPr>
            <a:spLocks noChangeArrowheads="1"/>
          </p:cNvSpPr>
          <p:nvPr/>
        </p:nvSpPr>
        <p:spPr bwMode="auto">
          <a:xfrm>
            <a:off x="7019925" y="5100638"/>
            <a:ext cx="3889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54000</a:t>
            </a:r>
            <a:endParaRPr lang="pt-BR" sz="1800"/>
          </a:p>
        </p:txBody>
      </p:sp>
      <p:sp>
        <p:nvSpPr>
          <p:cNvPr id="14460" name="Rectangle 124"/>
          <p:cNvSpPr>
            <a:spLocks noChangeArrowheads="1"/>
          </p:cNvSpPr>
          <p:nvPr/>
        </p:nvSpPr>
        <p:spPr bwMode="auto">
          <a:xfrm>
            <a:off x="7864475" y="5100638"/>
            <a:ext cx="3889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37500</a:t>
            </a:r>
            <a:endParaRPr lang="pt-BR" sz="1800"/>
          </a:p>
        </p:txBody>
      </p:sp>
      <p:sp>
        <p:nvSpPr>
          <p:cNvPr id="14461" name="Rectangle 125"/>
          <p:cNvSpPr>
            <a:spLocks noChangeArrowheads="1"/>
          </p:cNvSpPr>
          <p:nvPr/>
        </p:nvSpPr>
        <p:spPr bwMode="auto">
          <a:xfrm>
            <a:off x="8585200" y="5100638"/>
            <a:ext cx="3889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36000</a:t>
            </a:r>
            <a:endParaRPr lang="pt-BR" sz="1800"/>
          </a:p>
        </p:txBody>
      </p:sp>
      <p:sp>
        <p:nvSpPr>
          <p:cNvPr id="14462" name="Rectangle 126"/>
          <p:cNvSpPr>
            <a:spLocks noChangeArrowheads="1"/>
          </p:cNvSpPr>
          <p:nvPr/>
        </p:nvSpPr>
        <p:spPr bwMode="auto">
          <a:xfrm>
            <a:off x="34925" y="5283200"/>
            <a:ext cx="12858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>
                <a:solidFill>
                  <a:srgbClr val="000000"/>
                </a:solidFill>
              </a:rPr>
              <a:t>Investimento Cr$/1.</a:t>
            </a:r>
            <a:endParaRPr lang="pt-BR" sz="1800"/>
          </a:p>
        </p:txBody>
      </p:sp>
      <p:sp>
        <p:nvSpPr>
          <p:cNvPr id="14463" name="Rectangle 127"/>
          <p:cNvSpPr>
            <a:spLocks noChangeArrowheads="1"/>
          </p:cNvSpPr>
          <p:nvPr/>
        </p:nvSpPr>
        <p:spPr bwMode="auto">
          <a:xfrm>
            <a:off x="2686050" y="5286375"/>
            <a:ext cx="1555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34</a:t>
            </a:r>
            <a:endParaRPr lang="pt-BR" sz="1800"/>
          </a:p>
        </p:txBody>
      </p:sp>
      <p:sp>
        <p:nvSpPr>
          <p:cNvPr id="14464" name="Rectangle 128"/>
          <p:cNvSpPr>
            <a:spLocks noChangeArrowheads="1"/>
          </p:cNvSpPr>
          <p:nvPr/>
        </p:nvSpPr>
        <p:spPr bwMode="auto">
          <a:xfrm>
            <a:off x="3683000" y="5286375"/>
            <a:ext cx="1555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21</a:t>
            </a:r>
            <a:endParaRPr lang="pt-BR" sz="1800"/>
          </a:p>
        </p:txBody>
      </p:sp>
      <p:sp>
        <p:nvSpPr>
          <p:cNvPr id="14465" name="Rectangle 129"/>
          <p:cNvSpPr>
            <a:spLocks noChangeArrowheads="1"/>
          </p:cNvSpPr>
          <p:nvPr/>
        </p:nvSpPr>
        <p:spPr bwMode="auto">
          <a:xfrm>
            <a:off x="4448175" y="5286375"/>
            <a:ext cx="1555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20</a:t>
            </a:r>
            <a:endParaRPr lang="pt-BR" sz="1800"/>
          </a:p>
        </p:txBody>
      </p:sp>
      <p:sp>
        <p:nvSpPr>
          <p:cNvPr id="14466" name="Rectangle 130"/>
          <p:cNvSpPr>
            <a:spLocks noChangeArrowheads="1"/>
          </p:cNvSpPr>
          <p:nvPr/>
        </p:nvSpPr>
        <p:spPr bwMode="auto">
          <a:xfrm>
            <a:off x="5348288" y="5286375"/>
            <a:ext cx="1555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21</a:t>
            </a:r>
            <a:endParaRPr lang="pt-BR" sz="1800"/>
          </a:p>
        </p:txBody>
      </p:sp>
      <p:sp>
        <p:nvSpPr>
          <p:cNvPr id="14467" name="Rectangle 131"/>
          <p:cNvSpPr>
            <a:spLocks noChangeArrowheads="1"/>
          </p:cNvSpPr>
          <p:nvPr/>
        </p:nvSpPr>
        <p:spPr bwMode="auto">
          <a:xfrm>
            <a:off x="6248400" y="5286375"/>
            <a:ext cx="1555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22</a:t>
            </a:r>
            <a:endParaRPr lang="pt-BR" sz="1800"/>
          </a:p>
        </p:txBody>
      </p:sp>
      <p:sp>
        <p:nvSpPr>
          <p:cNvPr id="14468" name="Rectangle 132"/>
          <p:cNvSpPr>
            <a:spLocks noChangeArrowheads="1"/>
          </p:cNvSpPr>
          <p:nvPr/>
        </p:nvSpPr>
        <p:spPr bwMode="auto">
          <a:xfrm>
            <a:off x="7137400" y="5286375"/>
            <a:ext cx="1555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23</a:t>
            </a:r>
            <a:endParaRPr lang="pt-BR" sz="1800"/>
          </a:p>
        </p:txBody>
      </p:sp>
      <p:sp>
        <p:nvSpPr>
          <p:cNvPr id="14469" name="Rectangle 133"/>
          <p:cNvSpPr>
            <a:spLocks noChangeArrowheads="1"/>
          </p:cNvSpPr>
          <p:nvPr/>
        </p:nvSpPr>
        <p:spPr bwMode="auto">
          <a:xfrm>
            <a:off x="7981950" y="5286375"/>
            <a:ext cx="1555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18</a:t>
            </a:r>
            <a:endParaRPr lang="pt-BR" sz="1800"/>
          </a:p>
        </p:txBody>
      </p:sp>
      <p:sp>
        <p:nvSpPr>
          <p:cNvPr id="14470" name="Rectangle 134"/>
          <p:cNvSpPr>
            <a:spLocks noChangeArrowheads="1"/>
          </p:cNvSpPr>
          <p:nvPr/>
        </p:nvSpPr>
        <p:spPr bwMode="auto">
          <a:xfrm>
            <a:off x="8704263" y="5286375"/>
            <a:ext cx="1555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57</a:t>
            </a:r>
            <a:endParaRPr lang="pt-BR" sz="1800"/>
          </a:p>
        </p:txBody>
      </p:sp>
      <p:sp>
        <p:nvSpPr>
          <p:cNvPr id="14471" name="Rectangle 135"/>
          <p:cNvSpPr>
            <a:spLocks noChangeArrowheads="1"/>
          </p:cNvSpPr>
          <p:nvPr/>
        </p:nvSpPr>
        <p:spPr bwMode="auto">
          <a:xfrm>
            <a:off x="34925" y="5470525"/>
            <a:ext cx="13731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>
                <a:solidFill>
                  <a:srgbClr val="000000"/>
                </a:solidFill>
              </a:rPr>
              <a:t>Custo de prod Cr$/1.</a:t>
            </a:r>
            <a:endParaRPr lang="pt-BR" sz="1800"/>
          </a:p>
        </p:txBody>
      </p:sp>
      <p:sp>
        <p:nvSpPr>
          <p:cNvPr id="14472" name="Rectangle 136"/>
          <p:cNvSpPr>
            <a:spLocks noChangeArrowheads="1"/>
          </p:cNvSpPr>
          <p:nvPr/>
        </p:nvSpPr>
        <p:spPr bwMode="auto">
          <a:xfrm>
            <a:off x="2586038" y="5473700"/>
            <a:ext cx="3492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12.40</a:t>
            </a:r>
            <a:endParaRPr lang="pt-BR" sz="1800"/>
          </a:p>
        </p:txBody>
      </p:sp>
      <p:sp>
        <p:nvSpPr>
          <p:cNvPr id="14473" name="Rectangle 137"/>
          <p:cNvSpPr>
            <a:spLocks noChangeArrowheads="1"/>
          </p:cNvSpPr>
          <p:nvPr/>
        </p:nvSpPr>
        <p:spPr bwMode="auto">
          <a:xfrm>
            <a:off x="3622675" y="5473700"/>
            <a:ext cx="2714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8.10</a:t>
            </a:r>
            <a:endParaRPr lang="pt-BR" sz="1800"/>
          </a:p>
        </p:txBody>
      </p:sp>
      <p:sp>
        <p:nvSpPr>
          <p:cNvPr id="14474" name="Rectangle 138"/>
          <p:cNvSpPr>
            <a:spLocks noChangeArrowheads="1"/>
          </p:cNvSpPr>
          <p:nvPr/>
        </p:nvSpPr>
        <p:spPr bwMode="auto">
          <a:xfrm>
            <a:off x="4389438" y="5473700"/>
            <a:ext cx="2714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7.90</a:t>
            </a:r>
            <a:endParaRPr lang="pt-BR" sz="1800"/>
          </a:p>
        </p:txBody>
      </p:sp>
      <p:sp>
        <p:nvSpPr>
          <p:cNvPr id="14475" name="Rectangle 139"/>
          <p:cNvSpPr>
            <a:spLocks noChangeArrowheads="1"/>
          </p:cNvSpPr>
          <p:nvPr/>
        </p:nvSpPr>
        <p:spPr bwMode="auto">
          <a:xfrm>
            <a:off x="5249863" y="5473700"/>
            <a:ext cx="3492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12.90</a:t>
            </a:r>
            <a:endParaRPr lang="pt-BR" sz="1800"/>
          </a:p>
        </p:txBody>
      </p:sp>
      <p:sp>
        <p:nvSpPr>
          <p:cNvPr id="14476" name="Rectangle 140"/>
          <p:cNvSpPr>
            <a:spLocks noChangeArrowheads="1"/>
          </p:cNvSpPr>
          <p:nvPr/>
        </p:nvSpPr>
        <p:spPr bwMode="auto">
          <a:xfrm>
            <a:off x="6149975" y="5473700"/>
            <a:ext cx="3492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12.40</a:t>
            </a:r>
            <a:endParaRPr lang="pt-BR" sz="1800"/>
          </a:p>
        </p:txBody>
      </p:sp>
      <p:sp>
        <p:nvSpPr>
          <p:cNvPr id="14477" name="Rectangle 141"/>
          <p:cNvSpPr>
            <a:spLocks noChangeArrowheads="1"/>
          </p:cNvSpPr>
          <p:nvPr/>
        </p:nvSpPr>
        <p:spPr bwMode="auto">
          <a:xfrm>
            <a:off x="7078663" y="5473700"/>
            <a:ext cx="2714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8.70</a:t>
            </a:r>
            <a:endParaRPr lang="pt-BR" sz="1800"/>
          </a:p>
        </p:txBody>
      </p:sp>
      <p:sp>
        <p:nvSpPr>
          <p:cNvPr id="14478" name="Rectangle 142"/>
          <p:cNvSpPr>
            <a:spLocks noChangeArrowheads="1"/>
          </p:cNvSpPr>
          <p:nvPr/>
        </p:nvSpPr>
        <p:spPr bwMode="auto">
          <a:xfrm>
            <a:off x="7883525" y="5473700"/>
            <a:ext cx="3492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14.20</a:t>
            </a:r>
            <a:endParaRPr lang="pt-BR" sz="1800"/>
          </a:p>
        </p:txBody>
      </p:sp>
      <p:sp>
        <p:nvSpPr>
          <p:cNvPr id="14479" name="Rectangle 143"/>
          <p:cNvSpPr>
            <a:spLocks noChangeArrowheads="1"/>
          </p:cNvSpPr>
          <p:nvPr/>
        </p:nvSpPr>
        <p:spPr bwMode="auto">
          <a:xfrm>
            <a:off x="8604250" y="5473700"/>
            <a:ext cx="3492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18.50</a:t>
            </a:r>
            <a:endParaRPr lang="pt-BR" sz="1800"/>
          </a:p>
        </p:txBody>
      </p:sp>
      <p:sp>
        <p:nvSpPr>
          <p:cNvPr id="14480" name="Rectangle 144"/>
          <p:cNvSpPr>
            <a:spLocks noChangeArrowheads="1"/>
          </p:cNvSpPr>
          <p:nvPr/>
        </p:nvSpPr>
        <p:spPr bwMode="auto">
          <a:xfrm>
            <a:off x="34925" y="5657850"/>
            <a:ext cx="14065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>
                <a:solidFill>
                  <a:srgbClr val="000000"/>
                </a:solidFill>
              </a:rPr>
              <a:t>Regioes Apropriadas</a:t>
            </a:r>
            <a:endParaRPr lang="pt-BR" sz="1800"/>
          </a:p>
        </p:txBody>
      </p:sp>
      <p:sp>
        <p:nvSpPr>
          <p:cNvPr id="14481" name="Rectangle 145"/>
          <p:cNvSpPr>
            <a:spLocks noChangeArrowheads="1"/>
          </p:cNvSpPr>
          <p:nvPr/>
        </p:nvSpPr>
        <p:spPr bwMode="auto">
          <a:xfrm>
            <a:off x="3654425" y="5661025"/>
            <a:ext cx="2095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CO</a:t>
            </a:r>
            <a:endParaRPr lang="pt-BR" sz="1800"/>
          </a:p>
        </p:txBody>
      </p:sp>
      <p:sp>
        <p:nvSpPr>
          <p:cNvPr id="14482" name="Rectangle 146"/>
          <p:cNvSpPr>
            <a:spLocks noChangeArrowheads="1"/>
          </p:cNvSpPr>
          <p:nvPr/>
        </p:nvSpPr>
        <p:spPr bwMode="auto">
          <a:xfrm>
            <a:off x="4303713" y="5661025"/>
            <a:ext cx="4429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SE-ME</a:t>
            </a:r>
            <a:endParaRPr lang="pt-BR" sz="1800"/>
          </a:p>
        </p:txBody>
      </p:sp>
      <p:sp>
        <p:nvSpPr>
          <p:cNvPr id="14483" name="Rectangle 147"/>
          <p:cNvSpPr>
            <a:spLocks noChangeArrowheads="1"/>
          </p:cNvSpPr>
          <p:nvPr/>
        </p:nvSpPr>
        <p:spPr bwMode="auto">
          <a:xfrm>
            <a:off x="5253038" y="5661025"/>
            <a:ext cx="3429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N-NE</a:t>
            </a:r>
            <a:endParaRPr lang="pt-BR" sz="1800"/>
          </a:p>
        </p:txBody>
      </p:sp>
      <p:sp>
        <p:nvSpPr>
          <p:cNvPr id="14484" name="Rectangle 148"/>
          <p:cNvSpPr>
            <a:spLocks noChangeArrowheads="1"/>
          </p:cNvSpPr>
          <p:nvPr/>
        </p:nvSpPr>
        <p:spPr bwMode="auto">
          <a:xfrm>
            <a:off x="6146800" y="5661025"/>
            <a:ext cx="3571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N-ME</a:t>
            </a:r>
            <a:endParaRPr lang="pt-BR" sz="1800"/>
          </a:p>
        </p:txBody>
      </p:sp>
      <p:sp>
        <p:nvSpPr>
          <p:cNvPr id="14485" name="Rectangle 149"/>
          <p:cNvSpPr>
            <a:spLocks noChangeArrowheads="1"/>
          </p:cNvSpPr>
          <p:nvPr/>
        </p:nvSpPr>
        <p:spPr bwMode="auto">
          <a:xfrm>
            <a:off x="6999288" y="5661025"/>
            <a:ext cx="4286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SE-NE</a:t>
            </a:r>
            <a:endParaRPr lang="pt-BR" sz="1800"/>
          </a:p>
        </p:txBody>
      </p:sp>
      <p:sp>
        <p:nvSpPr>
          <p:cNvPr id="14486" name="Rectangle 150"/>
          <p:cNvSpPr>
            <a:spLocks noChangeArrowheads="1"/>
          </p:cNvSpPr>
          <p:nvPr/>
        </p:nvSpPr>
        <p:spPr bwMode="auto">
          <a:xfrm>
            <a:off x="7800975" y="5661025"/>
            <a:ext cx="5143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SUL-NE</a:t>
            </a:r>
            <a:endParaRPr lang="pt-BR" sz="1800"/>
          </a:p>
        </p:txBody>
      </p:sp>
      <p:sp>
        <p:nvSpPr>
          <p:cNvPr id="14487" name="Rectangle 151"/>
          <p:cNvSpPr>
            <a:spLocks noChangeArrowheads="1"/>
          </p:cNvSpPr>
          <p:nvPr/>
        </p:nvSpPr>
        <p:spPr bwMode="auto">
          <a:xfrm>
            <a:off x="8691563" y="5661025"/>
            <a:ext cx="1793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C0</a:t>
            </a:r>
            <a:endParaRPr lang="pt-BR" sz="1800"/>
          </a:p>
        </p:txBody>
      </p:sp>
      <p:sp>
        <p:nvSpPr>
          <p:cNvPr id="14488" name="Rectangle 152"/>
          <p:cNvSpPr>
            <a:spLocks noChangeArrowheads="1"/>
          </p:cNvSpPr>
          <p:nvPr/>
        </p:nvSpPr>
        <p:spPr bwMode="auto">
          <a:xfrm>
            <a:off x="35496" y="3044825"/>
            <a:ext cx="187483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 b="1">
                <a:solidFill>
                  <a:srgbClr val="000000"/>
                </a:solidFill>
              </a:rPr>
              <a:t>Fornecimento Materia Prima</a:t>
            </a:r>
            <a:endParaRPr lang="pt-BR" sz="1800"/>
          </a:p>
        </p:txBody>
      </p:sp>
      <p:sp>
        <p:nvSpPr>
          <p:cNvPr id="14489" name="Rectangle 153"/>
          <p:cNvSpPr>
            <a:spLocks noChangeArrowheads="1"/>
          </p:cNvSpPr>
          <p:nvPr/>
        </p:nvSpPr>
        <p:spPr bwMode="auto">
          <a:xfrm>
            <a:off x="6067425" y="2873375"/>
            <a:ext cx="5508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40%peq </a:t>
            </a:r>
            <a:endParaRPr lang="pt-BR" sz="1800"/>
          </a:p>
        </p:txBody>
      </p:sp>
      <p:sp>
        <p:nvSpPr>
          <p:cNvPr id="14490" name="Rectangle 154"/>
          <p:cNvSpPr>
            <a:spLocks noChangeArrowheads="1"/>
          </p:cNvSpPr>
          <p:nvPr/>
        </p:nvSpPr>
        <p:spPr bwMode="auto">
          <a:xfrm>
            <a:off x="6005513" y="3049588"/>
            <a:ext cx="6270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60% med.</a:t>
            </a:r>
            <a:endParaRPr lang="pt-BR" sz="1800"/>
          </a:p>
        </p:txBody>
      </p:sp>
      <p:sp>
        <p:nvSpPr>
          <p:cNvPr id="14491" name="Rectangle 155"/>
          <p:cNvSpPr>
            <a:spLocks noChangeArrowheads="1"/>
          </p:cNvSpPr>
          <p:nvPr/>
        </p:nvSpPr>
        <p:spPr bwMode="auto">
          <a:xfrm>
            <a:off x="6911975" y="2873375"/>
            <a:ext cx="6350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33% prop </a:t>
            </a:r>
            <a:endParaRPr lang="pt-BR" sz="1800"/>
          </a:p>
        </p:txBody>
      </p:sp>
      <p:sp>
        <p:nvSpPr>
          <p:cNvPr id="14492" name="Rectangle 156"/>
          <p:cNvSpPr>
            <a:spLocks noChangeArrowheads="1"/>
          </p:cNvSpPr>
          <p:nvPr/>
        </p:nvSpPr>
        <p:spPr bwMode="auto">
          <a:xfrm>
            <a:off x="6915150" y="3049588"/>
            <a:ext cx="5889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67% med</a:t>
            </a:r>
            <a:endParaRPr lang="pt-BR" sz="1800"/>
          </a:p>
        </p:txBody>
      </p:sp>
      <p:sp>
        <p:nvSpPr>
          <p:cNvPr id="14493" name="Rectangle 157"/>
          <p:cNvSpPr>
            <a:spLocks noChangeArrowheads="1"/>
          </p:cNvSpPr>
          <p:nvPr/>
        </p:nvSpPr>
        <p:spPr bwMode="auto">
          <a:xfrm>
            <a:off x="7880350" y="2873375"/>
            <a:ext cx="3952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100% </a:t>
            </a:r>
            <a:endParaRPr lang="pt-BR" sz="1800"/>
          </a:p>
        </p:txBody>
      </p:sp>
      <p:sp>
        <p:nvSpPr>
          <p:cNvPr id="14494" name="Rectangle 158"/>
          <p:cNvSpPr>
            <a:spLocks noChangeArrowheads="1"/>
          </p:cNvSpPr>
          <p:nvPr/>
        </p:nvSpPr>
        <p:spPr bwMode="auto">
          <a:xfrm>
            <a:off x="7900988" y="3049588"/>
            <a:ext cx="3175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prop.</a:t>
            </a:r>
            <a:endParaRPr lang="pt-BR" sz="1800"/>
          </a:p>
        </p:txBody>
      </p:sp>
      <p:sp>
        <p:nvSpPr>
          <p:cNvPr id="14495" name="Rectangle 159"/>
          <p:cNvSpPr>
            <a:spLocks noChangeArrowheads="1"/>
          </p:cNvSpPr>
          <p:nvPr/>
        </p:nvSpPr>
        <p:spPr bwMode="auto">
          <a:xfrm>
            <a:off x="8601075" y="2873375"/>
            <a:ext cx="3952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100% </a:t>
            </a:r>
            <a:endParaRPr lang="pt-BR" sz="1800"/>
          </a:p>
        </p:txBody>
      </p:sp>
      <p:sp>
        <p:nvSpPr>
          <p:cNvPr id="14496" name="Rectangle 160"/>
          <p:cNvSpPr>
            <a:spLocks noChangeArrowheads="1"/>
          </p:cNvSpPr>
          <p:nvPr/>
        </p:nvSpPr>
        <p:spPr bwMode="auto">
          <a:xfrm>
            <a:off x="8621713" y="3049588"/>
            <a:ext cx="3175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prop.</a:t>
            </a:r>
            <a:endParaRPr lang="pt-BR" sz="1800"/>
          </a:p>
        </p:txBody>
      </p:sp>
      <p:sp>
        <p:nvSpPr>
          <p:cNvPr id="14497" name="Rectangle 161"/>
          <p:cNvSpPr>
            <a:spLocks noChangeArrowheads="1"/>
          </p:cNvSpPr>
          <p:nvPr/>
        </p:nvSpPr>
        <p:spPr bwMode="auto">
          <a:xfrm>
            <a:off x="2233613" y="3049588"/>
            <a:ext cx="103663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80% prp. 20%for</a:t>
            </a:r>
            <a:endParaRPr lang="pt-BR" sz="1800"/>
          </a:p>
        </p:txBody>
      </p:sp>
      <p:sp>
        <p:nvSpPr>
          <p:cNvPr id="14498" name="Rectangle 162"/>
          <p:cNvSpPr>
            <a:spLocks noChangeArrowheads="1"/>
          </p:cNvSpPr>
          <p:nvPr/>
        </p:nvSpPr>
        <p:spPr bwMode="auto">
          <a:xfrm>
            <a:off x="3438525" y="3049588"/>
            <a:ext cx="6350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100% prp.</a:t>
            </a:r>
            <a:endParaRPr lang="pt-BR" sz="1800"/>
          </a:p>
        </p:txBody>
      </p:sp>
      <p:sp>
        <p:nvSpPr>
          <p:cNvPr id="14499" name="Rectangle 163"/>
          <p:cNvSpPr>
            <a:spLocks noChangeArrowheads="1"/>
          </p:cNvSpPr>
          <p:nvPr/>
        </p:nvSpPr>
        <p:spPr bwMode="auto">
          <a:xfrm>
            <a:off x="4243388" y="2873375"/>
            <a:ext cx="5969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40%prop </a:t>
            </a:r>
            <a:endParaRPr lang="pt-BR" sz="1800"/>
          </a:p>
        </p:txBody>
      </p:sp>
      <p:sp>
        <p:nvSpPr>
          <p:cNvPr id="14500" name="Rectangle 164"/>
          <p:cNvSpPr>
            <a:spLocks noChangeArrowheads="1"/>
          </p:cNvSpPr>
          <p:nvPr/>
        </p:nvSpPr>
        <p:spPr bwMode="auto">
          <a:xfrm>
            <a:off x="4262438" y="3049588"/>
            <a:ext cx="5191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60%forn</a:t>
            </a:r>
            <a:endParaRPr lang="pt-BR" sz="1800"/>
          </a:p>
        </p:txBody>
      </p:sp>
      <p:sp>
        <p:nvSpPr>
          <p:cNvPr id="14501" name="Rectangle 165"/>
          <p:cNvSpPr>
            <a:spLocks noChangeArrowheads="1"/>
          </p:cNvSpPr>
          <p:nvPr/>
        </p:nvSpPr>
        <p:spPr bwMode="auto">
          <a:xfrm>
            <a:off x="5091113" y="2873375"/>
            <a:ext cx="6985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50%medio </a:t>
            </a:r>
            <a:endParaRPr lang="pt-BR" sz="1800"/>
          </a:p>
        </p:txBody>
      </p:sp>
      <p:sp>
        <p:nvSpPr>
          <p:cNvPr id="14502" name="Rectangle 166"/>
          <p:cNvSpPr>
            <a:spLocks noChangeArrowheads="1"/>
          </p:cNvSpPr>
          <p:nvPr/>
        </p:nvSpPr>
        <p:spPr bwMode="auto">
          <a:xfrm>
            <a:off x="5168900" y="3049588"/>
            <a:ext cx="5127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100">
                <a:solidFill>
                  <a:srgbClr val="000000"/>
                </a:solidFill>
              </a:rPr>
              <a:t>50%peq</a:t>
            </a:r>
            <a:endParaRPr lang="pt-BR" sz="1800"/>
          </a:p>
        </p:txBody>
      </p:sp>
      <p:sp>
        <p:nvSpPr>
          <p:cNvPr id="14503" name="Line 167"/>
          <p:cNvSpPr>
            <a:spLocks noChangeShapeType="1"/>
          </p:cNvSpPr>
          <p:nvPr/>
        </p:nvSpPr>
        <p:spPr bwMode="auto">
          <a:xfrm>
            <a:off x="6350" y="2463800"/>
            <a:ext cx="91328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504" name="Rectangle 168"/>
          <p:cNvSpPr>
            <a:spLocks noChangeArrowheads="1"/>
          </p:cNvSpPr>
          <p:nvPr/>
        </p:nvSpPr>
        <p:spPr bwMode="auto">
          <a:xfrm>
            <a:off x="6350" y="2463800"/>
            <a:ext cx="9132888" cy="127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505" name="Line 169"/>
          <p:cNvSpPr>
            <a:spLocks noChangeShapeType="1"/>
          </p:cNvSpPr>
          <p:nvPr/>
        </p:nvSpPr>
        <p:spPr bwMode="auto">
          <a:xfrm>
            <a:off x="6350" y="5824538"/>
            <a:ext cx="91328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506" name="Rectangle 170"/>
          <p:cNvSpPr>
            <a:spLocks noChangeArrowheads="1"/>
          </p:cNvSpPr>
          <p:nvPr/>
        </p:nvSpPr>
        <p:spPr bwMode="auto">
          <a:xfrm>
            <a:off x="6350" y="5824538"/>
            <a:ext cx="9132888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" name="Título 1"/>
          <p:cNvSpPr>
            <a:spLocks noGrp="1"/>
          </p:cNvSpPr>
          <p:nvPr>
            <p:ph type="title"/>
          </p:nvPr>
        </p:nvSpPr>
        <p:spPr>
          <a:xfrm>
            <a:off x="457200" y="500063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Arial" charset="0"/>
                <a:cs typeface="Arial" charset="0"/>
              </a:rPr>
              <a:t>Opções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Tecnológia</a:t>
            </a:r>
            <a:r>
              <a:rPr lang="en-US" dirty="0" smtClean="0">
                <a:latin typeface="Arial" charset="0"/>
                <a:cs typeface="Arial" charset="0"/>
              </a:rPr>
              <a:t> industrial: </a:t>
            </a:r>
            <a:endParaRPr lang="pt-BR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9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6" name="Picture 26" descr="imagem22"/>
          <p:cNvPicPr>
            <a:picLocks noChangeAspect="1" noChangeArrowheads="1"/>
          </p:cNvPicPr>
          <p:nvPr/>
        </p:nvPicPr>
        <p:blipFill>
          <a:blip r:embed="rId3" cstate="print"/>
          <a:srcRect l="23392" t="30197"/>
          <a:stretch>
            <a:fillRect/>
          </a:stretch>
        </p:blipFill>
        <p:spPr bwMode="auto">
          <a:xfrm rot="-122549">
            <a:off x="2555875" y="44450"/>
            <a:ext cx="5378450" cy="662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468313" y="260350"/>
            <a:ext cx="1692275" cy="860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/>
              <a:t>Cadeia produtiva</a:t>
            </a:r>
          </a:p>
        </p:txBody>
      </p:sp>
    </p:spTree>
    <p:extLst>
      <p:ext uri="{BB962C8B-B14F-4D97-AF65-F5344CB8AC3E}">
        <p14:creationId xmlns:p14="http://schemas.microsoft.com/office/powerpoint/2010/main" val="332692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DEC0BC8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2463"/>
            <a:ext cx="9144000" cy="620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24681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Arial" charset="0"/>
                <a:cs typeface="Arial" charset="0"/>
              </a:rPr>
              <a:t>Opções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t</a:t>
            </a:r>
            <a:r>
              <a:rPr lang="en-US" dirty="0" err="1" smtClean="0">
                <a:latin typeface="Arial" charset="0"/>
                <a:cs typeface="Arial" charset="0"/>
              </a:rPr>
              <a:t>ecnologia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agricola</a:t>
            </a:r>
            <a:r>
              <a:rPr lang="en-US" dirty="0" smtClean="0">
                <a:latin typeface="Arial" charset="0"/>
                <a:cs typeface="Arial" charset="0"/>
              </a:rPr>
              <a:t>: </a:t>
            </a:r>
            <a:endParaRPr lang="pt-BR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r>
              <a:rPr lang="pt-BR" dirty="0" smtClean="0">
                <a:latin typeface="Arial" charset="0"/>
                <a:cs typeface="Arial" charset="0"/>
              </a:rPr>
              <a:t>Land use</a:t>
            </a:r>
            <a:endParaRPr lang="pt-BR" dirty="0" smtClean="0">
              <a:latin typeface="Arial" charset="0"/>
              <a:cs typeface="Arial" charset="0"/>
            </a:endParaRP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169988"/>
            <a:ext cx="8253413" cy="511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pt-BR" sz="2400" smtClean="0">
                <a:latin typeface="Arial" charset="0"/>
                <a:cs typeface="Arial" charset="0"/>
              </a:rPr>
              <a:t>Brazil Ethanol energy balance is</a:t>
            </a:r>
            <a:r>
              <a:rPr lang="pt-BR" sz="3200" smtClean="0">
                <a:latin typeface="Arial" charset="0"/>
                <a:cs typeface="Arial" charset="0"/>
              </a:rPr>
              <a:t> </a:t>
            </a:r>
            <a:r>
              <a:rPr lang="pt-BR" sz="2400" smtClean="0">
                <a:latin typeface="Arial" charset="0"/>
                <a:cs typeface="Arial" charset="0"/>
              </a:rPr>
              <a:t>the most favorable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6513" y="1196975"/>
            <a:ext cx="9144000" cy="52546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696144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775" y="90488"/>
            <a:ext cx="7704138" cy="619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907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pt-BR" smtClean="0">
                <a:latin typeface="Arial" charset="0"/>
                <a:cs typeface="Arial" charset="0"/>
              </a:rPr>
              <a:t>Productivity increases: prospects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1571625"/>
            <a:ext cx="8361362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868362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Agroecological zoning of sugarcane</a:t>
            </a:r>
            <a:endParaRPr lang="pt-BR" smtClean="0">
              <a:latin typeface="Arial" charset="0"/>
              <a:cs typeface="Arial" charset="0"/>
            </a:endParaRP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539750" y="1125538"/>
            <a:ext cx="7972425" cy="1828800"/>
          </a:xfrm>
        </p:spPr>
        <p:txBody>
          <a:bodyPr/>
          <a:lstStyle/>
          <a:p>
            <a:r>
              <a:rPr lang="en-US" sz="2000" smtClean="0">
                <a:latin typeface="Arial" charset="0"/>
                <a:cs typeface="Arial" charset="0"/>
              </a:rPr>
              <a:t>Objective: To induce sustainable expansion of new sugarcane mills and ethanol, preferably on pastures and cleared areas.</a:t>
            </a:r>
          </a:p>
          <a:p>
            <a:r>
              <a:rPr lang="en-US" sz="2000" smtClean="0">
                <a:latin typeface="Arial" charset="0"/>
                <a:cs typeface="Arial" charset="0"/>
              </a:rPr>
              <a:t>Limitation on protected areas, indigenous lands, areas with native vegetation, areas with no climatic vocation and slopes above 12%; includes  Amazon, Pantanal and Upper Paraguay River Basin.</a:t>
            </a:r>
            <a:endParaRPr lang="pt-BR" sz="2000" smtClean="0">
              <a:latin typeface="Arial" charset="0"/>
              <a:cs typeface="Arial" charset="0"/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3500438"/>
            <a:ext cx="6048375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pt-BR" smtClean="0">
                <a:latin typeface="Arial" charset="0"/>
                <a:cs typeface="Arial" charset="0"/>
              </a:rPr>
              <a:t>Delphi 2020 - Profuturo</a:t>
            </a:r>
          </a:p>
        </p:txBody>
      </p:sp>
      <p:graphicFrame>
        <p:nvGraphicFramePr>
          <p:cNvPr id="23583" name="Group 31"/>
          <p:cNvGraphicFramePr>
            <a:graphicFrameLocks noGrp="1"/>
          </p:cNvGraphicFramePr>
          <p:nvPr/>
        </p:nvGraphicFramePr>
        <p:xfrm>
          <a:off x="323850" y="1196975"/>
          <a:ext cx="8429625" cy="4824414"/>
        </p:xfrm>
        <a:graphic>
          <a:graphicData uri="http://schemas.openxmlformats.org/drawingml/2006/table">
            <a:tbl>
              <a:tblPr/>
              <a:tblGrid>
                <a:gridCol w="6292850"/>
                <a:gridCol w="2136775"/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Brazil’s role</a:t>
                      </a:r>
                      <a:endParaRPr kumimoji="0" lang="pt-BR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43895" marR="4389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% of respondents</a:t>
                      </a:r>
                      <a:endParaRPr kumimoji="0" lang="pt-BR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43895" marR="4389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1071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It will be technology supplier and/or alternative energy exporter, becoming one of the most competitive countries in the industry. </a:t>
                      </a:r>
                      <a:endParaRPr kumimoji="0" lang="pt-BR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43895" marR="43895" marT="0" marB="0" anchor="b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51%</a:t>
                      </a:r>
                      <a:endParaRPr kumimoji="0" lang="pt-BR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43895" marR="4389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0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 will use alternative energy with its own technology in the domestic market, but will not have meaningful participation in global scope.</a:t>
                      </a:r>
                      <a:endParaRPr kumimoji="0" lang="pt-BR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43895" marR="43895" marT="0" marB="0" anchor="b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28%</a:t>
                      </a:r>
                    </a:p>
                  </a:txBody>
                  <a:tcPr marL="43895" marR="4389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Brazil will be exporting renewable energy, but will not have technology leadership.</a:t>
                      </a:r>
                      <a:endParaRPr kumimoji="0" lang="pt-BR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43895" marR="43895" marT="0" marB="0" anchor="b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20%</a:t>
                      </a:r>
                    </a:p>
                  </a:txBody>
                  <a:tcPr marL="43895" marR="4389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7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Brazil will become an importer of technology and / or alternative energy, losing competitiveness in the global energy sector.</a:t>
                      </a:r>
                      <a:endParaRPr kumimoji="0" lang="pt-BR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43895" marR="43895" marT="0" marB="0" anchor="b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1%</a:t>
                      </a:r>
                    </a:p>
                  </a:txBody>
                  <a:tcPr marL="43895" marR="4389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Brazilian production of Biofuels (litres)</a:t>
                      </a:r>
                    </a:p>
                  </a:txBody>
                  <a:tcPr marL="43895" marR="43895" marT="0" marB="0" anchor="b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30 – 45 billion </a:t>
                      </a:r>
                    </a:p>
                  </a:txBody>
                  <a:tcPr marL="43895" marR="43895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ctrTitle"/>
          </p:nvPr>
        </p:nvSpPr>
        <p:spPr>
          <a:xfrm>
            <a:off x="142875" y="214313"/>
            <a:ext cx="8929688" cy="1470025"/>
          </a:xfrm>
        </p:spPr>
        <p:txBody>
          <a:bodyPr/>
          <a:lstStyle/>
          <a:p>
            <a:r>
              <a:rPr lang="pt-BR" smtClean="0">
                <a:latin typeface="Arial" charset="0"/>
                <a:cs typeface="Arial" charset="0"/>
              </a:rPr>
              <a:t>Fases de uma apreciação tecnológica    e sua interrelação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142875" y="2071688"/>
            <a:ext cx="1285875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ESTADO DA  ARTE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571500" y="3429000"/>
            <a:ext cx="1285875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PREVISÕES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142875" y="4929188"/>
            <a:ext cx="1428750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ESTADO DA SOCIEDADE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3125" y="3429000"/>
            <a:ext cx="1214438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CENÁRIOS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1857375" y="4929188"/>
            <a:ext cx="1714500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ESTRATÉGIAS TECNOLÓGICAS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3643313" y="3143250"/>
            <a:ext cx="1357312" cy="928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DESCRIÇÃO DOS IMPACTOS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571868" y="1857364"/>
            <a:ext cx="1500198" cy="571504"/>
          </a:xfrm>
          <a:prstGeom prst="roundRect">
            <a:avLst/>
          </a:prstGeom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GRUPOS DE INTERESSE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5286375" y="3286125"/>
            <a:ext cx="142875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APRECIAÇÃO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13" y="4857750"/>
            <a:ext cx="1714500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POLÍTICAS MODIFICANDO IMPACTOS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7072313" y="3286125"/>
            <a:ext cx="1928812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RECOMENDAÇÕES</a:t>
            </a:r>
          </a:p>
        </p:txBody>
      </p:sp>
      <p:cxnSp>
        <p:nvCxnSpPr>
          <p:cNvPr id="16" name="Conector de seta reta 15"/>
          <p:cNvCxnSpPr>
            <a:stCxn id="5" idx="2"/>
            <a:endCxn id="6" idx="0"/>
          </p:cNvCxnSpPr>
          <p:nvPr/>
        </p:nvCxnSpPr>
        <p:spPr>
          <a:xfrm rot="16200000" flipH="1">
            <a:off x="607220" y="2821781"/>
            <a:ext cx="785812" cy="428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7" idx="0"/>
            <a:endCxn id="6" idx="2"/>
          </p:cNvCxnSpPr>
          <p:nvPr/>
        </p:nvCxnSpPr>
        <p:spPr>
          <a:xfrm rot="5400000" flipH="1" flipV="1">
            <a:off x="500062" y="4214813"/>
            <a:ext cx="1071563" cy="357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6" idx="3"/>
            <a:endCxn id="8" idx="1"/>
          </p:cNvCxnSpPr>
          <p:nvPr/>
        </p:nvCxnSpPr>
        <p:spPr>
          <a:xfrm flipV="1">
            <a:off x="1857375" y="3608388"/>
            <a:ext cx="285750" cy="34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8" idx="3"/>
            <a:endCxn id="10" idx="1"/>
          </p:cNvCxnSpPr>
          <p:nvPr/>
        </p:nvCxnSpPr>
        <p:spPr>
          <a:xfrm>
            <a:off x="3357563" y="3608388"/>
            <a:ext cx="28575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10" idx="3"/>
            <a:endCxn id="12" idx="1"/>
          </p:cNvCxnSpPr>
          <p:nvPr/>
        </p:nvCxnSpPr>
        <p:spPr>
          <a:xfrm flipV="1">
            <a:off x="5000625" y="3571875"/>
            <a:ext cx="285750" cy="36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stCxn id="12" idx="3"/>
            <a:endCxn id="14" idx="1"/>
          </p:cNvCxnSpPr>
          <p:nvPr/>
        </p:nvCxnSpPr>
        <p:spPr>
          <a:xfrm>
            <a:off x="6715125" y="3571875"/>
            <a:ext cx="3571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 rot="16200000" flipV="1">
            <a:off x="1321594" y="4179094"/>
            <a:ext cx="1071563" cy="428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8" idx="2"/>
            <a:endCxn id="9" idx="0"/>
          </p:cNvCxnSpPr>
          <p:nvPr/>
        </p:nvCxnSpPr>
        <p:spPr>
          <a:xfrm rot="5400000">
            <a:off x="2160588" y="4340225"/>
            <a:ext cx="1143000" cy="34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Conector de seta reta 127"/>
          <p:cNvCxnSpPr>
            <a:stCxn id="0" idx="2"/>
            <a:endCxn id="10" idx="0"/>
          </p:cNvCxnSpPr>
          <p:nvPr/>
        </p:nvCxnSpPr>
        <p:spPr>
          <a:xfrm rot="5400000">
            <a:off x="3964781" y="2785269"/>
            <a:ext cx="7143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ector de seta reta 130"/>
          <p:cNvCxnSpPr/>
          <p:nvPr/>
        </p:nvCxnSpPr>
        <p:spPr>
          <a:xfrm rot="10800000">
            <a:off x="5000625" y="4000500"/>
            <a:ext cx="1071563" cy="857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/>
          <p:nvPr/>
        </p:nvCxnSpPr>
        <p:spPr>
          <a:xfrm rot="5400000">
            <a:off x="5930106" y="4358482"/>
            <a:ext cx="10001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ector de seta reta 143"/>
          <p:cNvCxnSpPr>
            <a:stCxn id="13" idx="1"/>
            <a:endCxn id="9" idx="3"/>
          </p:cNvCxnSpPr>
          <p:nvPr/>
        </p:nvCxnSpPr>
        <p:spPr>
          <a:xfrm rot="10800000">
            <a:off x="3571875" y="5251450"/>
            <a:ext cx="2357438" cy="34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CaixaDeTexto 157"/>
          <p:cNvSpPr txBox="1"/>
          <p:nvPr/>
        </p:nvSpPr>
        <p:spPr>
          <a:xfrm>
            <a:off x="1357290" y="2143116"/>
            <a:ext cx="35719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1</a:t>
            </a:r>
            <a:endParaRPr lang="pt-BR" dirty="0"/>
          </a:p>
        </p:txBody>
      </p:sp>
      <p:sp>
        <p:nvSpPr>
          <p:cNvPr id="161" name="CaixaDeTexto 160"/>
          <p:cNvSpPr txBox="1"/>
          <p:nvPr/>
        </p:nvSpPr>
        <p:spPr>
          <a:xfrm>
            <a:off x="642910" y="5500702"/>
            <a:ext cx="35719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2</a:t>
            </a:r>
            <a:endParaRPr lang="pt-BR" dirty="0"/>
          </a:p>
        </p:txBody>
      </p:sp>
      <p:sp>
        <p:nvSpPr>
          <p:cNvPr id="162" name="CaixaDeTexto 161"/>
          <p:cNvSpPr txBox="1"/>
          <p:nvPr/>
        </p:nvSpPr>
        <p:spPr>
          <a:xfrm>
            <a:off x="1214414" y="3786190"/>
            <a:ext cx="35719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3</a:t>
            </a:r>
            <a:endParaRPr lang="pt-BR" dirty="0"/>
          </a:p>
        </p:txBody>
      </p:sp>
      <p:sp>
        <p:nvSpPr>
          <p:cNvPr id="163" name="CaixaDeTexto 162"/>
          <p:cNvSpPr txBox="1"/>
          <p:nvPr/>
        </p:nvSpPr>
        <p:spPr>
          <a:xfrm>
            <a:off x="2571736" y="5500702"/>
            <a:ext cx="35719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4</a:t>
            </a:r>
          </a:p>
        </p:txBody>
      </p:sp>
      <p:sp>
        <p:nvSpPr>
          <p:cNvPr id="164" name="CaixaDeTexto 163"/>
          <p:cNvSpPr txBox="1"/>
          <p:nvPr/>
        </p:nvSpPr>
        <p:spPr>
          <a:xfrm>
            <a:off x="2786050" y="3714752"/>
            <a:ext cx="35719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5</a:t>
            </a:r>
            <a:endParaRPr lang="pt-BR" dirty="0"/>
          </a:p>
        </p:txBody>
      </p:sp>
      <p:sp>
        <p:nvSpPr>
          <p:cNvPr id="165" name="CaixaDeTexto 164"/>
          <p:cNvSpPr txBox="1"/>
          <p:nvPr/>
        </p:nvSpPr>
        <p:spPr>
          <a:xfrm>
            <a:off x="4500562" y="2357430"/>
            <a:ext cx="35719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6</a:t>
            </a:r>
            <a:endParaRPr lang="pt-BR" dirty="0"/>
          </a:p>
        </p:txBody>
      </p:sp>
      <p:sp>
        <p:nvSpPr>
          <p:cNvPr id="166" name="CaixaDeTexto 165"/>
          <p:cNvSpPr txBox="1"/>
          <p:nvPr/>
        </p:nvSpPr>
        <p:spPr>
          <a:xfrm>
            <a:off x="4214810" y="4000504"/>
            <a:ext cx="35719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7</a:t>
            </a:r>
            <a:endParaRPr lang="pt-BR" dirty="0"/>
          </a:p>
        </p:txBody>
      </p:sp>
      <p:sp>
        <p:nvSpPr>
          <p:cNvPr id="167" name="CaixaDeTexto 166"/>
          <p:cNvSpPr txBox="1"/>
          <p:nvPr/>
        </p:nvSpPr>
        <p:spPr>
          <a:xfrm>
            <a:off x="5786446" y="3786190"/>
            <a:ext cx="35719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8</a:t>
            </a:r>
            <a:endParaRPr lang="pt-BR" dirty="0"/>
          </a:p>
        </p:txBody>
      </p:sp>
      <p:sp>
        <p:nvSpPr>
          <p:cNvPr id="168" name="CaixaDeTexto 167"/>
          <p:cNvSpPr txBox="1"/>
          <p:nvPr/>
        </p:nvSpPr>
        <p:spPr>
          <a:xfrm>
            <a:off x="6643702" y="5643578"/>
            <a:ext cx="35719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9</a:t>
            </a:r>
            <a:endParaRPr lang="pt-BR" dirty="0"/>
          </a:p>
        </p:txBody>
      </p:sp>
      <p:sp>
        <p:nvSpPr>
          <p:cNvPr id="169" name="CaixaDeTexto 168"/>
          <p:cNvSpPr txBox="1"/>
          <p:nvPr/>
        </p:nvSpPr>
        <p:spPr>
          <a:xfrm>
            <a:off x="7786710" y="3786190"/>
            <a:ext cx="571504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10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205064"/>
          </a:xfrm>
        </p:spPr>
        <p:txBody>
          <a:bodyPr/>
          <a:lstStyle/>
          <a:p>
            <a:r>
              <a:rPr lang="pt-BR" sz="2000" dirty="0">
                <a:latin typeface="Arial" charset="0"/>
                <a:cs typeface="Arial" charset="0"/>
              </a:rPr>
              <a:t>R</a:t>
            </a:r>
            <a:r>
              <a:rPr lang="pt-BR" sz="2000" dirty="0" smtClean="0">
                <a:latin typeface="Arial" charset="0"/>
                <a:cs typeface="Arial" charset="0"/>
              </a:rPr>
              <a:t>eduzir a demanda por importação de combustíveis fósseis, com benefícios diretos para a balança de pagamentos. </a:t>
            </a:r>
          </a:p>
          <a:p>
            <a:r>
              <a:rPr lang="pt-BR" sz="2000" dirty="0" smtClean="0">
                <a:latin typeface="Arial" charset="0"/>
                <a:cs typeface="Arial" charset="0"/>
              </a:rPr>
              <a:t>Agronegócio: oportunidade para o desenvolvimento das áreas rurais, oportunidade de renda para os agricultores.  </a:t>
            </a:r>
          </a:p>
          <a:p>
            <a:r>
              <a:rPr lang="pt-BR" sz="2000" dirty="0" smtClean="0">
                <a:latin typeface="Arial" charset="0"/>
                <a:cs typeface="Arial" charset="0"/>
              </a:rPr>
              <a:t>Industrialização do interior, enriquecimento das cidades do interior e reduzindo o êxodo rural para os grandes centros urbanos. </a:t>
            </a:r>
          </a:p>
          <a:p>
            <a:r>
              <a:rPr lang="pt-BR" sz="2000" dirty="0" smtClean="0">
                <a:latin typeface="Arial" charset="0"/>
                <a:cs typeface="Arial" charset="0"/>
              </a:rPr>
              <a:t>Desenvolvimento de tecnologia e geração de emprego. </a:t>
            </a:r>
          </a:p>
          <a:p>
            <a:r>
              <a:rPr lang="pt-BR" sz="2000" dirty="0" smtClean="0">
                <a:latin typeface="Arial" charset="0"/>
                <a:cs typeface="Arial" charset="0"/>
              </a:rPr>
              <a:t>Grande experiência usando o </a:t>
            </a:r>
            <a:r>
              <a:rPr lang="pt-BR" sz="2000" dirty="0" err="1" smtClean="0">
                <a:latin typeface="Arial" charset="0"/>
                <a:cs typeface="Arial" charset="0"/>
              </a:rPr>
              <a:t>bioetanol</a:t>
            </a:r>
            <a:r>
              <a:rPr lang="pt-BR" sz="2000" dirty="0" smtClean="0">
                <a:latin typeface="Arial" charset="0"/>
                <a:cs typeface="Arial" charset="0"/>
              </a:rPr>
              <a:t> como combustível misto para veículo (desde 1925 e durante WW2) ~ 5% reduzir vulnerabilidade de óleo; ~ 50% do Irã-Iraque em 1979!</a:t>
            </a:r>
            <a:endParaRPr lang="pt-BR" sz="2000" dirty="0" smtClean="0">
              <a:latin typeface="Arial" charset="0"/>
              <a:cs typeface="Arial" charset="0"/>
            </a:endParaRPr>
          </a:p>
        </p:txBody>
      </p:sp>
      <p:sp>
        <p:nvSpPr>
          <p:cNvPr id="7171" name="Título 1"/>
          <p:cNvSpPr>
            <a:spLocks noGrp="1"/>
          </p:cNvSpPr>
          <p:nvPr>
            <p:ph type="title"/>
          </p:nvPr>
        </p:nvSpPr>
        <p:spPr>
          <a:xfrm>
            <a:off x="457200" y="500063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latin typeface="Arial" charset="0"/>
                <a:cs typeface="Arial" charset="0"/>
              </a:rPr>
              <a:t>Objetivos</a:t>
            </a:r>
            <a:r>
              <a:rPr lang="en-US" sz="3200" dirty="0" smtClean="0">
                <a:latin typeface="Arial" charset="0"/>
                <a:cs typeface="Arial" charset="0"/>
              </a:rPr>
              <a:t> do PROALCOOL: </a:t>
            </a:r>
            <a:endParaRPr lang="pt-BR" sz="32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831850"/>
          </a:xfrm>
        </p:spPr>
        <p:txBody>
          <a:bodyPr/>
          <a:lstStyle/>
          <a:p>
            <a:r>
              <a:rPr lang="pt-BR" sz="2800" smtClean="0">
                <a:solidFill>
                  <a:srgbClr val="0070C0"/>
                </a:solidFill>
                <a:latin typeface="Arial" charset="0"/>
                <a:cs typeface="Arial" charset="0"/>
              </a:rPr>
              <a:t>Evolução da produção brasileira de petróleo (Milhões Barris Dia)</a:t>
            </a:r>
          </a:p>
        </p:txBody>
      </p:sp>
      <p:graphicFrame>
        <p:nvGraphicFramePr>
          <p:cNvPr id="2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015632"/>
              </p:ext>
            </p:extLst>
          </p:nvPr>
        </p:nvGraphicFramePr>
        <p:xfrm>
          <a:off x="50800" y="1175469"/>
          <a:ext cx="8625656" cy="5299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928688" y="1714500"/>
          <a:ext cx="7286676" cy="4572027"/>
        </p:xfrm>
        <a:graphic>
          <a:graphicData uri="http://schemas.openxmlformats.org/drawingml/2006/table">
            <a:tbl>
              <a:tblPr/>
              <a:tblGrid>
                <a:gridCol w="312376"/>
                <a:gridCol w="3674972"/>
                <a:gridCol w="1126932"/>
                <a:gridCol w="1086198"/>
                <a:gridCol w="1086198"/>
              </a:tblGrid>
              <a:tr h="24063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1979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Ano 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4063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Cenário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Cenário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1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sng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Transportes de Carga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: Rodovia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                                   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Ferrovia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                                  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Aquavia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                                   Outros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Atividade Total (em bilhões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t-km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1850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1850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sng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Transportes de Passageiros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        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Nº de Automóveis (milhões)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        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Nº 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de Ônibus (milhares)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126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Transporte urbano por meios coletivos     (% de viagens)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3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sng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Eletrificação de Transportes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  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Ferrovia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   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Ônibus urbano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0,5%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20" name="Título 1"/>
          <p:cNvSpPr>
            <a:spLocks noGrp="1"/>
          </p:cNvSpPr>
          <p:nvPr>
            <p:ph type="ctrTitle"/>
          </p:nvPr>
        </p:nvSpPr>
        <p:spPr>
          <a:xfrm>
            <a:off x="250825" y="142875"/>
            <a:ext cx="8642350" cy="1470025"/>
          </a:xfrm>
        </p:spPr>
        <p:txBody>
          <a:bodyPr/>
          <a:lstStyle/>
          <a:p>
            <a:pPr eaLnBrk="1" hangingPunct="1"/>
            <a:r>
              <a:rPr lang="pt-BR" sz="2800" smtClean="0">
                <a:latin typeface="Arial" charset="0"/>
                <a:cs typeface="Arial" charset="0"/>
              </a:rPr>
              <a:t>Comparação das Características Estruturais dos Cenários do Sistema de Transportes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>
          <a:xfrm>
            <a:off x="-108520" y="188913"/>
            <a:ext cx="8229600" cy="831850"/>
          </a:xfrm>
        </p:spPr>
        <p:txBody>
          <a:bodyPr/>
          <a:lstStyle/>
          <a:p>
            <a:r>
              <a:rPr lang="pt-BR" sz="2800" smtClean="0">
                <a:solidFill>
                  <a:srgbClr val="0070C0"/>
                </a:solidFill>
                <a:latin typeface="Arial" charset="0"/>
                <a:cs typeface="Arial" charset="0"/>
              </a:rPr>
              <a:t>Evolução da frota brasileira de automóveis (milhões)</a:t>
            </a:r>
          </a:p>
        </p:txBody>
      </p:sp>
      <p:graphicFrame>
        <p:nvGraphicFramePr>
          <p:cNvPr id="2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980625"/>
              </p:ext>
            </p:extLst>
          </p:nvPr>
        </p:nvGraphicFramePr>
        <p:xfrm>
          <a:off x="27936" y="956186"/>
          <a:ext cx="6944320" cy="5514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148" name="CaixaDeTexto 4"/>
          <p:cNvSpPr txBox="1">
            <a:spLocks noChangeArrowheads="1"/>
          </p:cNvSpPr>
          <p:nvPr/>
        </p:nvSpPr>
        <p:spPr bwMode="auto">
          <a:xfrm>
            <a:off x="6311330" y="944563"/>
            <a:ext cx="13001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EUA -1980</a:t>
            </a:r>
          </a:p>
        </p:txBody>
      </p:sp>
      <p:sp>
        <p:nvSpPr>
          <p:cNvPr id="8" name="Fluxograma: Conector 7"/>
          <p:cNvSpPr/>
          <p:nvPr/>
        </p:nvSpPr>
        <p:spPr>
          <a:xfrm>
            <a:off x="7279566" y="2264409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Conector 8"/>
          <p:cNvSpPr/>
          <p:nvPr/>
        </p:nvSpPr>
        <p:spPr>
          <a:xfrm>
            <a:off x="6588224" y="2420888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Conector 9"/>
          <p:cNvSpPr/>
          <p:nvPr/>
        </p:nvSpPr>
        <p:spPr>
          <a:xfrm>
            <a:off x="5868144" y="2636912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6311330" y="5733256"/>
            <a:ext cx="1727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7102624" y="573325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7894712" y="573325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455607" y="585752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2005</a:t>
            </a:r>
            <a:endParaRPr lang="pt-BR" sz="14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180383" y="585752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2010</a:t>
            </a:r>
            <a:endParaRPr lang="pt-BR" sz="1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7380312" y="2492896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chemeClr val="tx2"/>
                </a:solidFill>
              </a:rPr>
              <a:t>Real</a:t>
            </a:r>
            <a:endParaRPr lang="pt-BR" sz="1400" b="1" dirty="0">
              <a:solidFill>
                <a:schemeClr val="tx2"/>
              </a:solidFill>
            </a:endParaRPr>
          </a:p>
        </p:txBody>
      </p:sp>
      <p:cxnSp>
        <p:nvCxnSpPr>
          <p:cNvPr id="23" name="Conector reto 22"/>
          <p:cNvCxnSpPr/>
          <p:nvPr/>
        </p:nvCxnSpPr>
        <p:spPr>
          <a:xfrm>
            <a:off x="5724128" y="2060848"/>
            <a:ext cx="172739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endCxn id="8" idx="4"/>
          </p:cNvCxnSpPr>
          <p:nvPr/>
        </p:nvCxnSpPr>
        <p:spPr>
          <a:xfrm flipV="1">
            <a:off x="5292080" y="2336417"/>
            <a:ext cx="2023490" cy="124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22" idx="0"/>
            <a:endCxn id="8" idx="4"/>
          </p:cNvCxnSpPr>
          <p:nvPr/>
        </p:nvCxnSpPr>
        <p:spPr>
          <a:xfrm flipH="1" flipV="1">
            <a:off x="7315570" y="2336417"/>
            <a:ext cx="346230" cy="156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22" idx="1"/>
          </p:cNvCxnSpPr>
          <p:nvPr/>
        </p:nvCxnSpPr>
        <p:spPr>
          <a:xfrm flipH="1" flipV="1">
            <a:off x="6660232" y="2492896"/>
            <a:ext cx="720080" cy="153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flipH="1">
            <a:off x="5940152" y="2672916"/>
            <a:ext cx="12348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179512" y="26256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20</a:t>
            </a:r>
            <a:endParaRPr lang="pt-BR" sz="14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52133" y="18970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40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52133" y="220683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30</a:t>
            </a:r>
            <a:endParaRPr lang="pt-BR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Frota de Ciclo Otto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95288" y="1412875"/>
            <a:ext cx="2044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/>
              <a:t>Automóveis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476375" y="3644900"/>
            <a:ext cx="863600" cy="2089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pt-BR" sz="18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627313" y="3068638"/>
            <a:ext cx="936625" cy="26654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pt-BR" sz="1800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692275" y="378936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2400" b="1"/>
              <a:t>8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176463" y="5872163"/>
            <a:ext cx="915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2000"/>
              <a:t>KM / L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2641600" y="3141663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2400" b="1"/>
              <a:t>13,5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1239838" y="3305175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800"/>
              <a:t>1979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2555875" y="263683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800"/>
              <a:t>2000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5437188" y="3284538"/>
            <a:ext cx="863600" cy="2417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pt-BR" sz="1800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6588125" y="3860800"/>
            <a:ext cx="792163" cy="184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pt-BR" sz="1800"/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5580063" y="3357563"/>
            <a:ext cx="608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2400" b="1"/>
              <a:t>1,8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5867400" y="5840413"/>
            <a:ext cx="181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2000"/>
              <a:t>10³ L / ANO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6700838" y="4005263"/>
            <a:ext cx="608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2400" b="1"/>
              <a:t>1,2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5219700" y="2924175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800"/>
              <a:t>1979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6948488" y="34940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800"/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302611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/>
              <a:t>Frota de Ciclo Diesel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95288" y="1412875"/>
            <a:ext cx="1987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/>
              <a:t>Caminhões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87363" y="4868863"/>
            <a:ext cx="503237" cy="865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pt-BR" sz="1800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39750" y="49418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2400" b="1"/>
              <a:t>3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11188" y="5872163"/>
            <a:ext cx="915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2000"/>
              <a:t>KM / L</a:t>
            </a:r>
          </a:p>
        </p:txBody>
      </p: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971550" y="4437063"/>
            <a:ext cx="647700" cy="1296987"/>
            <a:chOff x="1565" y="1933"/>
            <a:chExt cx="408" cy="1679"/>
          </a:xfrm>
        </p:grpSpPr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1610" y="1933"/>
              <a:ext cx="363" cy="16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pt-BR" sz="1800"/>
            </a:p>
          </p:txBody>
        </p:sp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1565" y="1978"/>
              <a:ext cx="329" cy="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pt-BR" sz="2400" b="1"/>
                <a:t>  4</a:t>
              </a:r>
            </a:p>
          </p:txBody>
        </p:sp>
      </p:grp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423863" y="450215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800"/>
              <a:t>1979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042988" y="407035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800"/>
              <a:t>2000</a:t>
            </a:r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2055813" y="3027363"/>
            <a:ext cx="503237" cy="277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pt-BR" sz="1800"/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2079625" y="3100388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2400" b="1"/>
              <a:t>65</a:t>
            </a: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1692275" y="5840413"/>
            <a:ext cx="1762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2000"/>
              <a:t>10³ KM / ANO</a:t>
            </a:r>
          </a:p>
        </p:txBody>
      </p:sp>
      <p:grpSp>
        <p:nvGrpSpPr>
          <p:cNvPr id="7190" name="Group 22"/>
          <p:cNvGrpSpPr>
            <a:grpSpLocks/>
          </p:cNvGrpSpPr>
          <p:nvPr/>
        </p:nvGrpSpPr>
        <p:grpSpPr bwMode="auto">
          <a:xfrm>
            <a:off x="2540000" y="2740025"/>
            <a:ext cx="647700" cy="3065463"/>
            <a:chOff x="1565" y="1933"/>
            <a:chExt cx="408" cy="1679"/>
          </a:xfrm>
        </p:grpSpPr>
        <p:sp>
          <p:nvSpPr>
            <p:cNvPr id="7191" name="Rectangle 23"/>
            <p:cNvSpPr>
              <a:spLocks noChangeArrowheads="1"/>
            </p:cNvSpPr>
            <p:nvPr/>
          </p:nvSpPr>
          <p:spPr bwMode="auto">
            <a:xfrm>
              <a:off x="1610" y="1933"/>
              <a:ext cx="363" cy="16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pt-BR" sz="1800"/>
            </a:p>
          </p:txBody>
        </p:sp>
        <p:sp>
          <p:nvSpPr>
            <p:cNvPr id="7192" name="Text Box 24"/>
            <p:cNvSpPr txBox="1">
              <a:spLocks noChangeArrowheads="1"/>
            </p:cNvSpPr>
            <p:nvPr/>
          </p:nvSpPr>
          <p:spPr bwMode="auto">
            <a:xfrm>
              <a:off x="1565" y="1979"/>
              <a:ext cx="3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pt-BR" sz="2400" b="1"/>
                <a:t> 70</a:t>
              </a:r>
            </a:p>
          </p:txBody>
        </p:sp>
      </p:grp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1935163" y="266065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800"/>
              <a:t>1979</a:t>
            </a: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2655888" y="2379663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800"/>
              <a:t>2000</a:t>
            </a:r>
          </a:p>
        </p:txBody>
      </p:sp>
      <p:grpSp>
        <p:nvGrpSpPr>
          <p:cNvPr id="7202" name="Group 34"/>
          <p:cNvGrpSpPr>
            <a:grpSpLocks/>
          </p:cNvGrpSpPr>
          <p:nvPr/>
        </p:nvGrpSpPr>
        <p:grpSpPr bwMode="auto">
          <a:xfrm>
            <a:off x="3800475" y="3933825"/>
            <a:ext cx="547688" cy="1839913"/>
            <a:chOff x="2394" y="1887"/>
            <a:chExt cx="345" cy="1750"/>
          </a:xfrm>
        </p:grpSpPr>
        <p:sp>
          <p:nvSpPr>
            <p:cNvPr id="7195" name="Rectangle 27"/>
            <p:cNvSpPr>
              <a:spLocks noChangeArrowheads="1"/>
            </p:cNvSpPr>
            <p:nvPr/>
          </p:nvSpPr>
          <p:spPr bwMode="auto">
            <a:xfrm>
              <a:off x="2394" y="1887"/>
              <a:ext cx="317" cy="1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pt-BR" sz="1800"/>
            </a:p>
          </p:txBody>
        </p:sp>
        <p:sp>
          <p:nvSpPr>
            <p:cNvPr id="7196" name="Text Box 28"/>
            <p:cNvSpPr txBox="1">
              <a:spLocks noChangeArrowheads="1"/>
            </p:cNvSpPr>
            <p:nvPr/>
          </p:nvSpPr>
          <p:spPr bwMode="auto">
            <a:xfrm>
              <a:off x="2409" y="1932"/>
              <a:ext cx="330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pt-BR" sz="2400" b="1"/>
                <a:t>20</a:t>
              </a:r>
            </a:p>
          </p:txBody>
        </p:sp>
      </p:grpSp>
      <p:grpSp>
        <p:nvGrpSpPr>
          <p:cNvPr id="7197" name="Group 29"/>
          <p:cNvGrpSpPr>
            <a:grpSpLocks/>
          </p:cNvGrpSpPr>
          <p:nvPr/>
        </p:nvGrpSpPr>
        <p:grpSpPr bwMode="auto">
          <a:xfrm>
            <a:off x="4284663" y="4149725"/>
            <a:ext cx="647700" cy="1624013"/>
            <a:chOff x="1565" y="1933"/>
            <a:chExt cx="408" cy="1679"/>
          </a:xfrm>
        </p:grpSpPr>
        <p:sp>
          <p:nvSpPr>
            <p:cNvPr id="7198" name="Rectangle 30"/>
            <p:cNvSpPr>
              <a:spLocks noChangeArrowheads="1"/>
            </p:cNvSpPr>
            <p:nvPr/>
          </p:nvSpPr>
          <p:spPr bwMode="auto">
            <a:xfrm>
              <a:off x="1610" y="1933"/>
              <a:ext cx="363" cy="16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pt-BR" sz="1800"/>
            </a:p>
          </p:txBody>
        </p:sp>
        <p:sp>
          <p:nvSpPr>
            <p:cNvPr id="7199" name="Text Box 31"/>
            <p:cNvSpPr txBox="1">
              <a:spLocks noChangeArrowheads="1"/>
            </p:cNvSpPr>
            <p:nvPr/>
          </p:nvSpPr>
          <p:spPr bwMode="auto">
            <a:xfrm>
              <a:off x="1565" y="1979"/>
              <a:ext cx="383" cy="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pt-BR" sz="2400" b="1"/>
                <a:t> 17</a:t>
              </a:r>
            </a:p>
          </p:txBody>
        </p:sp>
      </p:grpSp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3679825" y="3567113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800"/>
              <a:t>1979</a:t>
            </a:r>
          </a:p>
        </p:txBody>
      </p:sp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4500563" y="385445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800"/>
              <a:t>2000</a:t>
            </a:r>
          </a:p>
        </p:txBody>
      </p:sp>
      <p:sp>
        <p:nvSpPr>
          <p:cNvPr id="7203" name="Text Box 35"/>
          <p:cNvSpPr txBox="1">
            <a:spLocks noChangeArrowheads="1"/>
          </p:cNvSpPr>
          <p:nvPr/>
        </p:nvSpPr>
        <p:spPr bwMode="auto">
          <a:xfrm>
            <a:off x="3554413" y="5805488"/>
            <a:ext cx="152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2000"/>
              <a:t>10³ L / ANO</a:t>
            </a:r>
          </a:p>
        </p:txBody>
      </p:sp>
      <p:grpSp>
        <p:nvGrpSpPr>
          <p:cNvPr id="7204" name="Group 36"/>
          <p:cNvGrpSpPr>
            <a:grpSpLocks/>
          </p:cNvGrpSpPr>
          <p:nvPr/>
        </p:nvGrpSpPr>
        <p:grpSpPr bwMode="auto">
          <a:xfrm>
            <a:off x="5340350" y="3500438"/>
            <a:ext cx="547688" cy="2273300"/>
            <a:chOff x="2394" y="1887"/>
            <a:chExt cx="345" cy="1750"/>
          </a:xfrm>
        </p:grpSpPr>
        <p:sp>
          <p:nvSpPr>
            <p:cNvPr id="7205" name="Rectangle 37"/>
            <p:cNvSpPr>
              <a:spLocks noChangeArrowheads="1"/>
            </p:cNvSpPr>
            <p:nvPr/>
          </p:nvSpPr>
          <p:spPr bwMode="auto">
            <a:xfrm>
              <a:off x="2394" y="1887"/>
              <a:ext cx="317" cy="1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pt-BR" sz="1800"/>
            </a:p>
          </p:txBody>
        </p:sp>
        <p:sp>
          <p:nvSpPr>
            <p:cNvPr id="7206" name="Text Box 38"/>
            <p:cNvSpPr txBox="1">
              <a:spLocks noChangeArrowheads="1"/>
            </p:cNvSpPr>
            <p:nvPr/>
          </p:nvSpPr>
          <p:spPr bwMode="auto">
            <a:xfrm>
              <a:off x="2409" y="1932"/>
              <a:ext cx="330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pt-BR" sz="2400" b="1"/>
                <a:t>22</a:t>
              </a:r>
            </a:p>
          </p:txBody>
        </p:sp>
      </p:grpSp>
      <p:grpSp>
        <p:nvGrpSpPr>
          <p:cNvPr id="7207" name="Group 39"/>
          <p:cNvGrpSpPr>
            <a:grpSpLocks/>
          </p:cNvGrpSpPr>
          <p:nvPr/>
        </p:nvGrpSpPr>
        <p:grpSpPr bwMode="auto">
          <a:xfrm>
            <a:off x="5824538" y="3213100"/>
            <a:ext cx="647700" cy="2560638"/>
            <a:chOff x="1565" y="1933"/>
            <a:chExt cx="408" cy="1679"/>
          </a:xfrm>
        </p:grpSpPr>
        <p:sp>
          <p:nvSpPr>
            <p:cNvPr id="7208" name="Rectangle 40"/>
            <p:cNvSpPr>
              <a:spLocks noChangeArrowheads="1"/>
            </p:cNvSpPr>
            <p:nvPr/>
          </p:nvSpPr>
          <p:spPr bwMode="auto">
            <a:xfrm>
              <a:off x="1610" y="1933"/>
              <a:ext cx="363" cy="16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pt-BR" sz="1800"/>
            </a:p>
          </p:txBody>
        </p:sp>
        <p:sp>
          <p:nvSpPr>
            <p:cNvPr id="7209" name="Text Box 41"/>
            <p:cNvSpPr txBox="1">
              <a:spLocks noChangeArrowheads="1"/>
            </p:cNvSpPr>
            <p:nvPr/>
          </p:nvSpPr>
          <p:spPr bwMode="auto">
            <a:xfrm>
              <a:off x="1565" y="1979"/>
              <a:ext cx="38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pt-BR" sz="2400" b="1"/>
                <a:t> 30</a:t>
              </a:r>
            </a:p>
          </p:txBody>
        </p:sp>
      </p:grpSp>
      <p:sp>
        <p:nvSpPr>
          <p:cNvPr id="7210" name="Text Box 42"/>
          <p:cNvSpPr txBox="1">
            <a:spLocks noChangeArrowheads="1"/>
          </p:cNvSpPr>
          <p:nvPr/>
        </p:nvSpPr>
        <p:spPr bwMode="auto">
          <a:xfrm>
            <a:off x="5219700" y="3141663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800"/>
              <a:t>1979</a:t>
            </a:r>
          </a:p>
        </p:txBody>
      </p:sp>
      <p:sp>
        <p:nvSpPr>
          <p:cNvPr id="7211" name="Text Box 43"/>
          <p:cNvSpPr txBox="1">
            <a:spLocks noChangeArrowheads="1"/>
          </p:cNvSpPr>
          <p:nvPr/>
        </p:nvSpPr>
        <p:spPr bwMode="auto">
          <a:xfrm>
            <a:off x="6011863" y="2917825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800"/>
              <a:t>2000</a:t>
            </a:r>
          </a:p>
        </p:txBody>
      </p:sp>
      <p:sp>
        <p:nvSpPr>
          <p:cNvPr id="7212" name="Text Box 44"/>
          <p:cNvSpPr txBox="1">
            <a:spLocks noChangeArrowheads="1"/>
          </p:cNvSpPr>
          <p:nvPr/>
        </p:nvSpPr>
        <p:spPr bwMode="auto">
          <a:xfrm>
            <a:off x="5094288" y="5805488"/>
            <a:ext cx="152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2000"/>
              <a:t>10³ L / ANO</a:t>
            </a:r>
          </a:p>
        </p:txBody>
      </p:sp>
      <p:grpSp>
        <p:nvGrpSpPr>
          <p:cNvPr id="7213" name="Group 45"/>
          <p:cNvGrpSpPr>
            <a:grpSpLocks/>
          </p:cNvGrpSpPr>
          <p:nvPr/>
        </p:nvGrpSpPr>
        <p:grpSpPr bwMode="auto">
          <a:xfrm>
            <a:off x="7112000" y="2781300"/>
            <a:ext cx="547688" cy="2992438"/>
            <a:chOff x="2394" y="1887"/>
            <a:chExt cx="345" cy="1750"/>
          </a:xfrm>
        </p:grpSpPr>
        <p:sp>
          <p:nvSpPr>
            <p:cNvPr id="7214" name="Rectangle 46"/>
            <p:cNvSpPr>
              <a:spLocks noChangeArrowheads="1"/>
            </p:cNvSpPr>
            <p:nvPr/>
          </p:nvSpPr>
          <p:spPr bwMode="auto">
            <a:xfrm>
              <a:off x="2394" y="1887"/>
              <a:ext cx="317" cy="1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pt-BR" sz="1800"/>
            </a:p>
          </p:txBody>
        </p:sp>
        <p:sp>
          <p:nvSpPr>
            <p:cNvPr id="7215" name="Text Box 47"/>
            <p:cNvSpPr txBox="1">
              <a:spLocks noChangeArrowheads="1"/>
            </p:cNvSpPr>
            <p:nvPr/>
          </p:nvSpPr>
          <p:spPr bwMode="auto">
            <a:xfrm>
              <a:off x="2409" y="1932"/>
              <a:ext cx="330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pt-BR" sz="2400" b="1"/>
                <a:t>45</a:t>
              </a:r>
            </a:p>
          </p:txBody>
        </p:sp>
      </p:grpSp>
      <p:grpSp>
        <p:nvGrpSpPr>
          <p:cNvPr id="7216" name="Group 48"/>
          <p:cNvGrpSpPr>
            <a:grpSpLocks/>
          </p:cNvGrpSpPr>
          <p:nvPr/>
        </p:nvGrpSpPr>
        <p:grpSpPr bwMode="auto">
          <a:xfrm>
            <a:off x="7596188" y="2349500"/>
            <a:ext cx="647700" cy="3424238"/>
            <a:chOff x="1565" y="1933"/>
            <a:chExt cx="408" cy="1679"/>
          </a:xfrm>
        </p:grpSpPr>
        <p:sp>
          <p:nvSpPr>
            <p:cNvPr id="7217" name="Rectangle 49"/>
            <p:cNvSpPr>
              <a:spLocks noChangeArrowheads="1"/>
            </p:cNvSpPr>
            <p:nvPr/>
          </p:nvSpPr>
          <p:spPr bwMode="auto">
            <a:xfrm>
              <a:off x="1610" y="1933"/>
              <a:ext cx="363" cy="16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pt-BR" sz="1800"/>
            </a:p>
          </p:txBody>
        </p:sp>
        <p:sp>
          <p:nvSpPr>
            <p:cNvPr id="7218" name="Text Box 50"/>
            <p:cNvSpPr txBox="1">
              <a:spLocks noChangeArrowheads="1"/>
            </p:cNvSpPr>
            <p:nvPr/>
          </p:nvSpPr>
          <p:spPr bwMode="auto">
            <a:xfrm>
              <a:off x="1565" y="1979"/>
              <a:ext cx="383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pt-BR" sz="2400" b="1"/>
                <a:t> 50</a:t>
              </a:r>
            </a:p>
          </p:txBody>
        </p:sp>
      </p:grpSp>
      <p:sp>
        <p:nvSpPr>
          <p:cNvPr id="7219" name="Text Box 51"/>
          <p:cNvSpPr txBox="1">
            <a:spLocks noChangeArrowheads="1"/>
          </p:cNvSpPr>
          <p:nvPr/>
        </p:nvSpPr>
        <p:spPr bwMode="auto">
          <a:xfrm>
            <a:off x="6991350" y="24145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800"/>
              <a:t>1979</a:t>
            </a:r>
          </a:p>
        </p:txBody>
      </p:sp>
      <p:sp>
        <p:nvSpPr>
          <p:cNvPr id="7220" name="Text Box 52"/>
          <p:cNvSpPr txBox="1">
            <a:spLocks noChangeArrowheads="1"/>
          </p:cNvSpPr>
          <p:nvPr/>
        </p:nvSpPr>
        <p:spPr bwMode="auto">
          <a:xfrm>
            <a:off x="7783513" y="198913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1800"/>
              <a:t>2000</a:t>
            </a:r>
          </a:p>
        </p:txBody>
      </p:sp>
      <p:sp>
        <p:nvSpPr>
          <p:cNvPr id="7221" name="Text Box 53"/>
          <p:cNvSpPr txBox="1">
            <a:spLocks noChangeArrowheads="1"/>
          </p:cNvSpPr>
          <p:nvPr/>
        </p:nvSpPr>
        <p:spPr bwMode="auto">
          <a:xfrm>
            <a:off x="6877050" y="5876925"/>
            <a:ext cx="1909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pt-BR" sz="2000"/>
              <a:t>10</a:t>
            </a:r>
            <a:r>
              <a:rPr lang="pt-BR" sz="2000" baseline="30000"/>
              <a:t>4</a:t>
            </a:r>
            <a:r>
              <a:rPr lang="pt-BR" sz="2000"/>
              <a:t> t KM / ANO</a:t>
            </a:r>
          </a:p>
        </p:txBody>
      </p:sp>
    </p:spTree>
    <p:extLst>
      <p:ext uri="{BB962C8B-B14F-4D97-AF65-F5344CB8AC3E}">
        <p14:creationId xmlns:p14="http://schemas.microsoft.com/office/powerpoint/2010/main" val="20612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>
                <a:latin typeface="Arial" charset="0"/>
                <a:cs typeface="Arial" charset="0"/>
              </a:rPr>
              <a:t>Proálcool (1975): até 25% de </a:t>
            </a:r>
            <a:r>
              <a:rPr lang="pt-BR" sz="2400" dirty="0" err="1" smtClean="0">
                <a:latin typeface="Arial" charset="0"/>
                <a:cs typeface="Arial" charset="0"/>
              </a:rPr>
              <a:t>bioetanol</a:t>
            </a:r>
            <a:r>
              <a:rPr lang="pt-BR" sz="2400" dirty="0" smtClean="0">
                <a:latin typeface="Arial" charset="0"/>
                <a:cs typeface="Arial" charset="0"/>
              </a:rPr>
              <a:t> misturado a gasolina (E 25), </a:t>
            </a:r>
          </a:p>
          <a:p>
            <a:r>
              <a:rPr lang="pt-BR" sz="2400" dirty="0" smtClean="0">
                <a:latin typeface="Arial" charset="0"/>
                <a:cs typeface="Arial" charset="0"/>
              </a:rPr>
              <a:t>A partir de 1979, 5 </a:t>
            </a:r>
            <a:r>
              <a:rPr lang="pt-BR" sz="2400" dirty="0">
                <a:latin typeface="Arial" charset="0"/>
                <a:cs typeface="Arial" charset="0"/>
              </a:rPr>
              <a:t>milhões </a:t>
            </a:r>
            <a:r>
              <a:rPr lang="pt-BR" sz="2400" dirty="0" smtClean="0">
                <a:latin typeface="Arial" charset="0"/>
                <a:cs typeface="Arial" charset="0"/>
              </a:rPr>
              <a:t>carros com etanol </a:t>
            </a:r>
            <a:r>
              <a:rPr lang="pt-BR" sz="2400" dirty="0" smtClean="0">
                <a:latin typeface="Arial" charset="0"/>
                <a:cs typeface="Arial" charset="0"/>
              </a:rPr>
              <a:t>puro fabricados </a:t>
            </a:r>
          </a:p>
          <a:p>
            <a:r>
              <a:rPr lang="pt-BR" sz="2400" dirty="0" smtClean="0">
                <a:latin typeface="Arial" charset="0"/>
                <a:cs typeface="Arial" charset="0"/>
              </a:rPr>
              <a:t>Motores </a:t>
            </a:r>
            <a:r>
              <a:rPr lang="pt-BR" sz="2400" dirty="0" err="1" smtClean="0">
                <a:latin typeface="Arial" charset="0"/>
                <a:cs typeface="Arial" charset="0"/>
              </a:rPr>
              <a:t>Flex-fuel</a:t>
            </a:r>
            <a:r>
              <a:rPr lang="pt-BR" sz="2400" dirty="0" smtClean="0">
                <a:latin typeface="Arial" charset="0"/>
                <a:cs typeface="Arial" charset="0"/>
              </a:rPr>
              <a:t>, usando a mistura E 25, </a:t>
            </a:r>
            <a:r>
              <a:rPr lang="pt-BR" sz="2400" dirty="0" err="1" smtClean="0">
                <a:latin typeface="Arial" charset="0"/>
                <a:cs typeface="Arial" charset="0"/>
              </a:rPr>
              <a:t>bioetanol</a:t>
            </a:r>
            <a:r>
              <a:rPr lang="pt-BR" sz="2400" dirty="0" smtClean="0">
                <a:latin typeface="Arial" charset="0"/>
                <a:cs typeface="Arial" charset="0"/>
              </a:rPr>
              <a:t> ou qualquer mistura de ambos, de 2003 em diante</a:t>
            </a:r>
            <a:r>
              <a:rPr lang="pt-BR" sz="2400" dirty="0">
                <a:latin typeface="Arial" charset="0"/>
                <a:cs typeface="Arial" charset="0"/>
              </a:rPr>
              <a:t>; 90% dos carros novos </a:t>
            </a:r>
            <a:endParaRPr lang="pt-BR" sz="2400" dirty="0" smtClean="0">
              <a:latin typeface="Arial" charset="0"/>
              <a:cs typeface="Arial" charset="0"/>
            </a:endParaRPr>
          </a:p>
          <a:p>
            <a:r>
              <a:rPr lang="pt-BR" sz="2400" dirty="0" smtClean="0">
                <a:latin typeface="Arial" charset="0"/>
                <a:cs typeface="Arial" charset="0"/>
              </a:rPr>
              <a:t>no mercado E 25 gasolina &amp; </a:t>
            </a:r>
            <a:r>
              <a:rPr lang="pt-BR" sz="2400" dirty="0" err="1" smtClean="0">
                <a:latin typeface="Arial" charset="0"/>
                <a:cs typeface="Arial" charset="0"/>
              </a:rPr>
              <a:t>bioetanol</a:t>
            </a:r>
            <a:r>
              <a:rPr lang="pt-BR" sz="2400" dirty="0" smtClean="0">
                <a:latin typeface="Arial" charset="0"/>
                <a:cs typeface="Arial" charset="0"/>
              </a:rPr>
              <a:t> vendido  por todos os 35.000 postos de combustível no Brasil.</a:t>
            </a:r>
            <a:endParaRPr lang="pt-BR" sz="2400" dirty="0" smtClean="0">
              <a:latin typeface="Arial" charset="0"/>
              <a:cs typeface="Arial" charset="0"/>
            </a:endParaRPr>
          </a:p>
        </p:txBody>
      </p:sp>
      <p:sp>
        <p:nvSpPr>
          <p:cNvPr id="8195" name="Título 1"/>
          <p:cNvSpPr>
            <a:spLocks noGrp="1"/>
          </p:cNvSpPr>
          <p:nvPr>
            <p:ph type="title"/>
          </p:nvPr>
        </p:nvSpPr>
        <p:spPr>
          <a:xfrm>
            <a:off x="457200" y="500063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O </a:t>
            </a:r>
            <a:r>
              <a:rPr lang="en-US" dirty="0" err="1" smtClean="0">
                <a:latin typeface="Arial" charset="0"/>
                <a:cs typeface="Arial" charset="0"/>
              </a:rPr>
              <a:t>Programa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Nacional</a:t>
            </a:r>
            <a:r>
              <a:rPr lang="en-US" dirty="0" smtClean="0">
                <a:latin typeface="Arial" charset="0"/>
                <a:cs typeface="Arial" charset="0"/>
              </a:rPr>
              <a:t> do </a:t>
            </a:r>
            <a:r>
              <a:rPr lang="en-US" dirty="0" err="1" smtClean="0">
                <a:latin typeface="Arial" charset="0"/>
                <a:cs typeface="Arial" charset="0"/>
              </a:rPr>
              <a:t>Alcool</a:t>
            </a:r>
            <a:r>
              <a:rPr lang="en-US" dirty="0" smtClean="0">
                <a:latin typeface="Arial" charset="0"/>
                <a:cs typeface="Arial" charset="0"/>
              </a:rPr>
              <a:t>: </a:t>
            </a:r>
            <a:endParaRPr lang="pt-BR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6&quot;&gt;&lt;property id=&quot;20148&quot; value=&quot;5&quot;/&gt;&lt;property id=&quot;20300&quot; value=&quot;Slide 2 - &amp;quot;Fases de uma apreciação tecnológica    e sua interrelação&amp;quot;&quot;/&gt;&lt;property id=&quot;20307&quot; value=&quot;258&quot;/&gt;&lt;/object&gt;&lt;object type=&quot;3&quot; unique_id=&quot;10007&quot;&gt;&lt;property id=&quot;20148&quot; value=&quot;5&quot;/&gt;&lt;property id=&quot;20300&quot; value=&quot;Slide 4 - &amp;quot;Comparação das Características Estruturais dos Cenários do Sistema de Transportes&amp;quot;&quot;/&gt;&lt;property id=&quot;20307&quot; value=&quot;259&quot;/&gt;&lt;/object&gt;&lt;object type=&quot;3&quot; unique_id=&quot;10008&quot;&gt;&lt;property id=&quot;20148&quot; value=&quot;5&quot;/&gt;&lt;property id=&quot;20300&quot; value=&quot;Slide 6 - &amp;quot;Reasons for Brazil’s ethanol program: &amp;#x0D;&amp;#x0A;&amp;quot;&quot;/&gt;&lt;property id=&quot;20307&quot; value=&quot;264&quot;/&gt;&lt;/object&gt;&lt;object type=&quot;3&quot; unique_id=&quot;10009&quot;&gt;&lt;property id=&quot;20148&quot; value=&quot;5&quot;/&gt;&lt;property id=&quot;20300&quot; value=&quot;Slide 7 - &amp;quot;Brazil’s ethanol program: &amp;quot;&quot;/&gt;&lt;property id=&quot;20307&quot; value=&quot;265&quot;/&gt;&lt;/object&gt;&lt;object type=&quot;3&quot; unique_id=&quot;10010&quot;&gt;&lt;property id=&quot;20148&quot; value=&quot;5&quot;/&gt;&lt;property id=&quot;20300&quot; value=&quot;Slide 8&quot;/&gt;&lt;property id=&quot;20307&quot; value=&quot;266&quot;/&gt;&lt;/object&gt;&lt;object type=&quot;3&quot; unique_id=&quot;10011&quot;&gt;&lt;property id=&quot;20148&quot; value=&quot;5&quot;/&gt;&lt;property id=&quot;20300&quot; value=&quot;Slide 9 - &amp;quot;Land use&amp;quot;&quot;/&gt;&lt;property id=&quot;20307&quot; value=&quot;267&quot;/&gt;&lt;/object&gt;&lt;object type=&quot;3&quot; unique_id=&quot;10012&quot;&gt;&lt;property id=&quot;20148&quot; value=&quot;5&quot;/&gt;&lt;property id=&quot;20300&quot; value=&quot;Slide 10 - &amp;quot;Agroecological zoning of sugarcane&amp;quot;&quot;/&gt;&lt;property id=&quot;20307&quot; value=&quot;268&quot;/&gt;&lt;/object&gt;&lt;object type=&quot;3&quot; unique_id=&quot;10013&quot;&gt;&lt;property id=&quot;20148&quot; value=&quot;5&quot;/&gt;&lt;property id=&quot;20300&quot; value=&quot;Slide 11 - &amp;quot;Brazil ethanol exports&amp;quot;&quot;/&gt;&lt;property id=&quot;20307&quot; value=&quot;269&quot;/&gt;&lt;/object&gt;&lt;object type=&quot;3&quot; unique_id=&quot;10014&quot;&gt;&lt;property id=&quot;20148&quot; value=&quot;5&quot;/&gt;&lt;property id=&quot;20300&quot; value=&quot;Slide 12 - &amp;quot;Brazil Ethanol energy balance is the most favorable&amp;quot;&quot;/&gt;&lt;property id=&quot;20307&quot; value=&quot;270&quot;/&gt;&lt;/object&gt;&lt;object type=&quot;3&quot; unique_id=&quot;10015&quot;&gt;&lt;property id=&quot;20148&quot; value=&quot;5&quot;/&gt;&lt;property id=&quot;20300&quot; value=&quot;Slide 13 - &amp;quot;Productivity increases: prospects&amp;quot;&quot;/&gt;&lt;property id=&quot;20307&quot; value=&quot;271&quot;/&gt;&lt;/object&gt;&lt;object type=&quot;3&quot; unique_id=&quot;10016&quot;&gt;&lt;property id=&quot;20148&quot; value=&quot;5&quot;/&gt;&lt;property id=&quot;20300&quot; value=&quot;Slide 14 - &amp;quot;Brazil ethanol exports&amp;quot;&quot;/&gt;&lt;property id=&quot;20307&quot; value=&quot;261&quot;/&gt;&lt;/object&gt;&lt;object type=&quot;3&quot; unique_id=&quot;10017&quot;&gt;&lt;property id=&quot;20148&quot; value=&quot;5&quot;/&gt;&lt;property id=&quot;20300&quot; value=&quot;Slide 15 - &amp;quot;Brazil Ethanol energy balance is the most favorable&amp;quot;&quot;/&gt;&lt;property id=&quot;20307&quot; value=&quot;262&quot;/&gt;&lt;/object&gt;&lt;object type=&quot;3&quot; unique_id=&quot;10018&quot;&gt;&lt;property id=&quot;20148&quot; value=&quot;5&quot;/&gt;&lt;property id=&quot;20300&quot; value=&quot;Slide 16 - &amp;quot;Productivity increases: prospects&amp;quot;&quot;/&gt;&lt;property id=&quot;20307&quot; value=&quot;263&quot;/&gt;&lt;/object&gt;&lt;object type=&quot;3&quot; unique_id=&quot;10019&quot;&gt;&lt;property id=&quot;20148&quot; value=&quot;5&quot;/&gt;&lt;property id=&quot;20300&quot; value=&quot;Slide 17 - &amp;quot;Delphi 2020 - Profuturo&amp;quot;&quot;/&gt;&lt;property id=&quot;20307&quot; value=&quot;260&quot;/&gt;&lt;/object&gt;&lt;object type=&quot;3&quot; unique_id=&quot;10158&quot;&gt;&lt;property id=&quot;20148&quot; value=&quot;5&quot;/&gt;&lt;property id=&quot;20300&quot; value=&quot;Slide 3 - &amp;quot;Evolução da produção brasileira de petróleo (Milhões Barris Dia)&amp;quot;&quot;/&gt;&lt;property id=&quot;20307&quot; value=&quot;274&quot;/&gt;&lt;/object&gt;&lt;object type=&quot;3&quot; unique_id=&quot;10159&quot;&gt;&lt;property id=&quot;20148&quot; value=&quot;5&quot;/&gt;&lt;property id=&quot;20300&quot; value=&quot;Slide 5 - &amp;quot;Evolução da frota brasileira de automóveis (milhões)&amp;quot;&quot;/&gt;&lt;property id=&quot;20307&quot; value=&quot;27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905</Words>
  <Application>Microsoft Office PowerPoint</Application>
  <PresentationFormat>Apresentação na tela (4:3)</PresentationFormat>
  <Paragraphs>366</Paragraphs>
  <Slides>19</Slides>
  <Notes>6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1" baseType="lpstr">
      <vt:lpstr>Tema do Office</vt:lpstr>
      <vt:lpstr>Foto do Photo Editor</vt:lpstr>
      <vt:lpstr>Apresentação do PowerPoint</vt:lpstr>
      <vt:lpstr>Fases de uma apreciação tecnológica    e sua interrelação</vt:lpstr>
      <vt:lpstr>Objetivos do PROALCOOL: </vt:lpstr>
      <vt:lpstr>Evolução da produção brasileira de petróleo (Milhões Barris Dia)</vt:lpstr>
      <vt:lpstr>Comparação das Características Estruturais dos Cenários do Sistema de Transportes</vt:lpstr>
      <vt:lpstr>Evolução da frota brasileira de automóveis (milhões)</vt:lpstr>
      <vt:lpstr>Frota de Ciclo Otto</vt:lpstr>
      <vt:lpstr>Frota de Ciclo Diesel</vt:lpstr>
      <vt:lpstr>O Programa Nacional do Alcool: </vt:lpstr>
      <vt:lpstr>Apresentação do PowerPoint</vt:lpstr>
      <vt:lpstr>Opções Tecnológia industrial: </vt:lpstr>
      <vt:lpstr>Apresentação do PowerPoint</vt:lpstr>
      <vt:lpstr>Opções tecnologia agricola: </vt:lpstr>
      <vt:lpstr>Land use</vt:lpstr>
      <vt:lpstr>Brazil Ethanol energy balance is the most favorable</vt:lpstr>
      <vt:lpstr>Apresentação do PowerPoint</vt:lpstr>
      <vt:lpstr>Productivity increases: prospects</vt:lpstr>
      <vt:lpstr>Agroecological zoning of sugarcane</vt:lpstr>
      <vt:lpstr>Delphi 2020 - Profuturo</vt:lpstr>
    </vt:vector>
  </TitlesOfParts>
  <Company>FIA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Everton</dc:creator>
  <cp:lastModifiedBy>James Terence Coulter  Wright</cp:lastModifiedBy>
  <cp:revision>80</cp:revision>
  <dcterms:created xsi:type="dcterms:W3CDTF">2010-05-10T19:17:35Z</dcterms:created>
  <dcterms:modified xsi:type="dcterms:W3CDTF">2014-03-12T16:01:40Z</dcterms:modified>
</cp:coreProperties>
</file>