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emf" ContentType="image/x-emf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handoutMasterIdLst>
    <p:handoutMasterId r:id="rId11"/>
  </p:handoutMasterIdLst>
  <p:sldIdLst>
    <p:sldId id="262" r:id="rId3"/>
    <p:sldId id="267" r:id="rId4"/>
    <p:sldId id="278" r:id="rId5"/>
    <p:sldId id="270" r:id="rId6"/>
    <p:sldId id="279" r:id="rId7"/>
    <p:sldId id="280" r:id="rId8"/>
    <p:sldId id="274" r:id="rId9"/>
    <p:sldId id="275" r:id="rId10"/>
  </p:sldIdLst>
  <p:sldSz cx="9144000" cy="6858000" type="screen4x3"/>
  <p:notesSz cx="6883400" cy="9906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949" autoAdjust="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98900" y="0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45334-3871-4804-B55C-8481F8F08E25}" type="datetimeFigureOut">
              <a:rPr lang="pt-BR" smtClean="0"/>
              <a:pPr/>
              <a:t>14/05/2014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98900" y="9409113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5BD17-03FA-4893-8C9C-1C4180CAF6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 t="84364" r="36370"/>
          <a:stretch>
            <a:fillRect/>
          </a:stretch>
        </p:blipFill>
        <p:spPr bwMode="auto">
          <a:xfrm>
            <a:off x="161925" y="0"/>
            <a:ext cx="8982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vanferraz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ercadospreditivos.com.b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aterpolicymarkets.com/" TargetMode="External"/><Relationship Id="rId2" Type="http://schemas.openxmlformats.org/officeDocument/2006/relationships/hyperlink" Target="http://www.hsx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iarpa.gov/" TargetMode="External"/><Relationship Id="rId4" Type="http://schemas.openxmlformats.org/officeDocument/2006/relationships/hyperlink" Target="https://www.crowdmed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3212976"/>
            <a:ext cx="9144000" cy="3069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 smtClean="0"/>
          </a:p>
          <a:p>
            <a:endParaRPr lang="pt-BR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366698"/>
            <a:ext cx="10001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6218478" y="487851"/>
            <a:ext cx="25683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solidFill>
                  <a:schemeClr val="tx2"/>
                </a:solidFill>
                <a:latin typeface="Arial Black" pitchFamily="34" charset="0"/>
              </a:rPr>
              <a:t>FEA</a:t>
            </a:r>
            <a:r>
              <a:rPr lang="pt-BR" sz="4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USP</a:t>
            </a:r>
            <a:endParaRPr lang="pt-BR" sz="4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0" y="4292015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400" b="1" dirty="0" smtClean="0">
                <a:solidFill>
                  <a:schemeClr val="bg1"/>
                </a:solidFill>
              </a:rPr>
              <a:t>Mercados Preditivos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755576" y="1412776"/>
            <a:ext cx="48245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Ivan Roberto Ferraz</a:t>
            </a:r>
          </a:p>
          <a:p>
            <a:r>
              <a:rPr lang="pt-BR" sz="1600" dirty="0" smtClean="0">
                <a:hlinkClick r:id="rId3"/>
              </a:rPr>
              <a:t>ivanferraz@gmail.com</a:t>
            </a:r>
            <a:endParaRPr lang="pt-BR" sz="1600" dirty="0" smtClean="0"/>
          </a:p>
          <a:p>
            <a:r>
              <a:rPr lang="pt-BR" sz="1600" dirty="0" smtClean="0">
                <a:hlinkClick r:id="rId4"/>
              </a:rPr>
              <a:t>www.mercadospreditivos.com.br</a:t>
            </a:r>
            <a:endParaRPr lang="pt-BR" sz="1600" dirty="0" smtClean="0"/>
          </a:p>
          <a:p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0" y="6408222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maio/2014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571604" y="199541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1-) Conceito e Histórico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857488" y="1297718"/>
            <a:ext cx="59293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Ferramenta de </a:t>
            </a:r>
            <a:r>
              <a:rPr lang="pt-BR" sz="2000" i="1" dirty="0" err="1" smtClean="0"/>
              <a:t>crowdsourcing</a:t>
            </a:r>
            <a:r>
              <a:rPr lang="pt-BR" sz="2000" dirty="0" smtClean="0"/>
              <a:t> que possibilita a agregação eficiente de informações dispersas em um grupo de pessoas, de modo a gerar previsões sobre eventos futuros e/ou auxiliar o processo de tomada de decisão.</a:t>
            </a:r>
          </a:p>
        </p:txBody>
      </p:sp>
      <p:sp>
        <p:nvSpPr>
          <p:cNvPr id="9" name="Pentágono 8"/>
          <p:cNvSpPr/>
          <p:nvPr/>
        </p:nvSpPr>
        <p:spPr>
          <a:xfrm>
            <a:off x="500034" y="1226280"/>
            <a:ext cx="2286016" cy="1643074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err="1" smtClean="0"/>
              <a:t>Prediction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Markets</a:t>
            </a:r>
            <a:r>
              <a:rPr lang="pt-BR" sz="2000" b="1" dirty="0" smtClean="0"/>
              <a:t> </a:t>
            </a:r>
            <a:r>
              <a:rPr lang="pt-BR" sz="2000" dirty="0" smtClean="0"/>
              <a:t>(Mercados Preditivos)</a:t>
            </a:r>
          </a:p>
        </p:txBody>
      </p:sp>
      <p:sp>
        <p:nvSpPr>
          <p:cNvPr id="7" name="Retângulo 6"/>
          <p:cNvSpPr/>
          <p:nvPr/>
        </p:nvSpPr>
        <p:spPr>
          <a:xfrm>
            <a:off x="928630" y="3071810"/>
            <a:ext cx="821537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>
                <a:solidFill>
                  <a:prstClr val="black"/>
                </a:solidFill>
              </a:rPr>
              <a:t> </a:t>
            </a:r>
          </a:p>
          <a:p>
            <a:pPr algn="just">
              <a:buFont typeface="Wingdings" pitchFamily="2" charset="2"/>
              <a:buChar char="Ø"/>
            </a:pPr>
            <a:r>
              <a:rPr lang="pt-BR" sz="2000" dirty="0" smtClean="0">
                <a:solidFill>
                  <a:prstClr val="black"/>
                </a:solidFill>
              </a:rPr>
              <a:t> Bolsa de Valores  X  Mercado de Apostas  X  Mercados Preditivos</a:t>
            </a:r>
          </a:p>
          <a:p>
            <a:pPr algn="just"/>
            <a:endParaRPr lang="pt-BR" sz="2000" dirty="0" smtClean="0">
              <a:solidFill>
                <a:prstClr val="black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pt-BR" sz="2000" dirty="0" smtClean="0">
                <a:solidFill>
                  <a:prstClr val="black"/>
                </a:solidFill>
              </a:rPr>
              <a:t> Trata-se de algo novo?</a:t>
            </a:r>
          </a:p>
          <a:p>
            <a:pPr algn="just">
              <a:buFont typeface="Wingdings" pitchFamily="2" charset="2"/>
              <a:buChar char="Ø"/>
            </a:pPr>
            <a:endParaRPr lang="pt-BR" sz="2000" dirty="0" smtClean="0">
              <a:solidFill>
                <a:prstClr val="black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pt-BR" sz="2000" dirty="0" smtClean="0">
                <a:solidFill>
                  <a:prstClr val="black"/>
                </a:solidFill>
              </a:rPr>
              <a:t> Por que ressurgiu o interesse nas últimas décadas?</a:t>
            </a:r>
          </a:p>
          <a:p>
            <a:pPr algn="just"/>
            <a:endParaRPr lang="pt-BR" sz="2000" dirty="0" smtClean="0">
              <a:solidFill>
                <a:prstClr val="black"/>
              </a:solidFill>
            </a:endParaRPr>
          </a:p>
          <a:p>
            <a:pPr algn="just"/>
            <a:r>
              <a:rPr lang="pt-BR" sz="2000" dirty="0" smtClean="0">
                <a:solidFill>
                  <a:prstClr val="black"/>
                </a:solidFill>
              </a:rPr>
              <a:t>	- Avanço tecnológico facilita </a:t>
            </a:r>
            <a:r>
              <a:rPr lang="pt-BR" sz="2000" dirty="0" err="1" smtClean="0">
                <a:solidFill>
                  <a:prstClr val="black"/>
                </a:solidFill>
              </a:rPr>
              <a:t>crowdsourcing</a:t>
            </a:r>
            <a:endParaRPr lang="pt-BR" sz="2000" dirty="0" smtClean="0">
              <a:solidFill>
                <a:prstClr val="black"/>
              </a:solidFill>
            </a:endParaRPr>
          </a:p>
          <a:p>
            <a:pPr algn="just"/>
            <a:r>
              <a:rPr lang="pt-BR" sz="2000" dirty="0" smtClean="0">
                <a:solidFill>
                  <a:prstClr val="black"/>
                </a:solidFill>
              </a:rPr>
              <a:t>	- Desenvolvimento de </a:t>
            </a:r>
            <a:r>
              <a:rPr lang="pt-BR" sz="2000" dirty="0" err="1" smtClean="0">
                <a:solidFill>
                  <a:prstClr val="black"/>
                </a:solidFill>
              </a:rPr>
              <a:t>market</a:t>
            </a:r>
            <a:r>
              <a:rPr lang="pt-BR" sz="2000" dirty="0" smtClean="0">
                <a:solidFill>
                  <a:prstClr val="black"/>
                </a:solidFill>
              </a:rPr>
              <a:t> </a:t>
            </a:r>
            <a:r>
              <a:rPr lang="pt-BR" sz="2000" dirty="0" err="1" smtClean="0">
                <a:solidFill>
                  <a:prstClr val="black"/>
                </a:solidFill>
              </a:rPr>
              <a:t>makers</a:t>
            </a:r>
            <a:endParaRPr lang="pt-BR" sz="2000" dirty="0" smtClean="0">
              <a:solidFill>
                <a:prstClr val="black"/>
              </a:solidFill>
            </a:endParaRPr>
          </a:p>
          <a:p>
            <a:pPr algn="just"/>
            <a:r>
              <a:rPr lang="pt-BR" sz="2000" dirty="0" smtClean="0">
                <a:solidFill>
                  <a:prstClr val="black"/>
                </a:solidFill>
              </a:rPr>
              <a:t>	- Livro </a:t>
            </a:r>
            <a:r>
              <a:rPr lang="pt-BR" sz="2000" dirty="0" err="1" smtClean="0">
                <a:solidFill>
                  <a:prstClr val="black"/>
                </a:solidFill>
              </a:rPr>
              <a:t>W</a:t>
            </a:r>
            <a:r>
              <a:rPr lang="pt-BR" sz="2000" i="1" dirty="0" err="1" smtClean="0"/>
              <a:t>isdom</a:t>
            </a:r>
            <a:r>
              <a:rPr lang="pt-BR" sz="2000" i="1" dirty="0" smtClean="0"/>
              <a:t> </a:t>
            </a:r>
            <a:r>
              <a:rPr lang="pt-BR" sz="2000" i="1" dirty="0" err="1" smtClean="0"/>
              <a:t>of</a:t>
            </a:r>
            <a:r>
              <a:rPr lang="pt-BR" sz="2000" i="1" dirty="0" smtClean="0"/>
              <a:t> </a:t>
            </a:r>
            <a:r>
              <a:rPr lang="pt-BR" sz="2000" i="1" dirty="0" err="1" smtClean="0"/>
              <a:t>Crowds</a:t>
            </a:r>
            <a:r>
              <a:rPr lang="pt-BR" sz="2000" i="1" dirty="0" smtClean="0"/>
              <a:t>  de </a:t>
            </a:r>
            <a:r>
              <a:rPr lang="pt-BR" sz="2000" dirty="0" smtClean="0"/>
              <a:t>James </a:t>
            </a:r>
            <a:r>
              <a:rPr lang="pt-BR" sz="2000" dirty="0" err="1" smtClean="0"/>
              <a:t>Surowiecki</a:t>
            </a:r>
            <a:r>
              <a:rPr lang="pt-BR" sz="2000" dirty="0" smtClean="0"/>
              <a:t> em 2004</a:t>
            </a:r>
            <a:endParaRPr lang="pt-BR" sz="2000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571604" y="199541"/>
            <a:ext cx="6929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2-) Qual a validade científica do método?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143108" y="6000768"/>
            <a:ext cx="4803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Não é mágica! É agregação de informações!</a:t>
            </a:r>
            <a:endParaRPr lang="pt-BR" sz="2000" b="1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71432" y="2571744"/>
            <a:ext cx="3143272" cy="1077218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The Journal of Finance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Efficient capital markets: a review of theory and empirical work..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00" dirty="0" smtClean="0"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FAMA, Eugene F.,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1970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71432" y="1214422"/>
            <a:ext cx="3142800" cy="10764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pt-BR" sz="600" dirty="0" smtClean="0"/>
          </a:p>
          <a:p>
            <a:pPr algn="ctr"/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American</a:t>
            </a:r>
            <a:r>
              <a:rPr lang="pt-BR" sz="1400" dirty="0" smtClean="0"/>
              <a:t> </a:t>
            </a:r>
            <a:r>
              <a:rPr lang="pt-BR" sz="1400" dirty="0" err="1" smtClean="0"/>
              <a:t>Economic</a:t>
            </a:r>
            <a:r>
              <a:rPr lang="pt-BR" sz="1400" dirty="0" smtClean="0"/>
              <a:t> </a:t>
            </a:r>
            <a:r>
              <a:rPr lang="pt-BR" sz="1400" dirty="0" err="1" smtClean="0"/>
              <a:t>Review</a:t>
            </a:r>
            <a:endParaRPr lang="pt-BR" sz="1400" dirty="0" smtClean="0"/>
          </a:p>
          <a:p>
            <a:pPr algn="ctr"/>
            <a:endParaRPr lang="pt-BR" sz="400" dirty="0" smtClean="0"/>
          </a:p>
          <a:p>
            <a:pPr algn="ctr"/>
            <a:r>
              <a:rPr lang="pt-BR" sz="1400" b="1" dirty="0" smtClean="0"/>
              <a:t>THE USE OF KNOWLEDGE IN SOCIETY</a:t>
            </a:r>
          </a:p>
          <a:p>
            <a:pPr algn="ctr"/>
            <a:endParaRPr lang="pt-BR" sz="400" dirty="0" smtClean="0"/>
          </a:p>
          <a:p>
            <a:pPr algn="ctr"/>
            <a:r>
              <a:rPr lang="pt-BR" sz="1400" dirty="0" smtClean="0"/>
              <a:t>Hayek, F. A., 1945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500430" y="1242998"/>
            <a:ext cx="5429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Hipótese de que o mercado é o instrumento mais eficiente para agregar toda a informação dispersa entre os </a:t>
            </a:r>
            <a:r>
              <a:rPr lang="pt-BR" sz="2000" i="1" dirty="0" err="1" smtClean="0"/>
              <a:t>traders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sp>
        <p:nvSpPr>
          <p:cNvPr id="13" name="Retângulo 12"/>
          <p:cNvSpPr/>
          <p:nvPr/>
        </p:nvSpPr>
        <p:spPr>
          <a:xfrm>
            <a:off x="3500430" y="2600320"/>
            <a:ext cx="55721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Hipótese de mercado eficiente: o preço da ação em qualquer momento reflete toda a informação disponível no mercado (Hip. fraca, semi-forte, forte)</a:t>
            </a:r>
            <a:endParaRPr lang="pt-BR" sz="20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57158" y="4071942"/>
            <a:ext cx="85725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2000" dirty="0" smtClean="0"/>
              <a:t> Muitos estudos encontraram evidências empíricas que corroboram a hipótese de mercado eficiente.</a:t>
            </a:r>
          </a:p>
          <a:p>
            <a:pPr>
              <a:buFont typeface="Wingdings" pitchFamily="2" charset="2"/>
              <a:buChar char="Ø"/>
            </a:pPr>
            <a:endParaRPr lang="pt-BR" sz="2000" dirty="0" smtClean="0"/>
          </a:p>
          <a:p>
            <a:pPr>
              <a:buFont typeface="Wingdings" pitchFamily="2" charset="2"/>
              <a:buChar char="Ø"/>
            </a:pPr>
            <a:r>
              <a:rPr lang="pt-BR" sz="2000" dirty="0" smtClean="0"/>
              <a:t> Outros estudos também encontraram evidências de que um Mercado Preditivo é um bom método de </a:t>
            </a:r>
            <a:r>
              <a:rPr lang="pt-BR" sz="2000" dirty="0" err="1" smtClean="0"/>
              <a:t>forecasting</a:t>
            </a:r>
            <a:r>
              <a:rPr lang="pt-BR" sz="2000" dirty="0" smtClean="0"/>
              <a:t> (inclusive com moeda virtual).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van\Desktop\Video_PM\VIDEO_PM_1_Introducao\chrysler.jpg"/>
          <p:cNvPicPr>
            <a:picLocks noChangeAspect="1" noChangeArrowheads="1"/>
          </p:cNvPicPr>
          <p:nvPr/>
        </p:nvPicPr>
        <p:blipFill>
          <a:blip r:embed="rId2" cstate="print"/>
          <a:srcRect t="21361" b="35917"/>
          <a:stretch>
            <a:fillRect/>
          </a:stretch>
        </p:blipFill>
        <p:spPr bwMode="auto">
          <a:xfrm>
            <a:off x="1331640" y="6093296"/>
            <a:ext cx="1440160" cy="460851"/>
          </a:xfrm>
          <a:prstGeom prst="rect">
            <a:avLst/>
          </a:prstGeom>
          <a:noFill/>
        </p:spPr>
      </p:pic>
      <p:sp>
        <p:nvSpPr>
          <p:cNvPr id="2" name="Retângulo 1"/>
          <p:cNvSpPr/>
          <p:nvPr/>
        </p:nvSpPr>
        <p:spPr>
          <a:xfrm>
            <a:off x="2260832" y="3892715"/>
            <a:ext cx="66767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1600" b="1" dirty="0" smtClean="0"/>
              <a:t>Hewlett-Packard</a:t>
            </a:r>
            <a:r>
              <a:rPr lang="pt-BR" sz="1600" dirty="0" smtClean="0"/>
              <a:t> </a:t>
            </a:r>
            <a:r>
              <a:rPr lang="pt-BR" sz="1600" dirty="0" smtClean="0">
                <a:sym typeface="Wingdings" pitchFamily="2" charset="2"/>
              </a:rPr>
              <a:t></a:t>
            </a:r>
            <a:r>
              <a:rPr lang="pt-BR" sz="1600" dirty="0" smtClean="0"/>
              <a:t> instrumento para prever os preços de commodities estratégicas para a companhia, como, por exemplo, o de microchips. </a:t>
            </a:r>
          </a:p>
          <a:p>
            <a:pPr lvl="1"/>
            <a:endParaRPr lang="pt-BR" sz="800" dirty="0" smtClean="0"/>
          </a:p>
          <a:p>
            <a:pPr lvl="1"/>
            <a:r>
              <a:rPr lang="pt-BR" sz="1600" b="1" dirty="0" err="1" smtClean="0"/>
              <a:t>Arcelor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Mittal</a:t>
            </a:r>
            <a:r>
              <a:rPr lang="pt-BR" sz="1600" dirty="0" smtClean="0"/>
              <a:t>  </a:t>
            </a:r>
            <a:r>
              <a:rPr lang="pt-BR" sz="1600" dirty="0" smtClean="0">
                <a:sym typeface="Wingdings" pitchFamily="2" charset="2"/>
              </a:rPr>
              <a:t> </a:t>
            </a:r>
            <a:r>
              <a:rPr lang="pt-BR" sz="1600" dirty="0" smtClean="0"/>
              <a:t>prever a quantidade de vendas por trimestre, de modo a contribuir para a tomada de decisões estratégicas do setor.</a:t>
            </a:r>
            <a:endParaRPr lang="pt-BR" sz="1600" dirty="0"/>
          </a:p>
        </p:txBody>
      </p:sp>
      <p:sp>
        <p:nvSpPr>
          <p:cNvPr id="4" name="Pentágono 3"/>
          <p:cNvSpPr/>
          <p:nvPr/>
        </p:nvSpPr>
        <p:spPr>
          <a:xfrm>
            <a:off x="271004" y="990864"/>
            <a:ext cx="2286016" cy="134934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Gerenciamento de Projetos</a:t>
            </a:r>
          </a:p>
        </p:txBody>
      </p:sp>
      <p:sp>
        <p:nvSpPr>
          <p:cNvPr id="5" name="Pentágono 4"/>
          <p:cNvSpPr/>
          <p:nvPr/>
        </p:nvSpPr>
        <p:spPr>
          <a:xfrm>
            <a:off x="271004" y="2556230"/>
            <a:ext cx="2286016" cy="108012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Gerenciamento de produtos</a:t>
            </a:r>
          </a:p>
        </p:txBody>
      </p:sp>
      <p:sp>
        <p:nvSpPr>
          <p:cNvPr id="6" name="Retângulo 5"/>
          <p:cNvSpPr/>
          <p:nvPr/>
        </p:nvSpPr>
        <p:spPr>
          <a:xfrm>
            <a:off x="2267744" y="968350"/>
            <a:ext cx="67687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1600" b="1" dirty="0" smtClean="0"/>
              <a:t>Google</a:t>
            </a:r>
            <a:r>
              <a:rPr lang="pt-BR" sz="1600" dirty="0" smtClean="0"/>
              <a:t> </a:t>
            </a:r>
            <a:r>
              <a:rPr lang="pt-BR" sz="1600" dirty="0" smtClean="0">
                <a:sym typeface="Wingdings" pitchFamily="2" charset="2"/>
              </a:rPr>
              <a:t></a:t>
            </a:r>
            <a:r>
              <a:rPr lang="pt-BR" sz="1600" dirty="0" smtClean="0"/>
              <a:t> estimar os prazos de projetos, além de quando serão lançados os novos produtos.</a:t>
            </a:r>
          </a:p>
          <a:p>
            <a:pPr>
              <a:buFontTx/>
              <a:buChar char="-"/>
            </a:pPr>
            <a:endParaRPr lang="pt-BR" sz="800" dirty="0" smtClean="0"/>
          </a:p>
          <a:p>
            <a:pPr lvl="1"/>
            <a:r>
              <a:rPr lang="pt-BR" sz="1600" b="1" dirty="0" smtClean="0"/>
              <a:t>Microsoft</a:t>
            </a:r>
            <a:r>
              <a:rPr lang="pt-BR" sz="1600" dirty="0" smtClean="0"/>
              <a:t> </a:t>
            </a:r>
            <a:r>
              <a:rPr lang="pt-BR" sz="1600" dirty="0" smtClean="0">
                <a:sym typeface="Wingdings" pitchFamily="2" charset="2"/>
              </a:rPr>
              <a:t></a:t>
            </a:r>
            <a:r>
              <a:rPr lang="pt-BR" sz="1600" dirty="0" smtClean="0"/>
              <a:t> estimar os riscos do projeto. Colaboradores e desenvolvedores apostam sobre o número de </a:t>
            </a:r>
            <a:r>
              <a:rPr lang="pt-BR" sz="1600" dirty="0" err="1" smtClean="0"/>
              <a:t>bugs</a:t>
            </a:r>
            <a:r>
              <a:rPr lang="pt-BR" sz="1600" dirty="0" smtClean="0"/>
              <a:t> que serão encontrados no novo software em desenvolvimento.</a:t>
            </a:r>
          </a:p>
        </p:txBody>
      </p:sp>
      <p:sp>
        <p:nvSpPr>
          <p:cNvPr id="7" name="Retângulo 6"/>
          <p:cNvSpPr/>
          <p:nvPr/>
        </p:nvSpPr>
        <p:spPr>
          <a:xfrm>
            <a:off x="2731459" y="2534923"/>
            <a:ext cx="60965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/>
              <a:t>General </a:t>
            </a:r>
            <a:r>
              <a:rPr lang="pt-BR" sz="1600" b="1" dirty="0" err="1" smtClean="0"/>
              <a:t>Electric</a:t>
            </a:r>
            <a:r>
              <a:rPr lang="pt-BR" sz="1600" b="1" dirty="0" smtClean="0"/>
              <a:t> </a:t>
            </a:r>
            <a:r>
              <a:rPr lang="pt-BR" sz="1600" dirty="0" smtClean="0">
                <a:sym typeface="Wingdings" pitchFamily="2" charset="2"/>
              </a:rPr>
              <a:t> </a:t>
            </a:r>
            <a:r>
              <a:rPr lang="pt-BR" sz="1600" dirty="0" smtClean="0"/>
              <a:t>desenvolvimento de novos produtos. Cientistas e pesquisadores da empresa apostam nas melhores </a:t>
            </a:r>
            <a:r>
              <a:rPr lang="pt-BR" sz="1600" dirty="0" err="1" smtClean="0"/>
              <a:t>ideias</a:t>
            </a:r>
            <a:r>
              <a:rPr lang="pt-BR" sz="1600" dirty="0" smtClean="0"/>
              <a:t> pesquisadas para inovações. </a:t>
            </a:r>
          </a:p>
          <a:p>
            <a:endParaRPr lang="pt-BR" sz="800" dirty="0" smtClean="0"/>
          </a:p>
          <a:p>
            <a:r>
              <a:rPr lang="pt-BR" sz="1600" b="1" dirty="0" smtClean="0"/>
              <a:t>Best </a:t>
            </a:r>
            <a:r>
              <a:rPr lang="pt-BR" sz="1600" b="1" dirty="0" err="1" smtClean="0"/>
              <a:t>Buy</a:t>
            </a:r>
            <a:r>
              <a:rPr lang="pt-BR" sz="1600" b="1" dirty="0" smtClean="0"/>
              <a:t> </a:t>
            </a:r>
            <a:r>
              <a:rPr lang="pt-BR" sz="1600" dirty="0" smtClean="0">
                <a:sym typeface="Wingdings" pitchFamily="2" charset="2"/>
              </a:rPr>
              <a:t> </a:t>
            </a:r>
            <a:r>
              <a:rPr lang="pt-BR" sz="1600" dirty="0" smtClean="0"/>
              <a:t>estimar a demanda por produtos.</a:t>
            </a:r>
          </a:p>
        </p:txBody>
      </p:sp>
      <p:sp>
        <p:nvSpPr>
          <p:cNvPr id="8" name="Pentágono 7"/>
          <p:cNvSpPr/>
          <p:nvPr/>
        </p:nvSpPr>
        <p:spPr>
          <a:xfrm>
            <a:off x="271004" y="3892715"/>
            <a:ext cx="2286016" cy="108012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err="1" smtClean="0"/>
              <a:t>Forecast</a:t>
            </a:r>
            <a:r>
              <a:rPr lang="pt-BR" sz="2000" b="1" dirty="0" smtClean="0"/>
              <a:t> (auxílio nas decisões)</a:t>
            </a:r>
          </a:p>
        </p:txBody>
      </p:sp>
      <p:sp>
        <p:nvSpPr>
          <p:cNvPr id="9" name="Retângulo 8"/>
          <p:cNvSpPr/>
          <p:nvPr/>
        </p:nvSpPr>
        <p:spPr>
          <a:xfrm>
            <a:off x="1571604" y="199541"/>
            <a:ext cx="6929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3-) Aplicações Corporativas</a:t>
            </a:r>
          </a:p>
        </p:txBody>
      </p:sp>
      <p:sp>
        <p:nvSpPr>
          <p:cNvPr id="10" name="Pentágono 9"/>
          <p:cNvSpPr/>
          <p:nvPr/>
        </p:nvSpPr>
        <p:spPr>
          <a:xfrm>
            <a:off x="278414" y="5175412"/>
            <a:ext cx="2286016" cy="679739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Pesquisa de mercado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2267744" y="5340914"/>
            <a:ext cx="66767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1600" b="1" dirty="0" err="1" smtClean="0"/>
              <a:t>Infosurv</a:t>
            </a:r>
            <a:r>
              <a:rPr lang="pt-BR" sz="1600" dirty="0" smtClean="0"/>
              <a:t> </a:t>
            </a:r>
            <a:r>
              <a:rPr lang="pt-BR" sz="1600" dirty="0" smtClean="0">
                <a:sym typeface="Wingdings" pitchFamily="2" charset="2"/>
              </a:rPr>
              <a:t> </a:t>
            </a:r>
            <a:r>
              <a:rPr lang="en-US" sz="1600" dirty="0" smtClean="0"/>
              <a:t> concept testing and concept screening</a:t>
            </a:r>
            <a:endParaRPr lang="pt-BR" sz="1600" dirty="0"/>
          </a:p>
        </p:txBody>
      </p:sp>
      <p:pic>
        <p:nvPicPr>
          <p:cNvPr id="2051" name="Picture 3" descr="C:\Users\Ivan\Desktop\Video_PM\VIDEO_PM_1_Introducao\pfiz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6093296"/>
            <a:ext cx="792088" cy="469286"/>
          </a:xfrm>
          <a:prstGeom prst="rect">
            <a:avLst/>
          </a:prstGeom>
          <a:noFill/>
        </p:spPr>
      </p:pic>
      <p:pic>
        <p:nvPicPr>
          <p:cNvPr id="2052" name="Picture 4" descr="C:\Users\Ivan\Desktop\Video_PM\VIDEO_PM_1_Introducao\siemen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9122" y="6147991"/>
            <a:ext cx="1512168" cy="350459"/>
          </a:xfrm>
          <a:prstGeom prst="rect">
            <a:avLst/>
          </a:prstGeom>
          <a:noFill/>
        </p:spPr>
      </p:pic>
      <p:pic>
        <p:nvPicPr>
          <p:cNvPr id="2053" name="Picture 5" descr="C:\Users\Ivan\Desktop\Video_PM\VIDEO_PM_1_Introducao\yahoo.jpg"/>
          <p:cNvPicPr>
            <a:picLocks noChangeAspect="1" noChangeArrowheads="1"/>
          </p:cNvPicPr>
          <p:nvPr/>
        </p:nvPicPr>
        <p:blipFill>
          <a:blip r:embed="rId5" cstate="print"/>
          <a:srcRect t="29147" b="30641"/>
          <a:stretch>
            <a:fillRect/>
          </a:stretch>
        </p:blipFill>
        <p:spPr bwMode="auto">
          <a:xfrm>
            <a:off x="6529663" y="6079849"/>
            <a:ext cx="1512168" cy="426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571604" y="199541"/>
            <a:ext cx="6929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4-) Outros exemplos de aplicações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27584" y="1196752"/>
            <a:ext cx="7488832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2000" b="1" dirty="0" smtClean="0"/>
              <a:t>  Hollywood Stock Exchange (HSX) - </a:t>
            </a:r>
            <a:r>
              <a:rPr lang="pt-BR" sz="1600" u="sng" dirty="0" smtClean="0">
                <a:hlinkClick r:id="rId2"/>
              </a:rPr>
              <a:t>http://www.hsx.com/</a:t>
            </a:r>
            <a:endParaRPr lang="pt-BR" sz="1600" dirty="0" smtClean="0"/>
          </a:p>
          <a:p>
            <a:pPr>
              <a:buFont typeface="Wingdings" pitchFamily="2" charset="2"/>
              <a:buChar char="Ø"/>
            </a:pPr>
            <a:endParaRPr lang="pt-BR" sz="2000" dirty="0" smtClean="0"/>
          </a:p>
          <a:p>
            <a:pPr>
              <a:buFont typeface="Wingdings" pitchFamily="2" charset="2"/>
              <a:buChar char="Ø"/>
            </a:pPr>
            <a:r>
              <a:rPr lang="pt-BR" sz="2000" b="1" dirty="0" smtClean="0"/>
              <a:t>  </a:t>
            </a:r>
            <a:r>
              <a:rPr lang="pt-BR" sz="2000" b="1" dirty="0" err="1" smtClean="0"/>
              <a:t>Stratecon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Water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Policy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Markets</a:t>
            </a:r>
            <a:r>
              <a:rPr lang="pt-BR" sz="2000" dirty="0" smtClean="0"/>
              <a:t> </a:t>
            </a:r>
            <a:r>
              <a:rPr lang="pt-BR" sz="2000" b="1" dirty="0" smtClean="0"/>
              <a:t>-</a:t>
            </a:r>
            <a:r>
              <a:rPr lang="pt-BR" sz="2000" dirty="0" smtClean="0"/>
              <a:t> </a:t>
            </a:r>
            <a:r>
              <a:rPr lang="pt-BR" sz="1600" u="sng" dirty="0" smtClean="0">
                <a:hlinkClick r:id="rId3"/>
              </a:rPr>
              <a:t>http://waterpolicymarkets.com/</a:t>
            </a:r>
            <a:endParaRPr lang="pt-BR" sz="1600" dirty="0" smtClean="0"/>
          </a:p>
          <a:p>
            <a:pPr>
              <a:buFont typeface="Wingdings" pitchFamily="2" charset="2"/>
              <a:buChar char="Ø"/>
            </a:pPr>
            <a:endParaRPr lang="pt-BR" sz="2000" dirty="0" smtClean="0"/>
          </a:p>
          <a:p>
            <a:pPr>
              <a:buFont typeface="Wingdings" pitchFamily="2" charset="2"/>
              <a:buChar char="Ø"/>
            </a:pPr>
            <a:r>
              <a:rPr lang="pt-BR" sz="2000" b="1" dirty="0" smtClean="0"/>
              <a:t>  </a:t>
            </a:r>
            <a:r>
              <a:rPr lang="pt-BR" sz="2000" b="1" dirty="0" err="1" smtClean="0"/>
              <a:t>CrowdMed</a:t>
            </a:r>
            <a:r>
              <a:rPr lang="pt-BR" sz="2000" b="1" dirty="0" smtClean="0"/>
              <a:t> - </a:t>
            </a:r>
            <a:r>
              <a:rPr lang="pt-BR" sz="1600" u="sng" dirty="0" smtClean="0">
                <a:hlinkClick r:id="rId4"/>
              </a:rPr>
              <a:t>https://www.crowdmed.com/</a:t>
            </a:r>
            <a:endParaRPr lang="pt-BR" sz="1600" u="sng" dirty="0" smtClean="0"/>
          </a:p>
          <a:p>
            <a:pPr>
              <a:buFont typeface="Wingdings" pitchFamily="2" charset="2"/>
              <a:buChar char="Ø"/>
            </a:pPr>
            <a:endParaRPr lang="pt-BR" sz="2000" b="1" u="sng" dirty="0" smtClean="0"/>
          </a:p>
          <a:p>
            <a:pPr>
              <a:buFont typeface="Wingdings" pitchFamily="2" charset="2"/>
              <a:buChar char="Ø"/>
            </a:pPr>
            <a:r>
              <a:rPr lang="pt-BR" sz="2000" b="1" dirty="0" smtClean="0"/>
              <a:t>  </a:t>
            </a:r>
            <a:r>
              <a:rPr lang="pt-BR" sz="2000" b="1" dirty="0" err="1" smtClean="0"/>
              <a:t>Aggregative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Contingent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Estimation</a:t>
            </a:r>
            <a:r>
              <a:rPr lang="pt-BR" sz="2000" b="1" dirty="0" smtClean="0"/>
              <a:t> (ACE)</a:t>
            </a:r>
            <a:endParaRPr lang="pt-BR" sz="2000" dirty="0" smtClean="0"/>
          </a:p>
          <a:p>
            <a:pPr lvl="1"/>
            <a:r>
              <a:rPr lang="pt-BR" sz="1600" dirty="0" smtClean="0"/>
              <a:t>Projeto financiado pelo Governo dos Estados Unidos por meio da IARPA (</a:t>
            </a:r>
            <a:r>
              <a:rPr lang="pt-BR" sz="1600" b="1" u="sng" dirty="0" err="1" smtClean="0">
                <a:hlinkClick r:id="rId5"/>
              </a:rPr>
              <a:t>Intelligence</a:t>
            </a:r>
            <a:r>
              <a:rPr lang="pt-BR" sz="1600" b="1" u="sng" dirty="0" smtClean="0">
                <a:hlinkClick r:id="rId5"/>
              </a:rPr>
              <a:t> </a:t>
            </a:r>
            <a:r>
              <a:rPr lang="pt-BR" sz="1600" b="1" u="sng" dirty="0" err="1" smtClean="0">
                <a:hlinkClick r:id="rId5"/>
              </a:rPr>
              <a:t>Advanced</a:t>
            </a:r>
            <a:r>
              <a:rPr lang="pt-BR" sz="1600" b="1" u="sng" dirty="0" smtClean="0">
                <a:hlinkClick r:id="rId5"/>
              </a:rPr>
              <a:t> Research </a:t>
            </a:r>
            <a:r>
              <a:rPr lang="pt-BR" sz="1600" b="1" u="sng" dirty="0" err="1" smtClean="0">
                <a:hlinkClick r:id="rId5"/>
              </a:rPr>
              <a:t>Projects</a:t>
            </a:r>
            <a:r>
              <a:rPr lang="pt-BR" sz="1600" b="1" u="sng" dirty="0" smtClean="0">
                <a:hlinkClick r:id="rId5"/>
              </a:rPr>
              <a:t> </a:t>
            </a:r>
            <a:r>
              <a:rPr lang="pt-BR" sz="1600" b="1" u="sng" dirty="0" err="1" smtClean="0">
                <a:hlinkClick r:id="rId5"/>
              </a:rPr>
              <a:t>Activity</a:t>
            </a:r>
            <a:r>
              <a:rPr lang="pt-BR" sz="1600" dirty="0" smtClean="0"/>
              <a:t>). O objetivo do projeto é melhorar métodos de previsão baseados em julgamento humano. Várias equipes previamente selecionadas estão testando novas abordagens para o problema, incluindo variações do conceito de mercados preditivos ou ainda a combinação destes com outras técnicas</a:t>
            </a:r>
          </a:p>
          <a:p>
            <a:endParaRPr lang="pt-BR" b="1" dirty="0" smtClean="0"/>
          </a:p>
          <a:p>
            <a:pPr>
              <a:buFont typeface="Wingdings" pitchFamily="2" charset="2"/>
              <a:buChar char="Ø"/>
            </a:pPr>
            <a:r>
              <a:rPr lang="pt-BR" sz="2000" b="1" dirty="0" smtClean="0"/>
              <a:t>  Consultorias</a:t>
            </a:r>
          </a:p>
          <a:p>
            <a:pPr lvl="1"/>
            <a:r>
              <a:rPr lang="en-US" sz="1600" dirty="0" smtClean="0"/>
              <a:t>- Inkling Markets</a:t>
            </a:r>
          </a:p>
          <a:p>
            <a:pPr lvl="1"/>
            <a:r>
              <a:rPr lang="en-US" sz="1600" dirty="0" smtClean="0"/>
              <a:t>- </a:t>
            </a:r>
            <a:r>
              <a:rPr lang="en-US" sz="1600" dirty="0" err="1" smtClean="0"/>
              <a:t>Lumenogic</a:t>
            </a:r>
            <a:endParaRPr lang="en-US" sz="1600" dirty="0" smtClean="0"/>
          </a:p>
          <a:p>
            <a:pPr lvl="1"/>
            <a:r>
              <a:rPr lang="en-US" sz="1600" dirty="0" smtClean="0"/>
              <a:t>- Consensus Point</a:t>
            </a:r>
          </a:p>
          <a:p>
            <a:pPr lvl="1"/>
            <a:r>
              <a:rPr lang="en-US" sz="1600" dirty="0" smtClean="0"/>
              <a:t>- </a:t>
            </a:r>
            <a:r>
              <a:rPr lang="en-US" sz="1600" dirty="0" err="1" smtClean="0"/>
              <a:t>Qmarkets</a:t>
            </a:r>
            <a:endParaRPr lang="en-US" sz="1600" dirty="0" smtClean="0"/>
          </a:p>
          <a:p>
            <a:pPr lvl="1"/>
            <a:endParaRPr lang="pt-BR" sz="1600" dirty="0" smtClean="0"/>
          </a:p>
          <a:p>
            <a:endParaRPr lang="pt-BR" b="1" u="sng" dirty="0" smtClean="0"/>
          </a:p>
          <a:p>
            <a:endParaRPr lang="pt-BR" b="1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915816" y="5362671"/>
            <a:ext cx="31683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 smtClean="0"/>
              <a:t>- </a:t>
            </a:r>
            <a:r>
              <a:rPr lang="en-US" sz="1600" dirty="0" err="1" smtClean="0"/>
              <a:t>YourEncore</a:t>
            </a:r>
            <a:endParaRPr lang="en-US" sz="1600" dirty="0" smtClean="0"/>
          </a:p>
          <a:p>
            <a:pPr lvl="1"/>
            <a:r>
              <a:rPr lang="en-US" sz="1600" dirty="0" smtClean="0"/>
              <a:t>- </a:t>
            </a:r>
            <a:r>
              <a:rPr lang="en-US" sz="1600" dirty="0" err="1" smtClean="0"/>
              <a:t>Spigit</a:t>
            </a:r>
            <a:endParaRPr lang="en-US" sz="1600" dirty="0" smtClean="0"/>
          </a:p>
          <a:p>
            <a:pPr lvl="1"/>
            <a:r>
              <a:rPr lang="en-US" sz="1600" dirty="0" smtClean="0"/>
              <a:t>- </a:t>
            </a:r>
            <a:r>
              <a:rPr lang="en-US" sz="1600" dirty="0" err="1" smtClean="0"/>
              <a:t>Infosurv</a:t>
            </a:r>
            <a:endParaRPr lang="en-US" sz="1600" dirty="0" smtClean="0"/>
          </a:p>
          <a:p>
            <a:pPr lvl="1"/>
            <a:r>
              <a:rPr lang="en-US" sz="1600" dirty="0" smtClean="0"/>
              <a:t>- Market4Thought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de cantos arredondados 11"/>
          <p:cNvSpPr/>
          <p:nvPr/>
        </p:nvSpPr>
        <p:spPr>
          <a:xfrm>
            <a:off x="2928926" y="4071942"/>
            <a:ext cx="3214710" cy="221457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428728" y="1343010"/>
            <a:ext cx="6143668" cy="221457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571604" y="199541"/>
            <a:ext cx="6929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5-) Outras informações </a:t>
            </a:r>
          </a:p>
        </p:txBody>
      </p:sp>
      <p:pic>
        <p:nvPicPr>
          <p:cNvPr id="7" name="Imagem 6" descr="Logo_BPrev_v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2214554"/>
            <a:ext cx="5500726" cy="104775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0" y="150017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www.bolsadeprevisoes.com.br</a:t>
            </a:r>
            <a:endParaRPr lang="pt-BR" sz="2800" dirty="0"/>
          </a:p>
        </p:txBody>
      </p:sp>
      <p:sp>
        <p:nvSpPr>
          <p:cNvPr id="10" name="Retângulo 9"/>
          <p:cNvSpPr/>
          <p:nvPr/>
        </p:nvSpPr>
        <p:spPr>
          <a:xfrm>
            <a:off x="0" y="4191664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 smtClean="0"/>
              <a:t>www.scicast.org</a:t>
            </a:r>
            <a:endParaRPr lang="pt-BR" sz="2800" dirty="0"/>
          </a:p>
        </p:txBody>
      </p:sp>
      <p:pic>
        <p:nvPicPr>
          <p:cNvPr id="1026" name="Picture 2" descr="https://scicast.org/public/images/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0470" y="4796458"/>
            <a:ext cx="1421617" cy="1375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571604" y="199541"/>
            <a:ext cx="6929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Anexos</a:t>
            </a:r>
          </a:p>
        </p:txBody>
      </p:sp>
      <p:sp>
        <p:nvSpPr>
          <p:cNvPr id="8" name="Retângulo 7"/>
          <p:cNvSpPr/>
          <p:nvPr/>
        </p:nvSpPr>
        <p:spPr>
          <a:xfrm>
            <a:off x="0" y="2928934"/>
            <a:ext cx="9144000" cy="9286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0" y="307181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 smtClean="0">
                <a:solidFill>
                  <a:schemeClr val="bg1"/>
                </a:solidFill>
              </a:rPr>
              <a:t>ANEXOS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571604" y="199541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Premissas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517632" y="1198324"/>
            <a:ext cx="82308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i="1" u="sng" dirty="0" smtClean="0"/>
              <a:t>Diversidade de Opinião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>Os indivíduos envolvidos devem ter formação e modelos mentais diversos. Pessoas que tratam um problema da mesma maneira, concordam em suas opiniões e têm os mesmos princípios levam a resultados tendenciosos. A não uniformidade é essencial para o funcionamento do Mercado Preditivo.</a:t>
            </a:r>
          </a:p>
          <a:p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b="1" i="1" u="sng" dirty="0" smtClean="0"/>
              <a:t>Independência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>As apostas não podem ser feitas em grupos. Além disso, as opiniões individuais não devem ser influenciadas e/ou influenciar os demais participantes do Mercado. Os apostadores podem debater sobre o assunto, porém se compartilharem todas suas idéias e informações, muitos serão influenciados a trocar de opinião. </a:t>
            </a:r>
            <a:br>
              <a:rPr lang="pt-BR" sz="1600" dirty="0" smtClean="0"/>
            </a:br>
            <a:r>
              <a:rPr lang="pt-BR" sz="1600" dirty="0" smtClean="0"/>
              <a:t> </a:t>
            </a:r>
          </a:p>
          <a:p>
            <a:r>
              <a:rPr lang="pt-BR" sz="1600" b="1" i="1" u="sng" dirty="0" smtClean="0"/>
              <a:t>Descentralização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>É necessário que os apostadores sejam de diferentes lugares e também que sejam incentivados a utilizar os conhecimentos acessíveis localmente. Estudos demonstram que, quanto mais próximas as pessoas se situam fisicamente, mais correlacionadas são as opiniões. </a:t>
            </a:r>
          </a:p>
          <a:p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b="1" i="1" u="sng" dirty="0" smtClean="0"/>
              <a:t>Agregação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>Um bom mecanismo para agregar as opiniões é fundamental. </a:t>
            </a:r>
            <a:br>
              <a:rPr lang="pt-BR" sz="1600" dirty="0" smtClean="0"/>
            </a:br>
            <a:endParaRPr lang="pt-BR" sz="1600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5441383" y="6357958"/>
            <a:ext cx="3416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Fonte: </a:t>
            </a:r>
            <a:r>
              <a:rPr lang="pt-BR" sz="1200" dirty="0" err="1" smtClean="0"/>
              <a:t>Surowiecki</a:t>
            </a:r>
            <a:r>
              <a:rPr lang="pt-BR" sz="1200" dirty="0" smtClean="0"/>
              <a:t>, James. </a:t>
            </a:r>
            <a:r>
              <a:rPr lang="pt-BR" sz="1200" i="1" dirty="0" err="1" smtClean="0">
                <a:solidFill>
                  <a:prstClr val="black"/>
                </a:solidFill>
              </a:rPr>
              <a:t>W</a:t>
            </a:r>
            <a:r>
              <a:rPr lang="pt-BR" sz="1200" i="1" dirty="0" err="1" smtClean="0"/>
              <a:t>isdom</a:t>
            </a:r>
            <a:r>
              <a:rPr lang="pt-BR" sz="1200" i="1" dirty="0" smtClean="0"/>
              <a:t> </a:t>
            </a:r>
            <a:r>
              <a:rPr lang="pt-BR" sz="1200" i="1" dirty="0" err="1" smtClean="0"/>
              <a:t>of</a:t>
            </a:r>
            <a:r>
              <a:rPr lang="pt-BR" sz="1200" i="1" dirty="0" smtClean="0"/>
              <a:t> </a:t>
            </a:r>
            <a:r>
              <a:rPr lang="pt-BR" sz="1200" i="1" dirty="0" err="1" smtClean="0"/>
              <a:t>Crowds</a:t>
            </a:r>
            <a:r>
              <a:rPr lang="pt-BR" sz="1200" i="1" dirty="0" smtClean="0"/>
              <a:t>, </a:t>
            </a:r>
            <a:r>
              <a:rPr lang="pt-BR" sz="1200" dirty="0" smtClean="0"/>
              <a:t>2004.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420</Words>
  <Application>Microsoft Office PowerPoint</Application>
  <PresentationFormat>Apresentação na tela (4:3)</PresentationFormat>
  <Paragraphs>85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0" baseType="lpstr">
      <vt:lpstr>Tema do Office</vt:lpstr>
      <vt:lpstr>1_Tema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Autor</cp:lastModifiedBy>
  <cp:revision>103</cp:revision>
  <dcterms:modified xsi:type="dcterms:W3CDTF">2014-05-14T18:00:09Z</dcterms:modified>
</cp:coreProperties>
</file>