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2" r:id="rId15"/>
    <p:sldId id="273" r:id="rId16"/>
    <p:sldId id="276" r:id="rId17"/>
    <p:sldId id="277" r:id="rId18"/>
    <p:sldId id="270" r:id="rId19"/>
    <p:sldId id="280" r:id="rId20"/>
    <p:sldId id="271" r:id="rId21"/>
    <p:sldId id="278" r:id="rId22"/>
    <p:sldId id="279" r:id="rId23"/>
    <p:sldId id="275" r:id="rId24"/>
    <p:sldId id="274" r:id="rId25"/>
    <p:sldId id="281"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56"/>
      </p:cViewPr>
      <p:guideLst>
        <p:guide orient="horz" pos="2160"/>
        <p:guide pos="2880"/>
      </p:guideLst>
    </p:cSldViewPr>
  </p:slideViewPr>
  <p:notesTextViewPr>
    <p:cViewPr>
      <p:scale>
        <a:sx n="1" d="1"/>
        <a:sy n="1" d="1"/>
      </p:scale>
      <p:origin x="0" y="0"/>
    </p:cViewPr>
  </p:notesTextViewPr>
  <p:sorterViewPr>
    <p:cViewPr>
      <p:scale>
        <a:sx n="80" d="100"/>
        <a:sy n="80" d="100"/>
      </p:scale>
      <p:origin x="0" y="2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C4B02-0469-465A-ADB9-7AF9A5D3A391}" type="datetimeFigureOut">
              <a:rPr lang="pt-BR" smtClean="0"/>
              <a:t>27/02/2014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8F4BE8-5779-4F85-B7B9-CA0AF7784DC0}" type="slidenum">
              <a:rPr lang="pt-BR" smtClean="0"/>
              <a:t>‹nº›</a:t>
            </a:fld>
            <a:endParaRPr lang="pt-BR"/>
          </a:p>
        </p:txBody>
      </p:sp>
    </p:spTree>
    <p:extLst>
      <p:ext uri="{BB962C8B-B14F-4D97-AF65-F5344CB8AC3E}">
        <p14:creationId xmlns:p14="http://schemas.microsoft.com/office/powerpoint/2010/main" val="818261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4429F-C136-4CD0-9C7B-C3ADE6AA11E4}" type="slidenum">
              <a:rPr lang="en-US">
                <a:solidFill>
                  <a:prstClr val="black"/>
                </a:solidFill>
              </a:rPr>
              <a:pPr/>
              <a:t>1</a:t>
            </a:fld>
            <a:endParaRPr lang="en-US">
              <a:solidFill>
                <a:prstClr val="black"/>
              </a:solidFill>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Digerir o problema </a:t>
            </a:r>
            <a:r>
              <a:rPr lang="pt-BR" dirty="0" smtClean="0">
                <a:sym typeface="Wingdings" pitchFamily="2" charset="2"/>
              </a:rPr>
              <a:t> solução</a:t>
            </a:r>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pPr/>
              <a:t>22</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B7E3BE7-15F8-4DD2-9B58-040923B4C8DF}" type="slidenum">
              <a:rPr lang="pt-BR" sz="1200" smtClean="0">
                <a:latin typeface="Times New Roman" pitchFamily="18" charset="0"/>
              </a:rPr>
              <a:pPr eaLnBrk="1" hangingPunct="1"/>
              <a:t>23</a:t>
            </a:fld>
            <a:endParaRPr lang="pt-BR"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C08923F2-7239-4DCE-9D5D-462ED0101F19}" type="slidenum">
              <a:rPr lang="pt-BR" sz="1200">
                <a:latin typeface="Times New Roman" pitchFamily="18" charset="0"/>
              </a:rPr>
              <a:pPr/>
              <a:t>24</a:t>
            </a:fld>
            <a:endParaRPr lang="pt-BR" sz="120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69DE2838-9678-4CA4-AEF6-452C3DCB2797}" type="slidenum">
              <a:rPr lang="pt-BR" sz="1200">
                <a:latin typeface="Times New Roman" pitchFamily="18" charset="0"/>
              </a:rPr>
              <a:pPr/>
              <a:t>12</a:t>
            </a:fld>
            <a:endParaRPr lang="pt-BR" sz="12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48B9D237-4121-4915-9BD2-84D1C95AD6E7}" type="slidenum">
              <a:rPr lang="pt-BR" sz="1200">
                <a:latin typeface="Times New Roman" pitchFamily="18" charset="0"/>
              </a:rPr>
              <a:pPr/>
              <a:t>13</a:t>
            </a:fld>
            <a:endParaRPr lang="pt-BR"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EF0C5ECD-0939-4609-BCD7-445E36479246}" type="slidenum">
              <a:rPr lang="pt-BR" sz="1200">
                <a:latin typeface="Times New Roman" pitchFamily="18" charset="0"/>
              </a:rPr>
              <a:pPr/>
              <a:t>14</a:t>
            </a:fld>
            <a:endParaRPr lang="pt-BR" sz="12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19E0C63A-A125-4D99-8B87-D69FB242C270}" type="slidenum">
              <a:rPr lang="pt-BR" sz="1200">
                <a:latin typeface="Times New Roman" pitchFamily="18" charset="0"/>
              </a:rPr>
              <a:pPr/>
              <a:t>15</a:t>
            </a:fld>
            <a:endParaRPr lang="pt-BR" sz="12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6F7CB-593A-4A66-BBFD-4D2FE5CE40DB}" type="slidenum">
              <a:rPr lang="pt-BR"/>
              <a:pPr/>
              <a:t>16</a:t>
            </a:fld>
            <a:endParaRPr lang="pt-B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CE74DACC-FB61-4862-B49A-D42C9F39E7F1}" type="slidenum">
              <a:rPr lang="pt-BR" sz="1200">
                <a:latin typeface="Times New Roman" pitchFamily="18" charset="0"/>
              </a:rPr>
              <a:pPr/>
              <a:t>18</a:t>
            </a:fld>
            <a:endParaRPr lang="pt-BR" sz="12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95D84BCE-635B-4EED-9D97-058682C7930B}" type="slidenum">
              <a:rPr lang="pt-BR" sz="1200">
                <a:latin typeface="Times New Roman" pitchFamily="18" charset="0"/>
              </a:rPr>
              <a:pPr/>
              <a:t>20</a:t>
            </a:fld>
            <a:endParaRPr lang="pt-BR" sz="12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pPr/>
              <a:t>21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E2954089-ADAC-41AF-89C9-29AB4FD1F34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45307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790CA4BE-4A51-412D-BA2D-0BDB5D0329C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22716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01FA0CE7-9429-4174-974B-8B67DA335978}"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268274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685800" y="1981200"/>
            <a:ext cx="7772400" cy="4114800"/>
          </a:xfrm>
        </p:spPr>
        <p:txBody>
          <a:bodyPr/>
          <a:lstStyle/>
          <a:p>
            <a:endParaRPr lang="pt-BR"/>
          </a:p>
        </p:txBody>
      </p:sp>
      <p:sp>
        <p:nvSpPr>
          <p:cNvPr id="4" name="Espaço Reservado para Data 3"/>
          <p:cNvSpPr>
            <a:spLocks noGrp="1"/>
          </p:cNvSpPr>
          <p:nvPr>
            <p:ph type="dt" sz="half" idx="10"/>
          </p:nvPr>
        </p:nvSpPr>
        <p:spPr>
          <a:xfrm>
            <a:off x="685800" y="6248400"/>
            <a:ext cx="1905000" cy="457200"/>
          </a:xfrm>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a:xfrm>
            <a:off x="6553200" y="6248400"/>
            <a:ext cx="1905000" cy="457200"/>
          </a:xfrm>
        </p:spPr>
        <p:txBody>
          <a:bodyPr/>
          <a:lstStyle>
            <a:lvl1pPr>
              <a:defRPr/>
            </a:lvl1pPr>
          </a:lstStyle>
          <a:p>
            <a:fld id="{4F2B31B2-8A80-4FFE-B43B-9FF36EFA2B5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0589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19B123BC-B567-4DAD-8BCC-8271D03F61C4}"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10965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88FA13EF-D4D2-4A11-A77D-91F0C907122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33043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A80BD4F2-F089-4FA9-9758-1A3870CAA22E}"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1514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r>
              <a:rPr lang="en-US">
                <a:solidFill>
                  <a:srgbClr val="000000"/>
                </a:solidFill>
              </a:rPr>
              <a:t>EAD-5853</a:t>
            </a:r>
          </a:p>
        </p:txBody>
      </p:sp>
      <p:sp>
        <p:nvSpPr>
          <p:cNvPr id="8" name="Espaço Reservado para Rodapé 7"/>
          <p:cNvSpPr>
            <a:spLocks noGrp="1"/>
          </p:cNvSpPr>
          <p:nvPr>
            <p:ph type="ftr" sz="quarter" idx="11"/>
          </p:nvPr>
        </p:nvSpPr>
        <p:spPr/>
        <p:txBody>
          <a:bodyPr/>
          <a:lstStyle>
            <a:lvl1pPr>
              <a:defRPr/>
            </a:lvl1pPr>
          </a:lstStyle>
          <a:p>
            <a:r>
              <a:rPr lang="en-US">
                <a:solidFill>
                  <a:srgbClr val="000000"/>
                </a:solidFill>
              </a:rPr>
              <a:t>A. Yu</a:t>
            </a:r>
          </a:p>
        </p:txBody>
      </p:sp>
      <p:sp>
        <p:nvSpPr>
          <p:cNvPr id="9" name="Espaço Reservado para Número de Slide 8"/>
          <p:cNvSpPr>
            <a:spLocks noGrp="1"/>
          </p:cNvSpPr>
          <p:nvPr>
            <p:ph type="sldNum" sz="quarter" idx="12"/>
          </p:nvPr>
        </p:nvSpPr>
        <p:spPr/>
        <p:txBody>
          <a:bodyPr/>
          <a:lstStyle>
            <a:lvl1pPr>
              <a:defRPr/>
            </a:lvl1pPr>
          </a:lstStyle>
          <a:p>
            <a:fld id="{1573D28D-E066-4AB5-AB56-7B6A5657606D}"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4258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r>
              <a:rPr lang="en-US">
                <a:solidFill>
                  <a:srgbClr val="000000"/>
                </a:solidFill>
              </a:rPr>
              <a:t>EAD-5853</a:t>
            </a:r>
          </a:p>
        </p:txBody>
      </p:sp>
      <p:sp>
        <p:nvSpPr>
          <p:cNvPr id="4" name="Espaço Reservado para Rodapé 3"/>
          <p:cNvSpPr>
            <a:spLocks noGrp="1"/>
          </p:cNvSpPr>
          <p:nvPr>
            <p:ph type="ftr" sz="quarter" idx="11"/>
          </p:nvPr>
        </p:nvSpPr>
        <p:spPr/>
        <p:txBody>
          <a:bodyPr/>
          <a:lstStyle>
            <a:lvl1pPr>
              <a:defRPr/>
            </a:lvl1pPr>
          </a:lstStyle>
          <a:p>
            <a:r>
              <a:rPr lang="en-US">
                <a:solidFill>
                  <a:srgbClr val="000000"/>
                </a:solidFill>
              </a:rPr>
              <a:t>A. Yu</a:t>
            </a:r>
          </a:p>
        </p:txBody>
      </p:sp>
      <p:sp>
        <p:nvSpPr>
          <p:cNvPr id="5" name="Espaço Reservado para Número de Slide 4"/>
          <p:cNvSpPr>
            <a:spLocks noGrp="1"/>
          </p:cNvSpPr>
          <p:nvPr>
            <p:ph type="sldNum" sz="quarter" idx="12"/>
          </p:nvPr>
        </p:nvSpPr>
        <p:spPr/>
        <p:txBody>
          <a:bodyPr/>
          <a:lstStyle>
            <a:lvl1pPr>
              <a:defRPr/>
            </a:lvl1pPr>
          </a:lstStyle>
          <a:p>
            <a:fld id="{C30C6F34-D0EF-4038-91A9-608DEB61DF6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38576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r>
              <a:rPr lang="en-US">
                <a:solidFill>
                  <a:srgbClr val="000000"/>
                </a:solidFill>
              </a:rPr>
              <a:t>EAD-5853</a:t>
            </a:r>
          </a:p>
        </p:txBody>
      </p:sp>
      <p:sp>
        <p:nvSpPr>
          <p:cNvPr id="3" name="Espaço Reservado para Rodapé 2"/>
          <p:cNvSpPr>
            <a:spLocks noGrp="1"/>
          </p:cNvSpPr>
          <p:nvPr>
            <p:ph type="ftr" sz="quarter" idx="11"/>
          </p:nvPr>
        </p:nvSpPr>
        <p:spPr/>
        <p:txBody>
          <a:bodyPr/>
          <a:lstStyle>
            <a:lvl1pPr>
              <a:defRPr/>
            </a:lvl1pPr>
          </a:lstStyle>
          <a:p>
            <a:r>
              <a:rPr lang="en-US">
                <a:solidFill>
                  <a:srgbClr val="000000"/>
                </a:solidFill>
              </a:rPr>
              <a:t>A. Yu</a:t>
            </a:r>
          </a:p>
        </p:txBody>
      </p:sp>
      <p:sp>
        <p:nvSpPr>
          <p:cNvPr id="4" name="Espaço Reservado para Número de Slide 3"/>
          <p:cNvSpPr>
            <a:spLocks noGrp="1"/>
          </p:cNvSpPr>
          <p:nvPr>
            <p:ph type="sldNum" sz="quarter" idx="12"/>
          </p:nvPr>
        </p:nvSpPr>
        <p:spPr/>
        <p:txBody>
          <a:bodyPr/>
          <a:lstStyle>
            <a:lvl1pPr>
              <a:defRPr/>
            </a:lvl1pPr>
          </a:lstStyle>
          <a:p>
            <a:fld id="{33A87CF5-3E73-44DE-85F0-F68026A47979}"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31556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5389D647-9680-493C-80A9-7EC45E75C60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51828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48136685-C7B7-441D-88FB-1E17D3A0132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34997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Clique para editar os estilos do texto mestre</a:t>
            </a:r>
          </a:p>
          <a:p>
            <a:pPr lvl="1"/>
            <a:r>
              <a:rPr lang="en-US" smtClean="0"/>
              <a:t>Segundo nível</a:t>
            </a:r>
          </a:p>
          <a:p>
            <a:pPr lvl="2"/>
            <a:r>
              <a:rPr lang="en-US" smtClean="0"/>
              <a:t>Terceiro nível</a:t>
            </a:r>
          </a:p>
          <a:p>
            <a:pPr lvl="3"/>
            <a:r>
              <a:rPr lang="en-US" smtClean="0"/>
              <a:t>Quarto nível</a:t>
            </a:r>
          </a:p>
          <a:p>
            <a:pPr lvl="4"/>
            <a:r>
              <a:rPr lang="en-US"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r>
              <a:rPr lang="en-US">
                <a:solidFill>
                  <a:srgbClr val="000000"/>
                </a:solidFill>
              </a:rPr>
              <a:t>EAD-5853</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en-US">
                <a:solidFill>
                  <a:srgbClr val="000000"/>
                </a:solidFill>
              </a:rPr>
              <a:t>A. Yu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927FBEB-51C2-46A5-9741-E961B5278D41}" type="slidenum">
              <a:rPr lang="en-US">
                <a:solidFill>
                  <a:srgbClr val="000000"/>
                </a:solidFill>
              </a:rPr>
              <a:pPr fontAlgn="base">
                <a:spcBef>
                  <a:spcPct val="0"/>
                </a:spcBef>
                <a:spcAft>
                  <a:spcPct val="0"/>
                </a:spcAft>
              </a:pPr>
              <a:t>‹nº›</a:t>
            </a:fld>
            <a:endParaRPr lang="en-US">
              <a:solidFill>
                <a:srgbClr val="000000"/>
              </a:solidFill>
            </a:endParaRPr>
          </a:p>
        </p:txBody>
      </p:sp>
    </p:spTree>
    <p:extLst>
      <p:ext uri="{BB962C8B-B14F-4D97-AF65-F5344CB8AC3E}">
        <p14:creationId xmlns:p14="http://schemas.microsoft.com/office/powerpoint/2010/main" val="2626617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3.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4.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5.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7.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8.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http://www.ead.fea.usp.br/imagens/usp.gif"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gif"/><Relationship Id="rId5" Type="http://schemas.openxmlformats.org/officeDocument/2006/relationships/hyperlink" Target="http://www.usp.br/" TargetMode="Externa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23.xml.rels><?xml version="1.0" encoding="UTF-8" standalone="yes"?>
<Relationships xmlns="http://schemas.openxmlformats.org/package/2006/relationships"><Relationship Id="rId8" Type="http://schemas.openxmlformats.org/officeDocument/2006/relationships/image" Target="http://www.ead.fea.usp.br/imagens/usp.gif" TargetMode="External"/><Relationship Id="rId3" Type="http://schemas.openxmlformats.org/officeDocument/2006/relationships/notesSlide" Target="../notesSlides/notesSlide11.xml"/><Relationship Id="rId7"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http://www.usp.br/" TargetMode="External"/><Relationship Id="rId5" Type="http://schemas.openxmlformats.org/officeDocument/2006/relationships/image" Target="../media/image7.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JRCxZA6ay3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12.xml"/><Relationship Id="rId4" Type="http://schemas.openxmlformats.org/officeDocument/2006/relationships/image" Target="http://www.ead.fea.usp.br/imagens/usp.gi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12.xml"/><Relationship Id="rId4" Type="http://schemas.openxmlformats.org/officeDocument/2006/relationships/image" Target="http://www.ead.fea.usp.br/imagens/usp.gi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usp.br/" TargetMode="External"/><Relationship Id="rId1" Type="http://schemas.openxmlformats.org/officeDocument/2006/relationships/slideLayout" Target="../slideLayouts/slideLayout2.xml"/><Relationship Id="rId4" Type="http://schemas.openxmlformats.org/officeDocument/2006/relationships/image" Target="http://www.ead.fea.usp.br/imagens/usp.gi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pt-BR" b="1" i="1"/>
              <a:t>Análise de Decisão</a:t>
            </a:r>
            <a:endParaRPr lang="en-US" b="1" i="1"/>
          </a:p>
        </p:txBody>
      </p:sp>
      <p:sp>
        <p:nvSpPr>
          <p:cNvPr id="2051" name="Rectangle 3"/>
          <p:cNvSpPr>
            <a:spLocks noGrp="1" noChangeArrowheads="1"/>
          </p:cNvSpPr>
          <p:nvPr>
            <p:ph type="subTitle" idx="1"/>
          </p:nvPr>
        </p:nvSpPr>
        <p:spPr/>
        <p:txBody>
          <a:bodyPr/>
          <a:lstStyle/>
          <a:p>
            <a:r>
              <a:rPr lang="pt-BR" dirty="0"/>
              <a:t>EAD 5853 - Aula </a:t>
            </a:r>
            <a:r>
              <a:rPr lang="pt-BR" dirty="0" smtClean="0"/>
              <a:t>01 </a:t>
            </a:r>
            <a:endParaRPr lang="pt-BR" dirty="0"/>
          </a:p>
          <a:p>
            <a:r>
              <a:rPr lang="pt-BR" sz="2400" dirty="0"/>
              <a:t>Prof. Abraham </a:t>
            </a:r>
            <a:r>
              <a:rPr lang="pt-BR" sz="2400" dirty="0" err="1" smtClean="0"/>
              <a:t>Yu</a:t>
            </a:r>
            <a:endParaRPr lang="pt-BR" sz="2400" dirty="0" smtClean="0"/>
          </a:p>
          <a:p>
            <a:r>
              <a:rPr lang="pt-BR" sz="2400" dirty="0" smtClean="0"/>
              <a:t>2014</a:t>
            </a:r>
            <a:endParaRPr lang="en-US" dirty="0"/>
          </a:p>
        </p:txBody>
      </p:sp>
      <p:pic>
        <p:nvPicPr>
          <p:cNvPr id="2052" name="Picture 4" descr="USP">
            <a:hlinkClick r:id="rId3"/>
          </p:cNvPr>
          <p:cNvPicPr>
            <a:picLocks noChangeAspect="1" noChangeArrowheads="1"/>
          </p:cNvPicPr>
          <p:nvPr/>
        </p:nvPicPr>
        <p:blipFill>
          <a:blip r:embed="rId4" r:link="rId5" cstate="print"/>
          <a:srcRect/>
          <a:stretch>
            <a:fillRect/>
          </a:stretch>
        </p:blipFill>
        <p:spPr bwMode="auto">
          <a:xfrm>
            <a:off x="3886200" y="0"/>
            <a:ext cx="1143000" cy="762000"/>
          </a:xfrm>
          <a:prstGeom prst="rect">
            <a:avLst/>
          </a:prstGeom>
          <a:noFill/>
        </p:spPr>
      </p:pic>
    </p:spTree>
    <p:extLst>
      <p:ext uri="{BB962C8B-B14F-4D97-AF65-F5344CB8AC3E}">
        <p14:creationId xmlns:p14="http://schemas.microsoft.com/office/powerpoint/2010/main" val="4095077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spcBef>
                <a:spcPct val="20000"/>
              </a:spcBef>
            </a:pPr>
            <a:r>
              <a:rPr lang="pt-BR" sz="4000" b="1" i="1" dirty="0" smtClean="0"/>
              <a:t>Casos </a:t>
            </a:r>
            <a:r>
              <a:rPr lang="pt-BR" sz="4000" b="1" i="1" dirty="0" smtClean="0"/>
              <a:t>Estudados em 2013</a:t>
            </a:r>
            <a:endParaRPr lang="pt-BR" sz="4000" b="1" i="1" dirty="0"/>
          </a:p>
        </p:txBody>
      </p:sp>
      <p:sp>
        <p:nvSpPr>
          <p:cNvPr id="3" name="Espaço Reservado para Conteúdo 2"/>
          <p:cNvSpPr>
            <a:spLocks noGrp="1"/>
          </p:cNvSpPr>
          <p:nvPr>
            <p:ph idx="1"/>
          </p:nvPr>
        </p:nvSpPr>
        <p:spPr/>
        <p:txBody>
          <a:bodyPr/>
          <a:lstStyle/>
          <a:p>
            <a:pPr lvl="0"/>
            <a:r>
              <a:rPr lang="pt-BR" sz="2800" dirty="0">
                <a:solidFill>
                  <a:srgbClr val="000000"/>
                </a:solidFill>
              </a:rPr>
              <a:t>Agenda </a:t>
            </a:r>
            <a:r>
              <a:rPr lang="pt-BR" sz="2800" dirty="0" smtClean="0">
                <a:solidFill>
                  <a:srgbClr val="000000"/>
                </a:solidFill>
              </a:rPr>
              <a:t>SP 21, </a:t>
            </a:r>
            <a:r>
              <a:rPr lang="pt-BR" sz="2800" dirty="0" smtClean="0">
                <a:solidFill>
                  <a:srgbClr val="000000"/>
                </a:solidFill>
              </a:rPr>
              <a:t>GESP</a:t>
            </a:r>
            <a:endParaRPr lang="pt-BR" sz="2800" dirty="0">
              <a:solidFill>
                <a:srgbClr val="000000"/>
              </a:solidFill>
            </a:endParaRPr>
          </a:p>
          <a:p>
            <a:r>
              <a:rPr lang="pt-BR" sz="2800" dirty="0" smtClean="0"/>
              <a:t>Boticário</a:t>
            </a:r>
          </a:p>
          <a:p>
            <a:r>
              <a:rPr lang="pt-BR" sz="2800" dirty="0" smtClean="0"/>
              <a:t>PDDT</a:t>
            </a:r>
            <a:r>
              <a:rPr lang="pt-BR" sz="2800" dirty="0" smtClean="0"/>
              <a:t>, Dersa, GESP</a:t>
            </a:r>
          </a:p>
          <a:p>
            <a:r>
              <a:rPr lang="pt-BR" sz="2800" dirty="0" smtClean="0"/>
              <a:t>Suzano Celulose e Papel</a:t>
            </a:r>
          </a:p>
          <a:p>
            <a:r>
              <a:rPr lang="pt-BR" sz="2800" dirty="0" smtClean="0"/>
              <a:t>Suzano Florestal</a:t>
            </a:r>
            <a:endParaRPr lang="pt-BR"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10</a:t>
            </a:fld>
            <a:endParaRPr lang="en-US">
              <a:solidFill>
                <a:srgbClr val="000000"/>
              </a:solidFill>
            </a:endParaRPr>
          </a:p>
        </p:txBody>
      </p:sp>
      <p:pic>
        <p:nvPicPr>
          <p:cNvPr id="7"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84942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Data 3"/>
          <p:cNvSpPr>
            <a:spLocks noGrp="1"/>
          </p:cNvSpPr>
          <p:nvPr>
            <p:ph type="dt" sz="half" idx="10"/>
          </p:nvPr>
        </p:nvSpPr>
        <p:spPr/>
        <p:txBody>
          <a:bodyPr/>
          <a:lstStyle/>
          <a:p>
            <a:r>
              <a:rPr lang="en-US">
                <a:solidFill>
                  <a:srgbClr val="000000"/>
                </a:solidFill>
              </a:rPr>
              <a:t>EAD-5853</a:t>
            </a:r>
          </a:p>
        </p:txBody>
      </p:sp>
      <p:sp>
        <p:nvSpPr>
          <p:cNvPr id="7" name="Espaço Reservado para Rodapé 4"/>
          <p:cNvSpPr>
            <a:spLocks noGrp="1"/>
          </p:cNvSpPr>
          <p:nvPr>
            <p:ph type="ftr" sz="quarter" idx="11"/>
          </p:nvPr>
        </p:nvSpPr>
        <p:spPr/>
        <p:txBody>
          <a:bodyPr/>
          <a:lstStyle/>
          <a:p>
            <a:r>
              <a:rPr lang="en-US">
                <a:solidFill>
                  <a:srgbClr val="000000"/>
                </a:solidFill>
              </a:rPr>
              <a:t>A. Yu</a:t>
            </a:r>
          </a:p>
        </p:txBody>
      </p:sp>
      <p:sp>
        <p:nvSpPr>
          <p:cNvPr id="8" name="Espaço Reservado para Número de Slide 5"/>
          <p:cNvSpPr>
            <a:spLocks noGrp="1"/>
          </p:cNvSpPr>
          <p:nvPr>
            <p:ph type="sldNum" sz="quarter" idx="12"/>
          </p:nvPr>
        </p:nvSpPr>
        <p:spPr/>
        <p:txBody>
          <a:bodyPr/>
          <a:lstStyle/>
          <a:p>
            <a:fld id="{0A0B9977-6A3C-4844-B1E6-B42D6A957E5E}" type="slidenum">
              <a:rPr lang="en-US">
                <a:solidFill>
                  <a:srgbClr val="000000"/>
                </a:solidFill>
              </a:rPr>
              <a:pPr/>
              <a:t>11</a:t>
            </a:fld>
            <a:endParaRPr lang="en-US">
              <a:solidFill>
                <a:srgbClr val="000000"/>
              </a:solidFill>
            </a:endParaRPr>
          </a:p>
        </p:txBody>
      </p:sp>
      <p:sp>
        <p:nvSpPr>
          <p:cNvPr id="16386" name="Rectangle 2"/>
          <p:cNvSpPr>
            <a:spLocks noGrp="1" noChangeArrowheads="1"/>
          </p:cNvSpPr>
          <p:nvPr>
            <p:ph type="title"/>
          </p:nvPr>
        </p:nvSpPr>
        <p:spPr/>
        <p:txBody>
          <a:bodyPr/>
          <a:lstStyle/>
          <a:p>
            <a:r>
              <a:rPr lang="pt-BR" sz="4000" b="1" i="1" dirty="0"/>
              <a:t>Ponto de Partida para</a:t>
            </a:r>
          </a:p>
        </p:txBody>
      </p:sp>
      <p:sp>
        <p:nvSpPr>
          <p:cNvPr id="16387" name="Rectangle 3"/>
          <p:cNvSpPr>
            <a:spLocks noGrp="1" noChangeArrowheads="1"/>
          </p:cNvSpPr>
          <p:nvPr>
            <p:ph type="body" idx="1"/>
          </p:nvPr>
        </p:nvSpPr>
        <p:spPr/>
        <p:txBody>
          <a:bodyPr/>
          <a:lstStyle/>
          <a:p>
            <a:r>
              <a:rPr lang="pt-BR"/>
              <a:t>Pesquisa em C&amp;T de decisão</a:t>
            </a:r>
          </a:p>
          <a:p>
            <a:r>
              <a:rPr lang="pt-BR"/>
              <a:t>Prática de análise de decisão</a:t>
            </a:r>
          </a:p>
        </p:txBody>
      </p:sp>
      <p:pic>
        <p:nvPicPr>
          <p:cNvPr id="16388" name="Picture 4"/>
          <p:cNvPicPr>
            <a:picLocks noChangeAspect="1" noChangeArrowheads="1"/>
          </p:cNvPicPr>
          <p:nvPr/>
        </p:nvPicPr>
        <p:blipFill>
          <a:blip r:embed="rId2" cstate="print"/>
          <a:srcRect/>
          <a:stretch>
            <a:fillRect/>
          </a:stretch>
        </p:blipFill>
        <p:spPr bwMode="auto">
          <a:xfrm>
            <a:off x="666750" y="3695700"/>
            <a:ext cx="3124200" cy="1292225"/>
          </a:xfrm>
          <a:prstGeom prst="rect">
            <a:avLst/>
          </a:prstGeom>
          <a:noFill/>
        </p:spPr>
      </p:pic>
      <p:sp>
        <p:nvSpPr>
          <p:cNvPr id="16389" name="Text Box 5"/>
          <p:cNvSpPr txBox="1">
            <a:spLocks noChangeArrowheads="1"/>
          </p:cNvSpPr>
          <p:nvPr/>
        </p:nvSpPr>
        <p:spPr bwMode="auto">
          <a:xfrm>
            <a:off x="3429000" y="3571875"/>
            <a:ext cx="5257800" cy="1219200"/>
          </a:xfrm>
          <a:prstGeom prst="rect">
            <a:avLst/>
          </a:prstGeom>
          <a:noFill/>
          <a:ln w="9525">
            <a:noFill/>
            <a:miter lim="800000"/>
            <a:headEnd/>
            <a:tailEnd/>
          </a:ln>
        </p:spPr>
        <p:txBody>
          <a:bodyPr/>
          <a:lstStyle/>
          <a:p>
            <a:pPr algn="r" eaLnBrk="0" fontAlgn="base" hangingPunct="0">
              <a:spcBef>
                <a:spcPct val="0"/>
              </a:spcBef>
              <a:spcAft>
                <a:spcPct val="0"/>
              </a:spcAft>
            </a:pPr>
            <a:r>
              <a:rPr lang="pt-BR" sz="1600" b="1">
                <a:solidFill>
                  <a:srgbClr val="000000"/>
                </a:solidFill>
                <a:latin typeface="Palatino Linotype" pitchFamily="18" charset="0"/>
              </a:rPr>
              <a:t>UNIVERSIDADE DE SÃO PAULO</a:t>
            </a:r>
          </a:p>
          <a:p>
            <a:pPr algn="r" eaLnBrk="0" fontAlgn="base" hangingPunct="0">
              <a:spcBef>
                <a:spcPct val="0"/>
              </a:spcBef>
              <a:spcAft>
                <a:spcPct val="0"/>
              </a:spcAft>
            </a:pPr>
            <a:r>
              <a:rPr lang="pt-BR">
                <a:solidFill>
                  <a:srgbClr val="000000"/>
                </a:solidFill>
                <a:latin typeface="Palatino Linotype" pitchFamily="18" charset="0"/>
              </a:rPr>
              <a:t>Faculdade de Administração, Economia e Contabilidade</a:t>
            </a:r>
          </a:p>
          <a:p>
            <a:pPr algn="r" eaLnBrk="0" fontAlgn="base" hangingPunct="0">
              <a:spcBef>
                <a:spcPct val="0"/>
              </a:spcBef>
              <a:spcAft>
                <a:spcPct val="0"/>
              </a:spcAft>
            </a:pPr>
            <a:r>
              <a:rPr lang="pt-BR">
                <a:solidFill>
                  <a:srgbClr val="000000"/>
                </a:solidFill>
                <a:latin typeface="Palatino Linotype" pitchFamily="18" charset="0"/>
              </a:rPr>
              <a:t>Departamento de Administração</a:t>
            </a:r>
          </a:p>
          <a:p>
            <a:pPr algn="r" eaLnBrk="0" fontAlgn="base" hangingPunct="0">
              <a:spcBef>
                <a:spcPct val="0"/>
              </a:spcBef>
              <a:spcAft>
                <a:spcPct val="0"/>
              </a:spcAft>
            </a:pPr>
            <a:r>
              <a:rPr lang="pt-BR" b="1">
                <a:solidFill>
                  <a:srgbClr val="000000"/>
                </a:solidFill>
                <a:latin typeface="Palatino Linotype" pitchFamily="18" charset="0"/>
              </a:rPr>
              <a:t>Núcleo de Pesquisa Aplicada à Decisão</a:t>
            </a:r>
          </a:p>
        </p:txBody>
      </p:sp>
      <p:pic>
        <p:nvPicPr>
          <p:cNvPr id="9"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10261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7171"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5849051-9AEB-4D15-ACC6-58CEC0140378}" type="slidenum">
              <a:rPr lang="pt-BR" sz="1400" smtClean="0"/>
              <a:pPr eaLnBrk="1" hangingPunct="1"/>
              <a:t>12</a:t>
            </a:fld>
            <a:endParaRPr lang="pt-BR" sz="1400" smtClean="0"/>
          </a:p>
        </p:txBody>
      </p:sp>
      <p:sp>
        <p:nvSpPr>
          <p:cNvPr id="7172" name="Rectangle 2"/>
          <p:cNvSpPr>
            <a:spLocks noGrp="1" noChangeArrowheads="1"/>
          </p:cNvSpPr>
          <p:nvPr>
            <p:ph type="title"/>
          </p:nvPr>
        </p:nvSpPr>
        <p:spPr/>
        <p:txBody>
          <a:bodyPr/>
          <a:lstStyle/>
          <a:p>
            <a:pPr eaLnBrk="1" hangingPunct="1"/>
            <a:r>
              <a:rPr lang="pt-BR" sz="4000" b="1" smtClean="0"/>
              <a:t>O Que é uma Decisão?</a:t>
            </a:r>
            <a:endParaRPr lang="pt-BR" b="1" smtClean="0"/>
          </a:p>
        </p:txBody>
      </p:sp>
      <p:sp>
        <p:nvSpPr>
          <p:cNvPr id="7173" name="Rectangle 3"/>
          <p:cNvSpPr>
            <a:spLocks noGrp="1" noChangeArrowheads="1"/>
          </p:cNvSpPr>
          <p:nvPr>
            <p:ph type="body" idx="1"/>
          </p:nvPr>
        </p:nvSpPr>
        <p:spPr/>
        <p:txBody>
          <a:bodyPr/>
          <a:lstStyle/>
          <a:p>
            <a:pPr eaLnBrk="1" hangingPunct="1"/>
            <a:r>
              <a:rPr lang="pt-BR" sz="3600" smtClean="0"/>
              <a:t>Seleção entre as alternativas</a:t>
            </a:r>
            <a:endParaRPr lang="pt-BR" smtClean="0"/>
          </a:p>
          <a:p>
            <a:pPr eaLnBrk="1" hangingPunct="1"/>
            <a:endParaRPr lang="pt-BR" smtClean="0"/>
          </a:p>
          <a:p>
            <a:pPr eaLnBrk="1" hangingPunct="1"/>
            <a:r>
              <a:rPr lang="pt-BR" sz="3600" smtClean="0"/>
              <a:t>Alocação “irreversível” de recursos</a:t>
            </a:r>
            <a:endParaRPr lang="pt-BR" smtClean="0"/>
          </a:p>
        </p:txBody>
      </p:sp>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4241230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8195"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1CA30F8-CD9F-422C-A37F-94B60F1CAF93}" type="slidenum">
              <a:rPr lang="pt-BR" sz="1400" smtClean="0"/>
              <a:pPr eaLnBrk="1" hangingPunct="1"/>
              <a:t>13</a:t>
            </a:fld>
            <a:endParaRPr lang="pt-BR" sz="1400" smtClean="0"/>
          </a:p>
        </p:txBody>
      </p:sp>
      <p:sp>
        <p:nvSpPr>
          <p:cNvPr id="8196" name="Rectangle 2"/>
          <p:cNvSpPr>
            <a:spLocks noGrp="1" noChangeArrowheads="1"/>
          </p:cNvSpPr>
          <p:nvPr>
            <p:ph type="title"/>
          </p:nvPr>
        </p:nvSpPr>
        <p:spPr/>
        <p:txBody>
          <a:bodyPr/>
          <a:lstStyle/>
          <a:p>
            <a:pPr eaLnBrk="1" hangingPunct="1"/>
            <a:r>
              <a:rPr lang="pt-BR" sz="4000" b="1" smtClean="0"/>
              <a:t>Os Componentes de uma Decisão</a:t>
            </a:r>
            <a:endParaRPr lang="pt-BR" b="1" smtClean="0"/>
          </a:p>
        </p:txBody>
      </p:sp>
      <p:sp>
        <p:nvSpPr>
          <p:cNvPr id="8197" name="Rectangle 3"/>
          <p:cNvSpPr>
            <a:spLocks noGrp="1" noChangeArrowheads="1"/>
          </p:cNvSpPr>
          <p:nvPr>
            <p:ph type="body" idx="1"/>
          </p:nvPr>
        </p:nvSpPr>
        <p:spPr/>
        <p:txBody>
          <a:bodyPr/>
          <a:lstStyle/>
          <a:p>
            <a:pPr eaLnBrk="1" hangingPunct="1"/>
            <a:r>
              <a:rPr lang="pt-BR" sz="3600" smtClean="0"/>
              <a:t>Alternativas</a:t>
            </a:r>
          </a:p>
          <a:p>
            <a:pPr eaLnBrk="1" hangingPunct="1"/>
            <a:r>
              <a:rPr lang="pt-BR" sz="3600" smtClean="0"/>
              <a:t>Resultados / conseqüências</a:t>
            </a:r>
          </a:p>
          <a:p>
            <a:pPr eaLnBrk="1" hangingPunct="1"/>
            <a:r>
              <a:rPr lang="pt-BR" sz="3600" smtClean="0"/>
              <a:t>Informação</a:t>
            </a:r>
          </a:p>
          <a:p>
            <a:pPr eaLnBrk="1" hangingPunct="1"/>
            <a:r>
              <a:rPr lang="pt-BR" sz="3600" smtClean="0"/>
              <a:t>Preferências (em relação aos resultados)</a:t>
            </a:r>
          </a:p>
          <a:p>
            <a:pPr eaLnBrk="1" hangingPunct="1"/>
            <a:r>
              <a:rPr lang="pt-BR" sz="3600" smtClean="0"/>
              <a:t>Lógica </a:t>
            </a:r>
          </a:p>
          <a:p>
            <a:pPr eaLnBrk="1" hangingPunct="1"/>
            <a:endParaRPr lang="pt-BR" sz="3600" smtClean="0"/>
          </a:p>
        </p:txBody>
      </p:sp>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813718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6147"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BC4D30-5223-4EAF-A1E0-359AB8C22A9E}" type="slidenum">
              <a:rPr lang="pt-BR" sz="1400" smtClean="0"/>
              <a:pPr eaLnBrk="1" hangingPunct="1"/>
              <a:t>14</a:t>
            </a:fld>
            <a:endParaRPr lang="pt-BR" sz="1400" smtClean="0"/>
          </a:p>
        </p:txBody>
      </p:sp>
      <p:sp>
        <p:nvSpPr>
          <p:cNvPr id="6148" name="Rectangle 1026"/>
          <p:cNvSpPr>
            <a:spLocks noGrp="1" noChangeArrowheads="1"/>
          </p:cNvSpPr>
          <p:nvPr>
            <p:ph type="title"/>
          </p:nvPr>
        </p:nvSpPr>
        <p:spPr>
          <a:xfrm>
            <a:off x="1633904" y="704851"/>
            <a:ext cx="6792057" cy="968375"/>
          </a:xfrm>
        </p:spPr>
        <p:txBody>
          <a:bodyPr/>
          <a:lstStyle/>
          <a:p>
            <a:pPr eaLnBrk="1" hangingPunct="1"/>
            <a:r>
              <a:rPr lang="pt-BR" b="1" smtClean="0"/>
              <a:t>Empresa WYK - I</a:t>
            </a:r>
            <a:endParaRPr lang="pt-BR" smtClean="0"/>
          </a:p>
        </p:txBody>
      </p:sp>
      <p:sp>
        <p:nvSpPr>
          <p:cNvPr id="6149" name="Rectangle 1027"/>
          <p:cNvSpPr>
            <a:spLocks noGrp="1" noChangeArrowheads="1"/>
          </p:cNvSpPr>
          <p:nvPr>
            <p:ph type="body" idx="1"/>
          </p:nvPr>
        </p:nvSpPr>
        <p:spPr>
          <a:xfrm>
            <a:off x="492369" y="1981200"/>
            <a:ext cx="8229600" cy="4419600"/>
          </a:xfrm>
        </p:spPr>
        <p:txBody>
          <a:bodyPr/>
          <a:lstStyle/>
          <a:p>
            <a:pPr eaLnBrk="1" hangingPunct="1">
              <a:lnSpc>
                <a:spcPct val="90000"/>
              </a:lnSpc>
              <a:buFont typeface="Wingdings" pitchFamily="2" charset="2"/>
              <a:buNone/>
            </a:pPr>
            <a:r>
              <a:rPr lang="pt-BR" sz="2800" smtClean="0"/>
              <a:t>Dois projetos de investimento para a sua unidade de produção</a:t>
            </a:r>
          </a:p>
          <a:p>
            <a:pPr eaLnBrk="1" hangingPunct="1">
              <a:lnSpc>
                <a:spcPct val="90000"/>
              </a:lnSpc>
            </a:pPr>
            <a:r>
              <a:rPr lang="pt-BR" sz="2800" smtClean="0"/>
              <a:t>Projeto Alfa</a:t>
            </a:r>
          </a:p>
          <a:p>
            <a:pPr lvl="2" eaLnBrk="1" hangingPunct="1">
              <a:lnSpc>
                <a:spcPct val="90000"/>
              </a:lnSpc>
            </a:pPr>
            <a:r>
              <a:rPr lang="pt-BR" sz="2200" smtClean="0"/>
              <a:t>Caso a tecnologia envolvida dê resultados desejados (boa chance de sucesso): VPL estimado em $16 milhões;</a:t>
            </a:r>
          </a:p>
          <a:p>
            <a:pPr lvl="2" eaLnBrk="1" hangingPunct="1">
              <a:lnSpc>
                <a:spcPct val="90000"/>
              </a:lnSpc>
            </a:pPr>
            <a:r>
              <a:rPr lang="pt-BR" sz="2200" smtClean="0"/>
              <a:t>Caso contrário: VPL igual a -$4 milhões.</a:t>
            </a:r>
          </a:p>
          <a:p>
            <a:pPr eaLnBrk="1" hangingPunct="1">
              <a:lnSpc>
                <a:spcPct val="90000"/>
              </a:lnSpc>
            </a:pPr>
            <a:r>
              <a:rPr lang="pt-BR" sz="2800" smtClean="0"/>
              <a:t>Projeto Beta</a:t>
            </a:r>
          </a:p>
          <a:p>
            <a:pPr lvl="2" eaLnBrk="1" hangingPunct="1">
              <a:lnSpc>
                <a:spcPct val="90000"/>
              </a:lnSpc>
            </a:pPr>
            <a:r>
              <a:rPr lang="pt-BR" sz="2200" smtClean="0"/>
              <a:t>Caso a tecnologia envolvida corresponda às expectativas (maior chance de sucesso que o Alfa): VPL estimado em $16 milhões;</a:t>
            </a:r>
          </a:p>
          <a:p>
            <a:pPr lvl="2" eaLnBrk="1" hangingPunct="1">
              <a:lnSpc>
                <a:spcPct val="90000"/>
              </a:lnSpc>
            </a:pPr>
            <a:r>
              <a:rPr lang="pt-BR" sz="2200" smtClean="0"/>
              <a:t>Caso contrário, o VPL igual a -$4 milhões.</a:t>
            </a:r>
          </a:p>
        </p:txBody>
      </p:sp>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75636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9219"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5184486-E51D-4918-BBDF-3B3797BAA9F0}" type="slidenum">
              <a:rPr lang="pt-BR" sz="1400" smtClean="0"/>
              <a:pPr eaLnBrk="1" hangingPunct="1"/>
              <a:t>15</a:t>
            </a:fld>
            <a:endParaRPr lang="pt-BR" sz="1400" smtClean="0"/>
          </a:p>
        </p:txBody>
      </p:sp>
      <p:sp>
        <p:nvSpPr>
          <p:cNvPr id="9220" name="Rectangle 2"/>
          <p:cNvSpPr>
            <a:spLocks noGrp="1" noChangeArrowheads="1"/>
          </p:cNvSpPr>
          <p:nvPr>
            <p:ph type="title"/>
          </p:nvPr>
        </p:nvSpPr>
        <p:spPr/>
        <p:txBody>
          <a:bodyPr/>
          <a:lstStyle/>
          <a:p>
            <a:pPr eaLnBrk="1" hangingPunct="1"/>
            <a:r>
              <a:rPr lang="pt-PT" sz="4000" b="1" smtClean="0">
                <a:solidFill>
                  <a:schemeClr val="tx1"/>
                </a:solidFill>
              </a:rPr>
              <a:t>Uma Boa Decisão</a:t>
            </a:r>
            <a:endParaRPr lang="pt-BR" b="1" smtClean="0">
              <a:solidFill>
                <a:schemeClr val="tx1"/>
              </a:solidFill>
            </a:endParaRPr>
          </a:p>
        </p:txBody>
      </p:sp>
      <p:sp>
        <p:nvSpPr>
          <p:cNvPr id="9221" name="Rectangle 3"/>
          <p:cNvSpPr>
            <a:spLocks noGrp="1" noChangeArrowheads="1"/>
          </p:cNvSpPr>
          <p:nvPr>
            <p:ph type="body" idx="1"/>
          </p:nvPr>
        </p:nvSpPr>
        <p:spPr/>
        <p:txBody>
          <a:bodyPr/>
          <a:lstStyle/>
          <a:p>
            <a:pPr eaLnBrk="1" hangingPunct="1"/>
            <a:r>
              <a:rPr lang="pt-PT" dirty="0" smtClean="0"/>
              <a:t>É</a:t>
            </a:r>
            <a:r>
              <a:rPr lang="pt-PT" b="1" dirty="0" smtClean="0"/>
              <a:t> </a:t>
            </a:r>
            <a:r>
              <a:rPr lang="pt-PT" dirty="0" smtClean="0"/>
              <a:t>aquela logicamente consistente com informações, alternativas e valores trazidos ao problema (McNamee e </a:t>
            </a:r>
            <a:r>
              <a:rPr lang="pt-PT" dirty="0" smtClean="0"/>
              <a:t>Celona)</a:t>
            </a:r>
            <a:endParaRPr lang="pt-PT" dirty="0" smtClean="0"/>
          </a:p>
          <a:p>
            <a:pPr eaLnBrk="1" hangingPunct="1"/>
            <a:endParaRPr lang="pt-PT" dirty="0" smtClean="0"/>
          </a:p>
          <a:p>
            <a:pPr eaLnBrk="1" hangingPunct="1"/>
            <a:r>
              <a:rPr lang="pt-PT" dirty="0" smtClean="0"/>
              <a:t>Boa decisão = Bom resultado?</a:t>
            </a:r>
          </a:p>
          <a:p>
            <a:pPr eaLnBrk="1" hangingPunct="1"/>
            <a:endParaRPr lang="pt-PT" dirty="0" smtClean="0"/>
          </a:p>
          <a:p>
            <a:pPr eaLnBrk="1" hangingPunct="1"/>
            <a:r>
              <a:rPr lang="pt-PT" dirty="0" smtClean="0"/>
              <a:t>"Na prática, o que conta é o resultado"</a:t>
            </a:r>
          </a:p>
          <a:p>
            <a:pPr eaLnBrk="1" hangingPunct="1"/>
            <a:endParaRPr lang="pt-BR" dirty="0" smtClean="0"/>
          </a:p>
        </p:txBody>
      </p:sp>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144030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Texto 10"/>
          <p:cNvSpPr>
            <a:spLocks noGrp="1"/>
          </p:cNvSpPr>
          <p:nvPr>
            <p:ph type="body" idx="1"/>
          </p:nvPr>
        </p:nvSpPr>
        <p:spPr>
          <a:xfrm>
            <a:off x="457200" y="416597"/>
            <a:ext cx="4040188" cy="639762"/>
          </a:xfrm>
        </p:spPr>
        <p:txBody>
          <a:bodyPr/>
          <a:lstStyle/>
          <a:p>
            <a:pPr algn="ctr"/>
            <a:r>
              <a:rPr lang="pt-BR" dirty="0" err="1" smtClean="0"/>
              <a:t>Hammond</a:t>
            </a:r>
            <a:r>
              <a:rPr lang="pt-BR" dirty="0" smtClean="0"/>
              <a:t>, </a:t>
            </a:r>
            <a:r>
              <a:rPr lang="pt-BR" dirty="0" err="1" smtClean="0"/>
              <a:t>Keeney</a:t>
            </a:r>
            <a:r>
              <a:rPr lang="pt-BR" dirty="0" smtClean="0"/>
              <a:t> e </a:t>
            </a:r>
            <a:r>
              <a:rPr lang="pt-BR" dirty="0" err="1" smtClean="0"/>
              <a:t>Raiffa</a:t>
            </a:r>
            <a:endParaRPr lang="pt-BR" dirty="0"/>
          </a:p>
        </p:txBody>
      </p:sp>
      <p:sp>
        <p:nvSpPr>
          <p:cNvPr id="4099" name="Rectangle 3"/>
          <p:cNvSpPr>
            <a:spLocks noGrp="1" noChangeArrowheads="1"/>
          </p:cNvSpPr>
          <p:nvPr>
            <p:ph sz="half" idx="2"/>
          </p:nvPr>
        </p:nvSpPr>
        <p:spPr>
          <a:xfrm>
            <a:off x="323528" y="1314963"/>
            <a:ext cx="4608512" cy="4768865"/>
          </a:xfrm>
        </p:spPr>
        <p:txBody>
          <a:bodyPr/>
          <a:lstStyle/>
          <a:p>
            <a:pPr marL="457200" indent="-457200">
              <a:buFont typeface="+mj-lt"/>
              <a:buAutoNum type="arabicPeriod"/>
            </a:pPr>
            <a:r>
              <a:rPr lang="pt-BR" dirty="0" smtClean="0"/>
              <a:t>Definir </a:t>
            </a:r>
            <a:r>
              <a:rPr lang="pt-BR" dirty="0" smtClean="0"/>
              <a:t>o problema certo</a:t>
            </a:r>
            <a:endParaRPr lang="pt-BR" dirty="0"/>
          </a:p>
          <a:p>
            <a:pPr marL="457200" indent="-457200">
              <a:buFont typeface="+mj-lt"/>
              <a:buAutoNum type="arabicPeriod"/>
            </a:pPr>
            <a:r>
              <a:rPr lang="pt-BR" dirty="0" smtClean="0"/>
              <a:t>Especificar seus objetivos</a:t>
            </a:r>
            <a:endParaRPr lang="pt-BR" dirty="0"/>
          </a:p>
          <a:p>
            <a:pPr marL="457200" indent="-457200">
              <a:buFont typeface="+mj-lt"/>
              <a:buAutoNum type="arabicPeriod"/>
            </a:pPr>
            <a:r>
              <a:rPr lang="pt-BR" dirty="0" smtClean="0"/>
              <a:t>Criar alternativas imaginativas</a:t>
            </a:r>
            <a:endParaRPr lang="pt-BR" dirty="0"/>
          </a:p>
          <a:p>
            <a:pPr marL="457200" indent="-457200">
              <a:buFont typeface="+mj-lt"/>
              <a:buAutoNum type="arabicPeriod"/>
            </a:pPr>
            <a:r>
              <a:rPr lang="pt-BR" dirty="0" smtClean="0"/>
              <a:t>Entender as consequências</a:t>
            </a:r>
            <a:endParaRPr lang="pt-BR" dirty="0"/>
          </a:p>
          <a:p>
            <a:pPr marL="457200" indent="-457200">
              <a:buFont typeface="+mj-lt"/>
              <a:buAutoNum type="arabicPeriod"/>
            </a:pPr>
            <a:r>
              <a:rPr lang="pt-BR" dirty="0" smtClean="0"/>
              <a:t>Lançar mão de todas as suas escolhas (</a:t>
            </a:r>
            <a:r>
              <a:rPr lang="pt-BR" i="1" dirty="0" err="1" smtClean="0"/>
              <a:t>grapple</a:t>
            </a:r>
            <a:r>
              <a:rPr lang="pt-BR" i="1" dirty="0" smtClean="0"/>
              <a:t> </a:t>
            </a:r>
            <a:r>
              <a:rPr lang="pt-BR" i="1" dirty="0" err="1" smtClean="0"/>
              <a:t>with</a:t>
            </a:r>
            <a:r>
              <a:rPr lang="pt-BR" i="1" dirty="0" smtClean="0"/>
              <a:t> </a:t>
            </a:r>
            <a:r>
              <a:rPr lang="pt-BR" i="1" dirty="0" err="1" smtClean="0"/>
              <a:t>your</a:t>
            </a:r>
            <a:r>
              <a:rPr lang="pt-BR" i="1" dirty="0" smtClean="0"/>
              <a:t> trade-</a:t>
            </a:r>
            <a:r>
              <a:rPr lang="pt-BR" i="1" dirty="0" err="1" smtClean="0"/>
              <a:t>offs</a:t>
            </a:r>
            <a:r>
              <a:rPr lang="pt-BR" dirty="0" smtClean="0"/>
              <a:t>)</a:t>
            </a:r>
            <a:endParaRPr lang="pt-BR" dirty="0"/>
          </a:p>
          <a:p>
            <a:pPr marL="457200" indent="-457200">
              <a:buFont typeface="+mj-lt"/>
              <a:buAutoNum type="arabicPeriod"/>
            </a:pPr>
            <a:r>
              <a:rPr lang="pt-BR" dirty="0" smtClean="0"/>
              <a:t>Esclarecer suas incertezas</a:t>
            </a:r>
            <a:endParaRPr lang="pt-BR" dirty="0"/>
          </a:p>
          <a:p>
            <a:pPr marL="457200" indent="-457200">
              <a:buFont typeface="+mj-lt"/>
              <a:buAutoNum type="arabicPeriod"/>
            </a:pPr>
            <a:r>
              <a:rPr lang="pt-BR" dirty="0" smtClean="0"/>
              <a:t>Pensar muito sobre sua tolerância ao risco</a:t>
            </a:r>
          </a:p>
          <a:p>
            <a:pPr marL="457200" indent="-457200">
              <a:buFont typeface="+mj-lt"/>
              <a:buAutoNum type="arabicPeriod"/>
            </a:pPr>
            <a:r>
              <a:rPr lang="pt-BR" dirty="0" smtClean="0"/>
              <a:t>Considerar decisões interligadas</a:t>
            </a:r>
          </a:p>
          <a:p>
            <a:pPr marL="457200" indent="-457200">
              <a:buFont typeface="+mj-lt"/>
              <a:buAutoNum type="arabicPeriod"/>
            </a:pPr>
            <a:endParaRPr lang="pt-BR" dirty="0"/>
          </a:p>
        </p:txBody>
      </p:sp>
      <p:sp>
        <p:nvSpPr>
          <p:cNvPr id="12" name="Espaço Reservado para Texto 11"/>
          <p:cNvSpPr>
            <a:spLocks noGrp="1"/>
          </p:cNvSpPr>
          <p:nvPr>
            <p:ph type="body" sz="quarter" idx="3"/>
          </p:nvPr>
        </p:nvSpPr>
        <p:spPr>
          <a:xfrm>
            <a:off x="4645025" y="389971"/>
            <a:ext cx="4041775" cy="639762"/>
          </a:xfrm>
        </p:spPr>
        <p:txBody>
          <a:bodyPr/>
          <a:lstStyle/>
          <a:p>
            <a:pPr algn="ctr"/>
            <a:r>
              <a:rPr lang="pt-BR" dirty="0" err="1" smtClean="0"/>
              <a:t>Bazerman</a:t>
            </a:r>
            <a:endParaRPr lang="pt-BR" dirty="0"/>
          </a:p>
        </p:txBody>
      </p:sp>
      <p:sp>
        <p:nvSpPr>
          <p:cNvPr id="13" name="Espaço Reservado para Conteúdo 12"/>
          <p:cNvSpPr>
            <a:spLocks noGrp="1"/>
          </p:cNvSpPr>
          <p:nvPr>
            <p:ph sz="quarter" idx="4"/>
          </p:nvPr>
        </p:nvSpPr>
        <p:spPr>
          <a:xfrm>
            <a:off x="4972275" y="1314963"/>
            <a:ext cx="4041775" cy="4768865"/>
          </a:xfrm>
        </p:spPr>
        <p:txBody>
          <a:bodyPr/>
          <a:lstStyle/>
          <a:p>
            <a:pPr marL="457200" indent="-457200">
              <a:buFont typeface="+mj-lt"/>
              <a:buAutoNum type="arabicPeriod"/>
            </a:pPr>
            <a:r>
              <a:rPr lang="pt-BR" dirty="0" smtClean="0"/>
              <a:t>Defina o problema</a:t>
            </a:r>
          </a:p>
          <a:p>
            <a:pPr marL="457200" indent="-457200">
              <a:buFont typeface="+mj-lt"/>
              <a:buAutoNum type="arabicPeriod"/>
            </a:pPr>
            <a:r>
              <a:rPr lang="pt-BR" dirty="0" smtClean="0"/>
              <a:t>Identifique os critérios</a:t>
            </a:r>
          </a:p>
          <a:p>
            <a:pPr marL="457200" indent="-457200">
              <a:buFont typeface="+mj-lt"/>
              <a:buAutoNum type="arabicPeriod"/>
            </a:pPr>
            <a:r>
              <a:rPr lang="pt-BR" dirty="0" smtClean="0"/>
              <a:t>Pondere os critérios</a:t>
            </a:r>
          </a:p>
          <a:p>
            <a:pPr marL="457200" indent="-457200">
              <a:buFont typeface="+mj-lt"/>
              <a:buAutoNum type="arabicPeriod"/>
            </a:pPr>
            <a:r>
              <a:rPr lang="pt-BR" dirty="0" smtClean="0"/>
              <a:t>Gere alternativas</a:t>
            </a:r>
          </a:p>
          <a:p>
            <a:pPr marL="457200" indent="-457200">
              <a:buFont typeface="+mj-lt"/>
              <a:buAutoNum type="arabicPeriod"/>
            </a:pPr>
            <a:r>
              <a:rPr lang="pt-BR" dirty="0" smtClean="0"/>
              <a:t>Classifique alternativas segundo cada critério</a:t>
            </a:r>
          </a:p>
          <a:p>
            <a:pPr marL="457200" indent="-457200">
              <a:buFont typeface="+mj-lt"/>
              <a:buAutoNum type="arabicPeriod"/>
            </a:pPr>
            <a:r>
              <a:rPr lang="pt-BR" dirty="0" smtClean="0"/>
              <a:t>Identifique a solução ideal</a:t>
            </a:r>
            <a:endParaRPr lang="pt-BR" dirty="0"/>
          </a:p>
        </p:txBody>
      </p:sp>
      <p:sp>
        <p:nvSpPr>
          <p:cNvPr id="4" name="Espaço Reservado para Data 3"/>
          <p:cNvSpPr>
            <a:spLocks noGrp="1"/>
          </p:cNvSpPr>
          <p:nvPr>
            <p:ph type="dt" sz="half" idx="10"/>
          </p:nvPr>
        </p:nvSpPr>
        <p:spPr/>
        <p:txBody>
          <a:bodyPr/>
          <a:lstStyle/>
          <a:p>
            <a:r>
              <a:rPr lang="pt-BR"/>
              <a:t>FEA/USP  EAD-5853</a:t>
            </a:r>
          </a:p>
        </p:txBody>
      </p:sp>
      <p:sp>
        <p:nvSpPr>
          <p:cNvPr id="5" name="Espaço Reservado para Rodapé 4"/>
          <p:cNvSpPr>
            <a:spLocks noGrp="1"/>
          </p:cNvSpPr>
          <p:nvPr>
            <p:ph type="ftr" sz="quarter" idx="11"/>
          </p:nvPr>
        </p:nvSpPr>
        <p:spPr/>
        <p:txBody>
          <a:bodyPr/>
          <a:lstStyle/>
          <a:p>
            <a:r>
              <a:rPr lang="pt-BR" dirty="0"/>
              <a:t>Abraham </a:t>
            </a:r>
            <a:r>
              <a:rPr lang="pt-BR" dirty="0" err="1"/>
              <a:t>Yu</a:t>
            </a:r>
            <a:endParaRPr lang="pt-BR" dirty="0"/>
          </a:p>
        </p:txBody>
      </p:sp>
      <p:sp>
        <p:nvSpPr>
          <p:cNvPr id="6" name="Espaço Reservado para Número de Slide 5"/>
          <p:cNvSpPr>
            <a:spLocks noGrp="1"/>
          </p:cNvSpPr>
          <p:nvPr>
            <p:ph type="sldNum" sz="quarter" idx="12"/>
          </p:nvPr>
        </p:nvSpPr>
        <p:spPr/>
        <p:txBody>
          <a:bodyPr/>
          <a:lstStyle/>
          <a:p>
            <a:fld id="{6E532279-5399-41EA-95B1-DD120838CF7B}" type="slidenum">
              <a:rPr lang="pt-BR"/>
              <a:pPr/>
              <a:t>16</a:t>
            </a:fld>
            <a:endParaRPr lang="pt-BR"/>
          </a:p>
        </p:txBody>
      </p:sp>
      <p:pic>
        <p:nvPicPr>
          <p:cNvPr id="9"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1696882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63100"/>
            <a:ext cx="7772400" cy="803176"/>
          </a:xfrm>
        </p:spPr>
        <p:txBody>
          <a:bodyPr/>
          <a:lstStyle/>
          <a:p>
            <a:r>
              <a:rPr lang="en-US" sz="3200" dirty="0" smtClean="0">
                <a:solidFill>
                  <a:srgbClr val="4B4A4D"/>
                </a:solidFill>
              </a:rPr>
              <a:t>Systems Analysis: Nine-step Framework</a:t>
            </a:r>
            <a:endParaRPr lang="pt-BR" sz="3200" dirty="0"/>
          </a:p>
        </p:txBody>
      </p:sp>
      <p:sp>
        <p:nvSpPr>
          <p:cNvPr id="3" name="Espaço Reservado para Conteúdo 2"/>
          <p:cNvSpPr>
            <a:spLocks noGrp="1"/>
          </p:cNvSpPr>
          <p:nvPr>
            <p:ph idx="1"/>
          </p:nvPr>
        </p:nvSpPr>
        <p:spPr>
          <a:xfrm>
            <a:off x="685800" y="1229542"/>
            <a:ext cx="7772400" cy="4539208"/>
          </a:xfrm>
        </p:spPr>
        <p:txBody>
          <a:bodyPr/>
          <a:lstStyle/>
          <a:p>
            <a:pPr marL="457200" lvl="0" indent="-457200">
              <a:buFont typeface="+mj-lt"/>
              <a:buAutoNum type="arabicPeriod"/>
            </a:pPr>
            <a:r>
              <a:rPr lang="en-US" sz="2000" dirty="0" smtClean="0">
                <a:solidFill>
                  <a:srgbClr val="000000"/>
                </a:solidFill>
              </a:rPr>
              <a:t>Marshal </a:t>
            </a:r>
            <a:r>
              <a:rPr lang="en-US" sz="2000" dirty="0">
                <a:solidFill>
                  <a:srgbClr val="000000"/>
                </a:solidFill>
              </a:rPr>
              <a:t>all the information and scientific knowledge </a:t>
            </a:r>
            <a:r>
              <a:rPr lang="en-US" sz="2000" dirty="0" smtClean="0">
                <a:solidFill>
                  <a:srgbClr val="000000"/>
                </a:solidFill>
              </a:rPr>
              <a:t>available </a:t>
            </a:r>
            <a:endParaRPr lang="en-US" sz="2000" dirty="0">
              <a:solidFill>
                <a:srgbClr val="000000"/>
              </a:solidFill>
            </a:endParaRPr>
          </a:p>
          <a:p>
            <a:pPr marL="457200" lvl="0" indent="-457200">
              <a:buFont typeface="+mj-lt"/>
              <a:buAutoNum type="arabicPeriod"/>
            </a:pPr>
            <a:r>
              <a:rPr lang="en-US" sz="2000" dirty="0">
                <a:solidFill>
                  <a:srgbClr val="000000"/>
                </a:solidFill>
              </a:rPr>
              <a:t>D</a:t>
            </a:r>
            <a:r>
              <a:rPr lang="en-US" sz="2000" dirty="0" smtClean="0">
                <a:solidFill>
                  <a:srgbClr val="000000"/>
                </a:solidFill>
              </a:rPr>
              <a:t>etermine </a:t>
            </a:r>
            <a:r>
              <a:rPr lang="en-US" sz="2000" dirty="0">
                <a:solidFill>
                  <a:srgbClr val="000000"/>
                </a:solidFill>
              </a:rPr>
              <a:t>what the goals of the stakeholders are</a:t>
            </a:r>
          </a:p>
          <a:p>
            <a:pPr marL="457200" lvl="0" indent="-457200">
              <a:buFont typeface="+mj-lt"/>
              <a:buAutoNum type="arabicPeriod"/>
            </a:pPr>
            <a:r>
              <a:rPr lang="en-US" sz="2000" dirty="0">
                <a:solidFill>
                  <a:srgbClr val="000000"/>
                </a:solidFill>
              </a:rPr>
              <a:t>E</a:t>
            </a:r>
            <a:r>
              <a:rPr lang="en-US" sz="2000" dirty="0" smtClean="0">
                <a:solidFill>
                  <a:srgbClr val="000000"/>
                </a:solidFill>
              </a:rPr>
              <a:t>xplore </a:t>
            </a:r>
            <a:r>
              <a:rPr lang="en-US" sz="2000" dirty="0">
                <a:solidFill>
                  <a:srgbClr val="000000"/>
                </a:solidFill>
              </a:rPr>
              <a:t>different alternative ways of achieving those goals </a:t>
            </a:r>
          </a:p>
          <a:p>
            <a:pPr marL="457200" lvl="0" indent="-457200">
              <a:buFont typeface="+mj-lt"/>
              <a:buAutoNum type="arabicPeriod"/>
            </a:pPr>
            <a:r>
              <a:rPr lang="en-US" sz="2000" dirty="0">
                <a:solidFill>
                  <a:srgbClr val="000000"/>
                </a:solidFill>
              </a:rPr>
              <a:t>R</a:t>
            </a:r>
            <a:r>
              <a:rPr lang="en-US" sz="2000" dirty="0" smtClean="0">
                <a:solidFill>
                  <a:srgbClr val="000000"/>
                </a:solidFill>
              </a:rPr>
              <a:t>econsider </a:t>
            </a:r>
            <a:r>
              <a:rPr lang="en-US" sz="2000" dirty="0">
                <a:solidFill>
                  <a:srgbClr val="000000"/>
                </a:solidFill>
              </a:rPr>
              <a:t>the problem in light of the knowledge accumulated. </a:t>
            </a:r>
          </a:p>
          <a:p>
            <a:pPr marL="457200" lvl="0" indent="-457200">
              <a:buFont typeface="+mj-lt"/>
              <a:buAutoNum type="arabicPeriod"/>
            </a:pPr>
            <a:r>
              <a:rPr lang="en-US" sz="2000" dirty="0">
                <a:solidFill>
                  <a:srgbClr val="000000"/>
                </a:solidFill>
              </a:rPr>
              <a:t>E</a:t>
            </a:r>
            <a:r>
              <a:rPr lang="en-US" sz="2000" dirty="0" smtClean="0">
                <a:solidFill>
                  <a:srgbClr val="000000"/>
                </a:solidFill>
              </a:rPr>
              <a:t>stimate </a:t>
            </a:r>
            <a:r>
              <a:rPr lang="en-US" sz="2000" dirty="0">
                <a:solidFill>
                  <a:srgbClr val="000000"/>
                </a:solidFill>
              </a:rPr>
              <a:t>the impacts of the various possible courses of action, </a:t>
            </a:r>
            <a:r>
              <a:rPr lang="en-US" sz="2000" dirty="0" smtClean="0">
                <a:solidFill>
                  <a:srgbClr val="000000"/>
                </a:solidFill>
              </a:rPr>
              <a:t>taking into </a:t>
            </a:r>
            <a:r>
              <a:rPr lang="en-US" sz="2000" dirty="0">
                <a:solidFill>
                  <a:srgbClr val="000000"/>
                </a:solidFill>
              </a:rPr>
              <a:t>account the </a:t>
            </a:r>
            <a:r>
              <a:rPr lang="en-US" sz="2000" b="1" dirty="0">
                <a:solidFill>
                  <a:srgbClr val="000000"/>
                </a:solidFill>
              </a:rPr>
              <a:t>uncertain</a:t>
            </a:r>
            <a:r>
              <a:rPr lang="en-US" sz="2000" dirty="0">
                <a:solidFill>
                  <a:srgbClr val="000000"/>
                </a:solidFill>
              </a:rPr>
              <a:t> future and the </a:t>
            </a:r>
            <a:r>
              <a:rPr lang="en-US" sz="2000" b="1" dirty="0">
                <a:solidFill>
                  <a:srgbClr val="000000"/>
                </a:solidFill>
              </a:rPr>
              <a:t>organizational structures </a:t>
            </a:r>
            <a:r>
              <a:rPr lang="en-US" sz="2000" dirty="0">
                <a:solidFill>
                  <a:srgbClr val="000000"/>
                </a:solidFill>
              </a:rPr>
              <a:t>that are required to implement our </a:t>
            </a:r>
            <a:r>
              <a:rPr lang="en-US" sz="2000" dirty="0" smtClean="0">
                <a:solidFill>
                  <a:srgbClr val="000000"/>
                </a:solidFill>
              </a:rPr>
              <a:t>proposals</a:t>
            </a:r>
            <a:r>
              <a:rPr lang="en-US" sz="2000" dirty="0">
                <a:solidFill>
                  <a:srgbClr val="000000"/>
                </a:solidFill>
              </a:rPr>
              <a:t> </a:t>
            </a:r>
            <a:endParaRPr lang="en-US" sz="2000" dirty="0" smtClean="0">
              <a:solidFill>
                <a:srgbClr val="000000"/>
              </a:solidFill>
            </a:endParaRPr>
          </a:p>
          <a:p>
            <a:pPr marL="457200" lvl="0" indent="-457200">
              <a:buFont typeface="+mj-lt"/>
              <a:buAutoNum type="arabicPeriod"/>
            </a:pPr>
            <a:r>
              <a:rPr lang="en-US" sz="2000" dirty="0">
                <a:solidFill>
                  <a:srgbClr val="000000"/>
                </a:solidFill>
              </a:rPr>
              <a:t>C</a:t>
            </a:r>
            <a:r>
              <a:rPr lang="en-US" sz="2000" dirty="0" smtClean="0">
                <a:solidFill>
                  <a:srgbClr val="000000"/>
                </a:solidFill>
              </a:rPr>
              <a:t>ompare </a:t>
            </a:r>
            <a:r>
              <a:rPr lang="en-US" sz="2000" dirty="0">
                <a:solidFill>
                  <a:srgbClr val="000000"/>
                </a:solidFill>
              </a:rPr>
              <a:t>the alternatives by making a detailed assessment of possible impacts and </a:t>
            </a:r>
            <a:r>
              <a:rPr lang="en-US" sz="2000" dirty="0" smtClean="0">
                <a:solidFill>
                  <a:srgbClr val="000000"/>
                </a:solidFill>
              </a:rPr>
              <a:t>consequences </a:t>
            </a:r>
          </a:p>
          <a:p>
            <a:pPr marL="457200" lvl="0" indent="-457200">
              <a:buFont typeface="+mj-lt"/>
              <a:buAutoNum type="arabicPeriod"/>
            </a:pPr>
            <a:r>
              <a:rPr lang="en-US" sz="2000" dirty="0">
                <a:solidFill>
                  <a:srgbClr val="000000"/>
                </a:solidFill>
              </a:rPr>
              <a:t>P</a:t>
            </a:r>
            <a:r>
              <a:rPr lang="en-US" sz="2000" dirty="0" smtClean="0">
                <a:solidFill>
                  <a:srgbClr val="000000"/>
                </a:solidFill>
              </a:rPr>
              <a:t>resent </a:t>
            </a:r>
            <a:r>
              <a:rPr lang="en-US" sz="2000" dirty="0">
                <a:solidFill>
                  <a:srgbClr val="000000"/>
                </a:solidFill>
              </a:rPr>
              <a:t>the results of the study in a framework that </a:t>
            </a:r>
            <a:r>
              <a:rPr lang="en-US" sz="2000" b="1" dirty="0">
                <a:solidFill>
                  <a:srgbClr val="000000"/>
                </a:solidFill>
              </a:rPr>
              <a:t>facilitates choice by the stakeholders</a:t>
            </a:r>
            <a:r>
              <a:rPr lang="en-US" sz="2000" dirty="0">
                <a:solidFill>
                  <a:srgbClr val="000000"/>
                </a:solidFill>
              </a:rPr>
              <a:t>. </a:t>
            </a:r>
            <a:endParaRPr lang="en-US" sz="2000" dirty="0" smtClean="0">
              <a:solidFill>
                <a:srgbClr val="000000"/>
              </a:solidFill>
            </a:endParaRPr>
          </a:p>
          <a:p>
            <a:pPr marL="457200" lvl="0" indent="-457200">
              <a:buFont typeface="+mj-lt"/>
              <a:buAutoNum type="arabicPeriod"/>
            </a:pPr>
            <a:r>
              <a:rPr lang="en-US" sz="2000" dirty="0">
                <a:solidFill>
                  <a:srgbClr val="000000"/>
                </a:solidFill>
              </a:rPr>
              <a:t>P</a:t>
            </a:r>
            <a:r>
              <a:rPr lang="en-US" sz="2000" dirty="0" smtClean="0">
                <a:solidFill>
                  <a:srgbClr val="000000"/>
                </a:solidFill>
              </a:rPr>
              <a:t>rovide </a:t>
            </a:r>
            <a:r>
              <a:rPr lang="en-US" sz="2000" dirty="0">
                <a:solidFill>
                  <a:srgbClr val="000000"/>
                </a:solidFill>
              </a:rPr>
              <a:t>follow-up assistance. </a:t>
            </a:r>
            <a:endParaRPr lang="en-US" sz="2000" dirty="0" smtClean="0">
              <a:solidFill>
                <a:srgbClr val="000000"/>
              </a:solidFill>
            </a:endParaRPr>
          </a:p>
          <a:p>
            <a:pPr marL="457200" lvl="0" indent="-457200">
              <a:buFont typeface="+mj-lt"/>
              <a:buAutoNum type="arabicPeriod"/>
            </a:pPr>
            <a:r>
              <a:rPr lang="en-US" sz="2000" dirty="0">
                <a:solidFill>
                  <a:srgbClr val="000000"/>
                </a:solidFill>
              </a:rPr>
              <a:t>E</a:t>
            </a:r>
            <a:r>
              <a:rPr lang="en-US" sz="2000" dirty="0" smtClean="0">
                <a:solidFill>
                  <a:srgbClr val="000000"/>
                </a:solidFill>
              </a:rPr>
              <a:t>valuate </a:t>
            </a:r>
            <a:r>
              <a:rPr lang="en-US" sz="2000" dirty="0">
                <a:solidFill>
                  <a:srgbClr val="000000"/>
                </a:solidFill>
              </a:rPr>
              <a:t>the </a:t>
            </a:r>
            <a:r>
              <a:rPr lang="en-US" sz="2000" dirty="0" smtClean="0">
                <a:solidFill>
                  <a:srgbClr val="000000"/>
                </a:solidFill>
              </a:rPr>
              <a:t>results</a:t>
            </a:r>
            <a:endParaRPr lang="pt-BR" sz="2000" dirty="0"/>
          </a:p>
        </p:txBody>
      </p:sp>
      <p:sp>
        <p:nvSpPr>
          <p:cNvPr id="4" name="Espaço Reservado para Data 3"/>
          <p:cNvSpPr>
            <a:spLocks noGrp="1"/>
          </p:cNvSpPr>
          <p:nvPr>
            <p:ph type="dt" sz="half" idx="10"/>
          </p:nvPr>
        </p:nvSpPr>
        <p:spPr/>
        <p:txBody>
          <a:bodyPr/>
          <a:lstStyle/>
          <a:p>
            <a:r>
              <a:rPr lang="pt-BR" dirty="0" smtClean="0"/>
              <a:t>FEA/USP  EAD-5853</a:t>
            </a:r>
            <a:endParaRPr lang="pt-BR" dirty="0"/>
          </a:p>
        </p:txBody>
      </p:sp>
      <p:sp>
        <p:nvSpPr>
          <p:cNvPr id="5" name="Espaço Reservado para Rodapé 4"/>
          <p:cNvSpPr>
            <a:spLocks noGrp="1"/>
          </p:cNvSpPr>
          <p:nvPr>
            <p:ph type="ftr" sz="quarter" idx="11"/>
          </p:nvPr>
        </p:nvSpPr>
        <p:spPr/>
        <p:txBody>
          <a:bodyPr/>
          <a:lstStyle/>
          <a:p>
            <a:r>
              <a:rPr lang="pt-BR" dirty="0" smtClean="0"/>
              <a:t>Abraham </a:t>
            </a:r>
            <a:r>
              <a:rPr lang="pt-BR" dirty="0" err="1" smtClean="0"/>
              <a:t>Yu</a:t>
            </a:r>
            <a:endParaRPr lang="pt-BR" dirty="0"/>
          </a:p>
        </p:txBody>
      </p:sp>
      <p:sp>
        <p:nvSpPr>
          <p:cNvPr id="6" name="Espaço Reservado para Número de Slide 5"/>
          <p:cNvSpPr>
            <a:spLocks noGrp="1"/>
          </p:cNvSpPr>
          <p:nvPr>
            <p:ph type="sldNum" sz="quarter" idx="12"/>
          </p:nvPr>
        </p:nvSpPr>
        <p:spPr/>
        <p:txBody>
          <a:bodyPr/>
          <a:lstStyle/>
          <a:p>
            <a:fld id="{5BCC441D-E329-43B3-AF12-5413D2EA1333}" type="slidenum">
              <a:rPr lang="pt-BR" smtClean="0"/>
              <a:pPr/>
              <a:t>17</a:t>
            </a:fld>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5212632"/>
            <a:ext cx="237807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729659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11267"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753646F-829C-4DB6-8A25-F8D163115512}" type="slidenum">
              <a:rPr lang="pt-BR" sz="1400" smtClean="0"/>
              <a:pPr eaLnBrk="1" hangingPunct="1"/>
              <a:t>18</a:t>
            </a:fld>
            <a:endParaRPr lang="pt-BR" sz="1400" smtClean="0"/>
          </a:p>
        </p:txBody>
      </p:sp>
      <p:sp>
        <p:nvSpPr>
          <p:cNvPr id="11268" name="Rectangle 2"/>
          <p:cNvSpPr>
            <a:spLocks noGrp="1" noChangeArrowheads="1"/>
          </p:cNvSpPr>
          <p:nvPr>
            <p:ph type="title"/>
          </p:nvPr>
        </p:nvSpPr>
        <p:spPr/>
        <p:txBody>
          <a:bodyPr/>
          <a:lstStyle/>
          <a:p>
            <a:pPr eaLnBrk="1" hangingPunct="1"/>
            <a:r>
              <a:rPr lang="pt-BR" sz="3600" b="1" dirty="0" smtClean="0"/>
              <a:t>Seis Requisitos </a:t>
            </a:r>
            <a:r>
              <a:rPr lang="pt-BR" sz="3600" b="1" dirty="0" smtClean="0"/>
              <a:t>da </a:t>
            </a:r>
            <a:br>
              <a:rPr lang="pt-BR" sz="3600" b="1" dirty="0" smtClean="0"/>
            </a:br>
            <a:r>
              <a:rPr lang="pt-BR" sz="3600" b="1" dirty="0" smtClean="0"/>
              <a:t>Decisão </a:t>
            </a:r>
            <a:r>
              <a:rPr lang="pt-BR" sz="3600" b="1" dirty="0" smtClean="0"/>
              <a:t>de </a:t>
            </a:r>
            <a:r>
              <a:rPr lang="pt-BR" sz="3600" b="1" dirty="0" smtClean="0"/>
              <a:t>Qualidade (U. Stanford)</a:t>
            </a:r>
            <a:r>
              <a:rPr lang="pt-BR" sz="3600" dirty="0" smtClean="0"/>
              <a:t> </a:t>
            </a:r>
            <a:endParaRPr lang="pt-BR" sz="3600" dirty="0" smtClean="0"/>
          </a:p>
        </p:txBody>
      </p:sp>
      <p:sp>
        <p:nvSpPr>
          <p:cNvPr id="11269" name="Rectangle 3"/>
          <p:cNvSpPr>
            <a:spLocks noGrp="1" noChangeArrowheads="1"/>
          </p:cNvSpPr>
          <p:nvPr>
            <p:ph type="body" idx="1"/>
          </p:nvPr>
        </p:nvSpPr>
        <p:spPr>
          <a:xfrm>
            <a:off x="685800" y="2192950"/>
            <a:ext cx="7772400" cy="4114800"/>
          </a:xfrm>
        </p:spPr>
        <p:txBody>
          <a:bodyPr/>
          <a:lstStyle/>
          <a:p>
            <a:pPr eaLnBrk="1" hangingPunct="1">
              <a:buFont typeface="Wingdings" pitchFamily="2" charset="2"/>
              <a:buNone/>
            </a:pPr>
            <a:r>
              <a:rPr lang="pt-BR" sz="2800" dirty="0" smtClean="0"/>
              <a:t>1. Definição apropriada do problema (</a:t>
            </a:r>
            <a:r>
              <a:rPr lang="pt-BR" sz="2800" i="1" dirty="0" err="1" smtClean="0"/>
              <a:t>framing</a:t>
            </a:r>
            <a:r>
              <a:rPr lang="pt-BR" sz="2800" dirty="0" smtClean="0"/>
              <a:t>)</a:t>
            </a:r>
          </a:p>
          <a:p>
            <a:pPr eaLnBrk="1" hangingPunct="1">
              <a:buFont typeface="Wingdings" pitchFamily="2" charset="2"/>
              <a:buNone/>
            </a:pPr>
            <a:r>
              <a:rPr lang="pt-BR" sz="2800" dirty="0" smtClean="0"/>
              <a:t>2. Alternativas criativas e viáveis</a:t>
            </a:r>
          </a:p>
          <a:p>
            <a:pPr eaLnBrk="1" hangingPunct="1">
              <a:buFont typeface="Wingdings" pitchFamily="2" charset="2"/>
              <a:buNone/>
            </a:pPr>
            <a:r>
              <a:rPr lang="pt-BR" sz="2800" dirty="0" smtClean="0"/>
              <a:t>3. Informação relevante e confiável</a:t>
            </a:r>
          </a:p>
          <a:p>
            <a:pPr eaLnBrk="1" hangingPunct="1">
              <a:buFont typeface="Wingdings" pitchFamily="2" charset="2"/>
              <a:buNone/>
            </a:pPr>
            <a:r>
              <a:rPr lang="pt-BR" sz="2800" dirty="0" smtClean="0"/>
              <a:t>4. Valores e “trade-off” claros</a:t>
            </a:r>
          </a:p>
          <a:p>
            <a:pPr eaLnBrk="1" hangingPunct="1">
              <a:buFont typeface="Wingdings" pitchFamily="2" charset="2"/>
              <a:buNone/>
            </a:pPr>
            <a:r>
              <a:rPr lang="pt-BR" sz="2800" dirty="0" smtClean="0"/>
              <a:t>5. Raciocínio lógico</a:t>
            </a:r>
          </a:p>
          <a:p>
            <a:pPr eaLnBrk="1" hangingPunct="1">
              <a:buFont typeface="Wingdings" pitchFamily="2" charset="2"/>
              <a:buNone/>
            </a:pPr>
            <a:r>
              <a:rPr lang="pt-BR" sz="2800" dirty="0" smtClean="0"/>
              <a:t>6. Compromisso para a ação</a:t>
            </a:r>
          </a:p>
        </p:txBody>
      </p:sp>
      <p:pic>
        <p:nvPicPr>
          <p:cNvPr id="7"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246672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609600"/>
            <a:ext cx="8136904" cy="1143000"/>
          </a:xfrm>
        </p:spPr>
        <p:txBody>
          <a:bodyPr/>
          <a:lstStyle/>
          <a:p>
            <a:r>
              <a:rPr lang="pt-BR" sz="3200" b="1" i="1" dirty="0"/>
              <a:t>Escolher um dos dois programas de prevenção</a:t>
            </a:r>
            <a:r>
              <a:rPr lang="pt-BR" sz="3200" b="1" i="1" dirty="0" smtClean="0"/>
              <a:t>:</a:t>
            </a:r>
            <a:endParaRPr lang="pt-BR" sz="3200" b="1" i="1" dirty="0"/>
          </a:p>
        </p:txBody>
      </p:sp>
      <p:sp>
        <p:nvSpPr>
          <p:cNvPr id="3" name="Espaço Reservado para Conteúdo 2"/>
          <p:cNvSpPr>
            <a:spLocks noGrp="1"/>
          </p:cNvSpPr>
          <p:nvPr>
            <p:ph sz="half" idx="1"/>
          </p:nvPr>
        </p:nvSpPr>
        <p:spPr>
          <a:xfrm>
            <a:off x="685800" y="2019700"/>
            <a:ext cx="3810000" cy="4114800"/>
          </a:xfrm>
          <a:ln>
            <a:solidFill>
              <a:schemeClr val="bg1">
                <a:lumMod val="50000"/>
              </a:schemeClr>
            </a:solidFill>
          </a:ln>
        </p:spPr>
        <p:txBody>
          <a:bodyPr/>
          <a:lstStyle/>
          <a:p>
            <a:pPr marL="0" indent="0">
              <a:spcAft>
                <a:spcPts val="0"/>
              </a:spcAft>
              <a:buNone/>
            </a:pPr>
            <a:r>
              <a:rPr lang="pt-BR" sz="2400" b="1" dirty="0">
                <a:ea typeface="Times New Roman"/>
              </a:rPr>
              <a:t>Programa I: </a:t>
            </a:r>
            <a:endParaRPr lang="pt-BR" sz="2400" dirty="0">
              <a:ea typeface="Times New Roman"/>
            </a:endParaRPr>
          </a:p>
          <a:p>
            <a:pPr marL="0" indent="0">
              <a:spcAft>
                <a:spcPts val="0"/>
              </a:spcAft>
              <a:buNone/>
            </a:pPr>
            <a:r>
              <a:rPr lang="pt-BR" sz="2400" dirty="0">
                <a:ea typeface="Times New Roman"/>
              </a:rPr>
              <a:t>400 pessoas vão morrer</a:t>
            </a:r>
          </a:p>
          <a:p>
            <a:pPr marL="0" indent="0">
              <a:spcAft>
                <a:spcPts val="0"/>
              </a:spcAft>
              <a:buNone/>
            </a:pPr>
            <a:endParaRPr lang="pt-BR" sz="2400" dirty="0" smtClean="0">
              <a:ea typeface="Times New Roman"/>
            </a:endParaRPr>
          </a:p>
          <a:p>
            <a:pPr marL="0" indent="0">
              <a:spcAft>
                <a:spcPts val="0"/>
              </a:spcAft>
              <a:buNone/>
            </a:pPr>
            <a:r>
              <a:rPr lang="pt-BR" sz="2400" b="1" dirty="0" smtClean="0">
                <a:ea typeface="Times New Roman"/>
              </a:rPr>
              <a:t>Programa </a:t>
            </a:r>
            <a:r>
              <a:rPr lang="pt-BR" sz="2400" b="1" dirty="0">
                <a:ea typeface="Times New Roman"/>
              </a:rPr>
              <a:t>II: </a:t>
            </a:r>
            <a:endParaRPr lang="pt-BR" sz="2400" dirty="0">
              <a:ea typeface="Times New Roman"/>
            </a:endParaRPr>
          </a:p>
          <a:p>
            <a:pPr marL="0" indent="0">
              <a:spcAft>
                <a:spcPts val="0"/>
              </a:spcAft>
              <a:buNone/>
            </a:pPr>
            <a:r>
              <a:rPr lang="pt-BR" sz="2400" dirty="0">
                <a:ea typeface="Times New Roman"/>
              </a:rPr>
              <a:t>1/3 de probabilidade que ninguém morrerá; ou 2/3 de probabilidade que 600 pessoas vão morrer </a:t>
            </a:r>
          </a:p>
          <a:p>
            <a:endParaRPr lang="pt-BR" sz="2400" dirty="0"/>
          </a:p>
        </p:txBody>
      </p:sp>
      <p:sp>
        <p:nvSpPr>
          <p:cNvPr id="4" name="Espaço Reservado para Conteúdo 3"/>
          <p:cNvSpPr>
            <a:spLocks noGrp="1"/>
          </p:cNvSpPr>
          <p:nvPr>
            <p:ph sz="half" idx="2"/>
          </p:nvPr>
        </p:nvSpPr>
        <p:spPr>
          <a:xfrm>
            <a:off x="4648200" y="2019700"/>
            <a:ext cx="3810000" cy="4114800"/>
          </a:xfrm>
          <a:ln>
            <a:solidFill>
              <a:schemeClr val="bg1">
                <a:lumMod val="50000"/>
              </a:schemeClr>
            </a:solidFill>
          </a:ln>
        </p:spPr>
        <p:txBody>
          <a:bodyPr/>
          <a:lstStyle/>
          <a:p>
            <a:pPr marL="0" indent="0">
              <a:buNone/>
            </a:pPr>
            <a:r>
              <a:rPr lang="pt-BR" sz="2400" b="1" dirty="0"/>
              <a:t>Programa A: </a:t>
            </a:r>
            <a:endParaRPr lang="pt-BR" sz="2400" dirty="0"/>
          </a:p>
          <a:p>
            <a:pPr marL="0" indent="0">
              <a:buNone/>
            </a:pPr>
            <a:r>
              <a:rPr lang="pt-BR" sz="2400" dirty="0"/>
              <a:t>200 pessoas serão salvas</a:t>
            </a:r>
          </a:p>
          <a:p>
            <a:pPr marL="0" indent="0">
              <a:buNone/>
            </a:pPr>
            <a:r>
              <a:rPr lang="pt-BR" sz="2400" dirty="0"/>
              <a:t> </a:t>
            </a:r>
          </a:p>
          <a:p>
            <a:pPr marL="0" indent="0">
              <a:buNone/>
            </a:pPr>
            <a:r>
              <a:rPr lang="pt-BR" sz="2400" b="1" dirty="0" smtClean="0"/>
              <a:t>Programa </a:t>
            </a:r>
            <a:r>
              <a:rPr lang="pt-BR" sz="2400" b="1" dirty="0"/>
              <a:t>B: </a:t>
            </a:r>
            <a:endParaRPr lang="pt-BR" sz="2400" dirty="0"/>
          </a:p>
          <a:p>
            <a:pPr marL="0" indent="0">
              <a:buNone/>
            </a:pPr>
            <a:r>
              <a:rPr lang="pt-BR" sz="2400" dirty="0"/>
              <a:t>1/3 de probabilidade que 600 pessoas serão salvas; ou 2/3 de probabilidade que nenhuma será salva </a:t>
            </a:r>
          </a:p>
          <a:p>
            <a:endParaRPr lang="pt-BR" sz="2400" dirty="0"/>
          </a:p>
        </p:txBody>
      </p:sp>
      <p:sp>
        <p:nvSpPr>
          <p:cNvPr id="5" name="Espaço Reservado para Data 4"/>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6" name="Espaço Reservado para Rodapé 5"/>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7" name="Espaço Reservado para Número de Slide 6"/>
          <p:cNvSpPr>
            <a:spLocks noGrp="1"/>
          </p:cNvSpPr>
          <p:nvPr>
            <p:ph type="sldNum" sz="quarter" idx="12"/>
          </p:nvPr>
        </p:nvSpPr>
        <p:spPr/>
        <p:txBody>
          <a:bodyPr/>
          <a:lstStyle/>
          <a:p>
            <a:fld id="{A80BD4F2-F089-4FA9-9758-1A3870CAA22E}" type="slidenum">
              <a:rPr lang="en-US" smtClean="0">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val="1525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en-US">
                <a:solidFill>
                  <a:srgbClr val="000000"/>
                </a:solidFill>
              </a:rPr>
              <a:t>EAD-5853</a:t>
            </a:r>
          </a:p>
        </p:txBody>
      </p:sp>
      <p:sp>
        <p:nvSpPr>
          <p:cNvPr id="6" name="Espaço Reservado para Rodapé 4"/>
          <p:cNvSpPr>
            <a:spLocks noGrp="1"/>
          </p:cNvSpPr>
          <p:nvPr>
            <p:ph type="ftr" sz="quarter" idx="11"/>
          </p:nvPr>
        </p:nvSpPr>
        <p:spPr/>
        <p:txBody>
          <a:bodyPr/>
          <a:lstStyle/>
          <a:p>
            <a:r>
              <a:rPr lang="en-US">
                <a:solidFill>
                  <a:srgbClr val="000000"/>
                </a:solidFill>
              </a:rPr>
              <a:t>A. Yu</a:t>
            </a:r>
          </a:p>
        </p:txBody>
      </p:sp>
      <p:sp>
        <p:nvSpPr>
          <p:cNvPr id="7" name="Espaço Reservado para Número de Slide 5"/>
          <p:cNvSpPr>
            <a:spLocks noGrp="1"/>
          </p:cNvSpPr>
          <p:nvPr>
            <p:ph type="sldNum" sz="quarter" idx="12"/>
          </p:nvPr>
        </p:nvSpPr>
        <p:spPr/>
        <p:txBody>
          <a:bodyPr/>
          <a:lstStyle/>
          <a:p>
            <a:fld id="{41D71779-6FFF-4C97-ABD6-DBC1D98AB8E1}" type="slidenum">
              <a:rPr lang="en-US">
                <a:solidFill>
                  <a:srgbClr val="000000"/>
                </a:solidFill>
              </a:rPr>
              <a:pPr/>
              <a:t>2</a:t>
            </a:fld>
            <a:endParaRPr lang="en-US">
              <a:solidFill>
                <a:srgbClr val="000000"/>
              </a:solidFill>
            </a:endParaRPr>
          </a:p>
        </p:txBody>
      </p:sp>
      <p:sp>
        <p:nvSpPr>
          <p:cNvPr id="4098" name="Rectangle 2"/>
          <p:cNvSpPr>
            <a:spLocks noGrp="1" noChangeArrowheads="1"/>
          </p:cNvSpPr>
          <p:nvPr>
            <p:ph type="title"/>
          </p:nvPr>
        </p:nvSpPr>
        <p:spPr/>
        <p:txBody>
          <a:bodyPr/>
          <a:lstStyle/>
          <a:p>
            <a:r>
              <a:rPr lang="pt-BR" sz="4000" b="1" i="1" dirty="0"/>
              <a:t>EAD - 5853</a:t>
            </a:r>
            <a:endParaRPr lang="en-US" sz="4000" b="1" i="1" dirty="0"/>
          </a:p>
        </p:txBody>
      </p:sp>
      <p:sp>
        <p:nvSpPr>
          <p:cNvPr id="4099" name="Rectangle 3"/>
          <p:cNvSpPr>
            <a:spLocks noGrp="1" noChangeArrowheads="1"/>
          </p:cNvSpPr>
          <p:nvPr>
            <p:ph type="body" idx="1"/>
          </p:nvPr>
        </p:nvSpPr>
        <p:spPr/>
        <p:txBody>
          <a:bodyPr/>
          <a:lstStyle/>
          <a:p>
            <a:r>
              <a:rPr lang="pt-BR" dirty="0"/>
              <a:t>Origem – Professor Jairo Simon de Fonseca </a:t>
            </a:r>
          </a:p>
          <a:p>
            <a:pPr lvl="1"/>
            <a:r>
              <a:rPr lang="pt-BR" dirty="0"/>
              <a:t>Teoria matemática de decisão</a:t>
            </a:r>
          </a:p>
          <a:p>
            <a:pPr lvl="1"/>
            <a:r>
              <a:rPr lang="pt-BR" dirty="0"/>
              <a:t>Prof. </a:t>
            </a:r>
            <a:r>
              <a:rPr lang="pt-BR" dirty="0" err="1"/>
              <a:t>Antonio</a:t>
            </a:r>
            <a:r>
              <a:rPr lang="pt-BR" dirty="0"/>
              <a:t> Z. </a:t>
            </a:r>
            <a:r>
              <a:rPr lang="pt-BR" dirty="0" err="1"/>
              <a:t>Sanvicente</a:t>
            </a:r>
            <a:endParaRPr lang="pt-BR" dirty="0"/>
          </a:p>
          <a:p>
            <a:r>
              <a:rPr lang="pt-BR" dirty="0"/>
              <a:t>Desde </a:t>
            </a:r>
            <a:r>
              <a:rPr lang="pt-BR" dirty="0" smtClean="0"/>
              <a:t>1993 (</a:t>
            </a:r>
            <a:r>
              <a:rPr lang="pt-BR" dirty="0" smtClean="0"/>
              <a:t>2014: </a:t>
            </a:r>
            <a:r>
              <a:rPr lang="pt-BR" dirty="0" smtClean="0"/>
              <a:t>edição Nº </a:t>
            </a:r>
            <a:r>
              <a:rPr lang="pt-BR" dirty="0" smtClean="0"/>
              <a:t>21)</a:t>
            </a:r>
            <a:endParaRPr lang="pt-BR" dirty="0"/>
          </a:p>
          <a:p>
            <a:pPr lvl="1"/>
            <a:r>
              <a:rPr lang="pt-BR" dirty="0"/>
              <a:t>Análise de </a:t>
            </a:r>
            <a:r>
              <a:rPr lang="pt-BR" dirty="0" smtClean="0"/>
              <a:t>decisão e variações</a:t>
            </a:r>
            <a:endParaRPr lang="pt-BR" dirty="0"/>
          </a:p>
          <a:p>
            <a:pPr lvl="1"/>
            <a:r>
              <a:rPr lang="pt-BR" dirty="0"/>
              <a:t>Psicologia de decisão</a:t>
            </a:r>
          </a:p>
          <a:p>
            <a:pPr lvl="1"/>
            <a:r>
              <a:rPr lang="pt-BR" dirty="0"/>
              <a:t>Decisão em organização </a:t>
            </a:r>
            <a:endParaRPr lang="en-US" dirty="0"/>
          </a:p>
        </p:txBody>
      </p:sp>
      <p:pic>
        <p:nvPicPr>
          <p:cNvPr id="4100"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85510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18435"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E30F997-510E-47B9-9E0D-FCDE2064CA95}" type="slidenum">
              <a:rPr lang="pt-BR" sz="1400" smtClean="0"/>
              <a:pPr eaLnBrk="1" hangingPunct="1"/>
              <a:t>20</a:t>
            </a:fld>
            <a:endParaRPr lang="pt-BR" sz="1400" smtClean="0"/>
          </a:p>
        </p:txBody>
      </p:sp>
      <p:sp>
        <p:nvSpPr>
          <p:cNvPr id="18436" name="Rectangle 2"/>
          <p:cNvSpPr>
            <a:spLocks noGrp="1" noChangeArrowheads="1"/>
          </p:cNvSpPr>
          <p:nvPr>
            <p:ph type="title"/>
          </p:nvPr>
        </p:nvSpPr>
        <p:spPr/>
        <p:txBody>
          <a:bodyPr/>
          <a:lstStyle/>
          <a:p>
            <a:pPr eaLnBrk="1" hangingPunct="1"/>
            <a:r>
              <a:rPr lang="pt-BR" sz="4000" b="1" dirty="0" smtClean="0"/>
              <a:t>Teorias         </a:t>
            </a:r>
            <a:r>
              <a:rPr lang="pt-BR" sz="4000" b="1" i="1" dirty="0" smtClean="0"/>
              <a:t>Frames</a:t>
            </a:r>
          </a:p>
        </p:txBody>
      </p:sp>
      <p:sp>
        <p:nvSpPr>
          <p:cNvPr id="18437" name="Rectangle 3"/>
          <p:cNvSpPr>
            <a:spLocks noGrp="1" noChangeArrowheads="1"/>
          </p:cNvSpPr>
          <p:nvPr>
            <p:ph type="body" idx="1"/>
          </p:nvPr>
        </p:nvSpPr>
        <p:spPr>
          <a:xfrm>
            <a:off x="755576" y="1600200"/>
            <a:ext cx="7931224" cy="4525963"/>
          </a:xfrm>
        </p:spPr>
        <p:txBody>
          <a:bodyPr/>
          <a:lstStyle/>
          <a:p>
            <a:pPr eaLnBrk="1" hangingPunct="1">
              <a:buFont typeface="Wingdings" pitchFamily="2" charset="2"/>
              <a:buNone/>
            </a:pPr>
            <a:r>
              <a:rPr lang="pt-BR" dirty="0" smtClean="0"/>
              <a:t>Teorias em Estratégia Empresarial</a:t>
            </a:r>
          </a:p>
          <a:p>
            <a:pPr eaLnBrk="1" hangingPunct="1"/>
            <a:r>
              <a:rPr lang="pt-BR" b="1" dirty="0" smtClean="0"/>
              <a:t>Estrutura setorial: </a:t>
            </a:r>
            <a:r>
              <a:rPr lang="pt-BR" dirty="0" smtClean="0"/>
              <a:t>Cinco forças da concorrência</a:t>
            </a:r>
          </a:p>
          <a:p>
            <a:pPr lvl="1" eaLnBrk="1" hangingPunct="1"/>
            <a:r>
              <a:rPr lang="pt-BR" dirty="0" smtClean="0"/>
              <a:t>Porter e outros</a:t>
            </a:r>
          </a:p>
          <a:p>
            <a:pPr eaLnBrk="1" hangingPunct="1"/>
            <a:r>
              <a:rPr lang="pt-BR" b="1" dirty="0" smtClean="0"/>
              <a:t>Análise de recursos e competências: </a:t>
            </a:r>
            <a:r>
              <a:rPr lang="pt-BR" dirty="0" smtClean="0"/>
              <a:t>Competências essenciais</a:t>
            </a:r>
          </a:p>
          <a:p>
            <a:pPr lvl="1" eaLnBrk="1" hangingPunct="1"/>
            <a:r>
              <a:rPr lang="pt-BR" dirty="0" err="1" smtClean="0"/>
              <a:t>Mintzberg</a:t>
            </a:r>
            <a:r>
              <a:rPr lang="pt-BR" dirty="0" smtClean="0"/>
              <a:t> e outros</a:t>
            </a:r>
          </a:p>
        </p:txBody>
      </p:sp>
      <p:sp>
        <p:nvSpPr>
          <p:cNvPr id="18438" name="AutoShape 4"/>
          <p:cNvSpPr>
            <a:spLocks noChangeArrowheads="1"/>
          </p:cNvSpPr>
          <p:nvPr/>
        </p:nvSpPr>
        <p:spPr bwMode="auto">
          <a:xfrm>
            <a:off x="4129916" y="988454"/>
            <a:ext cx="901212" cy="485775"/>
          </a:xfrm>
          <a:prstGeom prst="rightArrow">
            <a:avLst>
              <a:gd name="adj1" fmla="val 50000"/>
              <a:gd name="adj2" fmla="val 50245"/>
            </a:avLst>
          </a:prstGeom>
          <a:solidFill>
            <a:srgbClr val="FF5050"/>
          </a:solidFill>
          <a:ln w="9525">
            <a:solidFill>
              <a:schemeClr val="tx1"/>
            </a:solidFill>
            <a:miter lim="800000"/>
            <a:headEnd/>
            <a:tailEnd/>
          </a:ln>
        </p:spPr>
        <p:txBody>
          <a:bodyPr wrap="none" anchor="ctr"/>
          <a:lstStyle/>
          <a:p>
            <a:endParaRPr lang="pt-BR"/>
          </a:p>
        </p:txBody>
      </p:sp>
      <p:pic>
        <p:nvPicPr>
          <p:cNvPr id="7"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1209762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5800" y="332656"/>
            <a:ext cx="7772400" cy="1008112"/>
          </a:xfrm>
        </p:spPr>
        <p:txBody>
          <a:bodyPr/>
          <a:lstStyle/>
          <a:p>
            <a:r>
              <a:rPr lang="pt-BR" sz="3200" b="1" i="1" dirty="0"/>
              <a:t>Adrian </a:t>
            </a:r>
            <a:r>
              <a:rPr lang="pt-BR" sz="3200" b="1" i="1" dirty="0" err="1"/>
              <a:t>Newey</a:t>
            </a:r>
            <a:r>
              <a:rPr lang="pt-BR" sz="3200" b="1" i="1" dirty="0"/>
              <a:t> - </a:t>
            </a:r>
            <a:r>
              <a:rPr lang="pt-BR" sz="3200" dirty="0"/>
              <a:t>só tem salário inferior aos de Fernando Alonso e Michael Schumaker</a:t>
            </a:r>
          </a:p>
        </p:txBody>
      </p:sp>
      <p:pic>
        <p:nvPicPr>
          <p:cNvPr id="4102" name="Picture 6" descr="Newey%2B10"/>
          <p:cNvPicPr>
            <a:picLocks noChangeAspect="1" noChangeArrowheads="1"/>
          </p:cNvPicPr>
          <p:nvPr/>
        </p:nvPicPr>
        <p:blipFill>
          <a:blip r:embed="rId3" cstate="print"/>
          <a:srcRect/>
          <a:stretch>
            <a:fillRect/>
          </a:stretch>
        </p:blipFill>
        <p:spPr bwMode="auto">
          <a:xfrm>
            <a:off x="611188" y="1557338"/>
            <a:ext cx="4267200" cy="2838450"/>
          </a:xfrm>
          <a:prstGeom prst="rect">
            <a:avLst/>
          </a:prstGeom>
          <a:noFill/>
        </p:spPr>
      </p:pic>
      <p:pic>
        <p:nvPicPr>
          <p:cNvPr id="4105" name="Picture 9" descr="ANd9GcQl5cGL-IjrGFUMTKntoI9Dz_EiPgVPrJWBXK1GL-udBYYFuPxHUg"/>
          <p:cNvPicPr>
            <a:picLocks noChangeAspect="1" noChangeArrowheads="1"/>
          </p:cNvPicPr>
          <p:nvPr/>
        </p:nvPicPr>
        <p:blipFill>
          <a:blip r:embed="rId4" cstate="print"/>
          <a:srcRect/>
          <a:stretch>
            <a:fillRect/>
          </a:stretch>
        </p:blipFill>
        <p:spPr bwMode="auto">
          <a:xfrm>
            <a:off x="3851275" y="3213100"/>
            <a:ext cx="4824413" cy="3209925"/>
          </a:xfrm>
          <a:prstGeom prst="rect">
            <a:avLst/>
          </a:prstGeom>
          <a:noFill/>
        </p:spPr>
      </p:pic>
      <p:sp>
        <p:nvSpPr>
          <p:cNvPr id="2" name="CaixaDeTexto 1"/>
          <p:cNvSpPr txBox="1"/>
          <p:nvPr/>
        </p:nvSpPr>
        <p:spPr>
          <a:xfrm>
            <a:off x="582290" y="6103597"/>
            <a:ext cx="2808312" cy="461665"/>
          </a:xfrm>
          <a:prstGeom prst="rect">
            <a:avLst/>
          </a:prstGeom>
          <a:noFill/>
        </p:spPr>
        <p:txBody>
          <a:bodyPr wrap="square" rtlCol="0">
            <a:spAutoFit/>
          </a:bodyPr>
          <a:lstStyle/>
          <a:p>
            <a:r>
              <a:rPr lang="pt-BR" dirty="0" smtClean="0"/>
              <a:t>Sistema 1 e sistema 2</a:t>
            </a:r>
            <a:endParaRPr lang="pt-BR" dirty="0"/>
          </a:p>
        </p:txBody>
      </p:sp>
      <p:pic>
        <p:nvPicPr>
          <p:cNvPr id="6" name="Picture 4" descr="USP">
            <a:hlinkClick r:id="rId5"/>
          </p:cNvPr>
          <p:cNvPicPr>
            <a:picLocks noChangeAspect="1" noChangeArrowheads="1"/>
          </p:cNvPicPr>
          <p:nvPr/>
        </p:nvPicPr>
        <p:blipFill>
          <a:blip r:embed="rId6" r:link="rId7"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434817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pt-BR" sz="3200" b="1" i="1"/>
              <a:t>Adrian Newey </a:t>
            </a:r>
            <a:br>
              <a:rPr lang="pt-BR" sz="3200" b="1" i="1"/>
            </a:br>
            <a:r>
              <a:rPr lang="pt-BR" sz="3200" b="1" i="1"/>
              <a:t>Engenheiro de carros da Fórmula 1</a:t>
            </a:r>
          </a:p>
        </p:txBody>
      </p:sp>
      <p:sp>
        <p:nvSpPr>
          <p:cNvPr id="3075" name="Rectangle 3"/>
          <p:cNvSpPr>
            <a:spLocks noGrp="1" noChangeArrowheads="1"/>
          </p:cNvSpPr>
          <p:nvPr>
            <p:ph type="body" idx="1"/>
          </p:nvPr>
        </p:nvSpPr>
        <p:spPr/>
        <p:txBody>
          <a:bodyPr/>
          <a:lstStyle/>
          <a:p>
            <a:pPr>
              <a:lnSpc>
                <a:spcPct val="90000"/>
              </a:lnSpc>
            </a:pPr>
            <a:r>
              <a:rPr lang="pt-BR" sz="2000" dirty="0"/>
              <a:t>Considerado o mais criativo projetista da categoria</a:t>
            </a:r>
          </a:p>
          <a:p>
            <a:pPr>
              <a:lnSpc>
                <a:spcPct val="90000"/>
              </a:lnSpc>
            </a:pPr>
            <a:r>
              <a:rPr lang="pt-BR" sz="2000" dirty="0"/>
              <a:t>Como as idéias fluem para você? Como é esse processo de criação?</a:t>
            </a:r>
          </a:p>
          <a:p>
            <a:pPr lvl="1">
              <a:lnSpc>
                <a:spcPct val="90000"/>
              </a:lnSpc>
              <a:buFontTx/>
              <a:buNone/>
            </a:pPr>
            <a:r>
              <a:rPr lang="pt-BR" sz="2000" dirty="0"/>
              <a:t>“Tento compreender quais os desafios que as regras me propõem durante o dia. À noite, aquilo fica dentro de mim, o cérebro continua trabalhando. Vou tomar banho de manhã e, às vezes, a idéia me vem no chuveiro, pronta, naturalmente. Meu pai sempre me diz para, antes de fazer um exame, ler todas as questões. Isto dá uma visão geral do que se está pedindo. Faço o mesmo na hora de projetar um carro, enumero as perguntas que tenho de responder. Um </a:t>
            </a:r>
            <a:r>
              <a:rPr lang="pt-BR" sz="2000" dirty="0" err="1"/>
              <a:t>monoposto</a:t>
            </a:r>
            <a:r>
              <a:rPr lang="pt-BR" sz="2000" dirty="0"/>
              <a:t> de Fórmula 1 é o resultado dessas idéias combinadas com muita pesquisa, em especial no túnel de vento.”</a:t>
            </a:r>
          </a:p>
          <a:p>
            <a:pPr lvl="1">
              <a:lnSpc>
                <a:spcPct val="90000"/>
              </a:lnSpc>
              <a:buFontTx/>
              <a:buNone/>
            </a:pPr>
            <a:endParaRPr lang="pt-BR" sz="1600" dirty="0"/>
          </a:p>
          <a:p>
            <a:pPr lvl="1" algn="r">
              <a:lnSpc>
                <a:spcPct val="90000"/>
              </a:lnSpc>
              <a:buFontTx/>
              <a:buNone/>
            </a:pPr>
            <a:endParaRPr lang="pt-BR" sz="1200" dirty="0"/>
          </a:p>
          <a:p>
            <a:pPr lvl="1" algn="r">
              <a:lnSpc>
                <a:spcPct val="90000"/>
              </a:lnSpc>
              <a:buFontTx/>
              <a:buNone/>
            </a:pPr>
            <a:r>
              <a:rPr lang="pt-BR" sz="1200" dirty="0"/>
              <a:t>O Estado de São Paulo, sexta-feira, 14 de maio de 2010, pg. E4</a:t>
            </a:r>
          </a:p>
        </p:txBody>
      </p:sp>
      <p:pic>
        <p:nvPicPr>
          <p:cNvPr id="4"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615918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ço Reservado para Rodapé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3076" name="Espaço Reservado para Número de Slid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610E347-A1EB-4092-A572-E3631AAF7A1D}" type="slidenum">
              <a:rPr lang="pt-BR" sz="1400" smtClean="0"/>
              <a:pPr eaLnBrk="1" hangingPunct="1"/>
              <a:t>23</a:t>
            </a:fld>
            <a:endParaRPr lang="pt-BR" sz="1400" smtClean="0"/>
          </a:p>
        </p:txBody>
      </p:sp>
      <p:graphicFrame>
        <p:nvGraphicFramePr>
          <p:cNvPr id="3074" name="Object 2"/>
          <p:cNvGraphicFramePr>
            <a:graphicFrameLocks noChangeAspect="1"/>
          </p:cNvGraphicFramePr>
          <p:nvPr/>
        </p:nvGraphicFramePr>
        <p:xfrm>
          <a:off x="420688" y="242888"/>
          <a:ext cx="8442325" cy="5929312"/>
        </p:xfrm>
        <a:graphic>
          <a:graphicData uri="http://schemas.openxmlformats.org/presentationml/2006/ole">
            <mc:AlternateContent xmlns:mc="http://schemas.openxmlformats.org/markup-compatibility/2006">
              <mc:Choice xmlns:v="urn:schemas-microsoft-com:vml" Requires="v">
                <p:oleObj spid="_x0000_s1030" name="Slide" r:id="rId4" imgW="1861264" imgH="1381320" progId="PowerPoint.Slide.8">
                  <p:embed/>
                </p:oleObj>
              </mc:Choice>
              <mc:Fallback>
                <p:oleObj name="Slide" r:id="rId4" imgW="1861264" imgH="138132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8" y="242888"/>
                        <a:ext cx="8442325"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USP">
            <a:hlinkClick r:id="rId6"/>
          </p:cNvPr>
          <p:cNvPicPr>
            <a:picLocks noChangeAspect="1" noChangeArrowheads="1"/>
          </p:cNvPicPr>
          <p:nvPr/>
        </p:nvPicPr>
        <p:blipFill>
          <a:blip r:embed="rId7" r:link="rId8"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267204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t>A. Yu</a:t>
            </a:r>
          </a:p>
        </p:txBody>
      </p:sp>
      <p:sp>
        <p:nvSpPr>
          <p:cNvPr id="33795"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50BDA0E-0A64-4FCB-A819-7BAE16518CD2}" type="slidenum">
              <a:rPr lang="pt-BR" sz="1400" smtClean="0"/>
              <a:pPr eaLnBrk="1" hangingPunct="1"/>
              <a:t>24</a:t>
            </a:fld>
            <a:endParaRPr lang="pt-BR" sz="1400" smtClean="0"/>
          </a:p>
        </p:txBody>
      </p:sp>
      <p:sp>
        <p:nvSpPr>
          <p:cNvPr id="33796" name="Rectangle 2"/>
          <p:cNvSpPr>
            <a:spLocks noGrp="1" noChangeArrowheads="1"/>
          </p:cNvSpPr>
          <p:nvPr>
            <p:ph type="title"/>
          </p:nvPr>
        </p:nvSpPr>
        <p:spPr>
          <a:xfrm>
            <a:off x="434271" y="457200"/>
            <a:ext cx="7794381" cy="1143000"/>
          </a:xfrm>
        </p:spPr>
        <p:txBody>
          <a:bodyPr/>
          <a:lstStyle/>
          <a:p>
            <a:pPr eaLnBrk="1" hangingPunct="1"/>
            <a:r>
              <a:rPr lang="pt-BR" sz="4000" b="1" dirty="0" smtClean="0"/>
              <a:t>Caso WYK </a:t>
            </a:r>
            <a:r>
              <a:rPr lang="pt-BR" sz="4000" b="1" dirty="0" smtClean="0"/>
              <a:t>– II</a:t>
            </a:r>
            <a:endParaRPr lang="pt-BR" sz="4000" b="1" dirty="0" smtClean="0"/>
          </a:p>
        </p:txBody>
      </p:sp>
      <p:sp>
        <p:nvSpPr>
          <p:cNvPr id="33797" name="Rectangle 3"/>
          <p:cNvSpPr>
            <a:spLocks noGrp="1" noChangeArrowheads="1"/>
          </p:cNvSpPr>
          <p:nvPr>
            <p:ph type="body" idx="1"/>
          </p:nvPr>
        </p:nvSpPr>
        <p:spPr>
          <a:xfrm>
            <a:off x="703385" y="2133600"/>
            <a:ext cx="7772400" cy="4191000"/>
          </a:xfrm>
        </p:spPr>
        <p:txBody>
          <a:bodyPr/>
          <a:lstStyle/>
          <a:p>
            <a:pPr eaLnBrk="1" hangingPunct="1">
              <a:lnSpc>
                <a:spcPct val="90000"/>
              </a:lnSpc>
            </a:pPr>
            <a:r>
              <a:rPr lang="pt-BR" sz="3000" smtClean="0"/>
              <a:t>Projeto Alfa tem um VPL estimado em $16 milhões, caso a tecnologia envolvida desse resultados desejados (chance de sucesso de 70%); caso contrário, o VPL seria -$4 milhões</a:t>
            </a:r>
          </a:p>
          <a:p>
            <a:pPr eaLnBrk="1" hangingPunct="1">
              <a:lnSpc>
                <a:spcPct val="90000"/>
              </a:lnSpc>
            </a:pPr>
            <a:r>
              <a:rPr lang="pt-BR" sz="3000" smtClean="0"/>
              <a:t>Projeto Beta tem um VPL estimado em $10 milhões, caso a tecnologia envolvida correspondesse às expectativas (chance de sucesso de 90%); caso contrário, o VPL seria  -$1 milhão</a:t>
            </a:r>
            <a:endParaRPr lang="pt-BR" smtClean="0"/>
          </a:p>
        </p:txBody>
      </p:sp>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738698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b="1" i="1" dirty="0" smtClean="0"/>
              <a:t>Filmes</a:t>
            </a:r>
            <a:endParaRPr lang="pt-BR" sz="4000" b="1" i="1" dirty="0"/>
          </a:p>
        </p:txBody>
      </p:sp>
      <p:sp>
        <p:nvSpPr>
          <p:cNvPr id="3" name="Espaço Reservado para Conteúdo 2"/>
          <p:cNvSpPr>
            <a:spLocks noGrp="1"/>
          </p:cNvSpPr>
          <p:nvPr>
            <p:ph idx="1"/>
          </p:nvPr>
        </p:nvSpPr>
        <p:spPr/>
        <p:txBody>
          <a:bodyPr/>
          <a:lstStyle/>
          <a:p>
            <a:pPr marL="0" indent="0">
              <a:buNone/>
            </a:pPr>
            <a:r>
              <a:rPr lang="pt-BR" dirty="0" smtClean="0"/>
              <a:t>IDEO 1999</a:t>
            </a:r>
          </a:p>
          <a:p>
            <a:pPr marL="0" indent="0">
              <a:buNone/>
            </a:pPr>
            <a:endParaRPr lang="pt-BR" dirty="0"/>
          </a:p>
          <a:p>
            <a:pPr marL="0" indent="0">
              <a:buNone/>
            </a:pPr>
            <a:r>
              <a:rPr lang="pt-BR" dirty="0" err="1" smtClean="0"/>
              <a:t>How</a:t>
            </a:r>
            <a:r>
              <a:rPr lang="pt-BR" dirty="0" smtClean="0"/>
              <a:t> </a:t>
            </a:r>
            <a:r>
              <a:rPr lang="pt-BR" dirty="0"/>
              <a:t>Chevron </a:t>
            </a:r>
            <a:r>
              <a:rPr lang="pt-BR" dirty="0" err="1"/>
              <a:t>Makes</a:t>
            </a:r>
            <a:r>
              <a:rPr lang="pt-BR" dirty="0"/>
              <a:t> </a:t>
            </a:r>
            <a:r>
              <a:rPr lang="pt-BR" dirty="0" err="1"/>
              <a:t>Decisions</a:t>
            </a:r>
            <a:endParaRPr lang="pt-BR" dirty="0"/>
          </a:p>
          <a:p>
            <a:pPr marL="0" indent="0">
              <a:buNone/>
            </a:pPr>
            <a:r>
              <a:rPr lang="pt-BR" dirty="0" smtClean="0">
                <a:hlinkClick r:id="rId2"/>
              </a:rPr>
              <a:t>https</a:t>
            </a:r>
            <a:r>
              <a:rPr lang="pt-BR" dirty="0">
                <a:hlinkClick r:id="rId2"/>
              </a:rPr>
              <a:t>://</a:t>
            </a:r>
            <a:r>
              <a:rPr lang="pt-BR" dirty="0" smtClean="0">
                <a:hlinkClick r:id="rId2"/>
              </a:rPr>
              <a:t>www.youtube.com/watch?v=JRCxZA6ay3M</a:t>
            </a:r>
            <a:endParaRPr lang="pt-BR" dirty="0" smtClean="0"/>
          </a:p>
          <a:p>
            <a:pPr marL="0" indent="0">
              <a:buNone/>
            </a:pPr>
            <a:endParaRPr lang="pt-BR"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val="3583369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en-US">
                <a:solidFill>
                  <a:srgbClr val="000000"/>
                </a:solidFill>
              </a:rPr>
              <a:t>EAD-5853</a:t>
            </a:r>
          </a:p>
        </p:txBody>
      </p:sp>
      <p:sp>
        <p:nvSpPr>
          <p:cNvPr id="6" name="Espaço Reservado para Rodapé 4"/>
          <p:cNvSpPr>
            <a:spLocks noGrp="1"/>
          </p:cNvSpPr>
          <p:nvPr>
            <p:ph type="ftr" sz="quarter" idx="11"/>
          </p:nvPr>
        </p:nvSpPr>
        <p:spPr/>
        <p:txBody>
          <a:bodyPr/>
          <a:lstStyle/>
          <a:p>
            <a:r>
              <a:rPr lang="en-US">
                <a:solidFill>
                  <a:srgbClr val="000000"/>
                </a:solidFill>
              </a:rPr>
              <a:t>A. Yu</a:t>
            </a:r>
          </a:p>
        </p:txBody>
      </p:sp>
      <p:sp>
        <p:nvSpPr>
          <p:cNvPr id="7" name="Espaço Reservado para Número de Slide 5"/>
          <p:cNvSpPr>
            <a:spLocks noGrp="1"/>
          </p:cNvSpPr>
          <p:nvPr>
            <p:ph type="sldNum" sz="quarter" idx="12"/>
          </p:nvPr>
        </p:nvSpPr>
        <p:spPr/>
        <p:txBody>
          <a:bodyPr/>
          <a:lstStyle/>
          <a:p>
            <a:fld id="{A2AD4D14-B279-48A9-BF23-DB5070758E15}" type="slidenum">
              <a:rPr lang="en-US">
                <a:solidFill>
                  <a:srgbClr val="000000"/>
                </a:solidFill>
              </a:rPr>
              <a:pPr/>
              <a:t>3</a:t>
            </a:fld>
            <a:endParaRPr lang="en-US">
              <a:solidFill>
                <a:srgbClr val="000000"/>
              </a:solidFill>
            </a:endParaRPr>
          </a:p>
        </p:txBody>
      </p:sp>
      <p:sp>
        <p:nvSpPr>
          <p:cNvPr id="5122" name="Rectangle 2"/>
          <p:cNvSpPr>
            <a:spLocks noGrp="1" noChangeArrowheads="1"/>
          </p:cNvSpPr>
          <p:nvPr>
            <p:ph type="title"/>
          </p:nvPr>
        </p:nvSpPr>
        <p:spPr/>
        <p:txBody>
          <a:bodyPr/>
          <a:lstStyle/>
          <a:p>
            <a:r>
              <a:rPr lang="pt-BR" sz="4000" b="1" i="1" dirty="0"/>
              <a:t>Objetivos da 5853</a:t>
            </a:r>
            <a:endParaRPr lang="en-US" sz="4000" b="1" i="1" dirty="0"/>
          </a:p>
        </p:txBody>
      </p:sp>
      <p:sp>
        <p:nvSpPr>
          <p:cNvPr id="5123" name="Rectangle 3"/>
          <p:cNvSpPr>
            <a:spLocks noGrp="1" noChangeArrowheads="1"/>
          </p:cNvSpPr>
          <p:nvPr>
            <p:ph type="body" idx="1"/>
          </p:nvPr>
        </p:nvSpPr>
        <p:spPr/>
        <p:txBody>
          <a:bodyPr/>
          <a:lstStyle/>
          <a:p>
            <a:pPr>
              <a:lnSpc>
                <a:spcPct val="90000"/>
              </a:lnSpc>
            </a:pPr>
            <a:r>
              <a:rPr lang="pt-BR"/>
              <a:t>Introduzir “ciência e tecnologia” de decisão aos pós-graduandos</a:t>
            </a:r>
          </a:p>
          <a:p>
            <a:pPr>
              <a:lnSpc>
                <a:spcPct val="90000"/>
              </a:lnSpc>
            </a:pPr>
            <a:r>
              <a:rPr lang="pt-BR"/>
              <a:t>Promover pesquisas em “ciência e tecnologia” de decisão em diferentes áreas de conhecimento</a:t>
            </a:r>
          </a:p>
          <a:p>
            <a:pPr>
              <a:lnSpc>
                <a:spcPct val="90000"/>
              </a:lnSpc>
            </a:pPr>
            <a:endParaRPr lang="pt-BR"/>
          </a:p>
          <a:p>
            <a:pPr>
              <a:lnSpc>
                <a:spcPct val="90000"/>
              </a:lnSpc>
            </a:pPr>
            <a:r>
              <a:rPr lang="pt-BR" b="1" i="1">
                <a:solidFill>
                  <a:schemeClr val="bg2"/>
                </a:solidFill>
              </a:rPr>
              <a:t>Melhorar a qualidade de decisão nas organizações</a:t>
            </a:r>
            <a:r>
              <a:rPr lang="pt-BR"/>
              <a:t>  </a:t>
            </a:r>
            <a:endParaRPr lang="en-US"/>
          </a:p>
        </p:txBody>
      </p:sp>
      <p:pic>
        <p:nvPicPr>
          <p:cNvPr id="5124"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9603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r>
              <a:rPr lang="en-US">
                <a:solidFill>
                  <a:srgbClr val="000000"/>
                </a:solidFill>
              </a:rPr>
              <a:t>EAD-5853</a:t>
            </a:r>
          </a:p>
        </p:txBody>
      </p:sp>
      <p:sp>
        <p:nvSpPr>
          <p:cNvPr id="6" name="Espaço Reservado para Rodapé 4"/>
          <p:cNvSpPr>
            <a:spLocks noGrp="1"/>
          </p:cNvSpPr>
          <p:nvPr>
            <p:ph type="ftr" sz="quarter" idx="11"/>
          </p:nvPr>
        </p:nvSpPr>
        <p:spPr/>
        <p:txBody>
          <a:bodyPr/>
          <a:lstStyle/>
          <a:p>
            <a:r>
              <a:rPr lang="en-US" dirty="0">
                <a:solidFill>
                  <a:srgbClr val="000000"/>
                </a:solidFill>
              </a:rPr>
              <a:t>A. Yu</a:t>
            </a:r>
          </a:p>
        </p:txBody>
      </p:sp>
      <p:sp>
        <p:nvSpPr>
          <p:cNvPr id="7" name="Espaço Reservado para Número de Slide 5"/>
          <p:cNvSpPr>
            <a:spLocks noGrp="1"/>
          </p:cNvSpPr>
          <p:nvPr>
            <p:ph type="sldNum" sz="quarter" idx="12"/>
          </p:nvPr>
        </p:nvSpPr>
        <p:spPr/>
        <p:txBody>
          <a:bodyPr/>
          <a:lstStyle/>
          <a:p>
            <a:fld id="{3110A424-8093-4D21-82C5-8D22D3396167}" type="slidenum">
              <a:rPr lang="en-US">
                <a:solidFill>
                  <a:srgbClr val="000000"/>
                </a:solidFill>
              </a:rPr>
              <a:pPr/>
              <a:t>4</a:t>
            </a:fld>
            <a:endParaRPr lang="en-US">
              <a:solidFill>
                <a:srgbClr val="000000"/>
              </a:solidFill>
            </a:endParaRPr>
          </a:p>
        </p:txBody>
      </p:sp>
      <p:sp>
        <p:nvSpPr>
          <p:cNvPr id="9218" name="Rectangle 1026"/>
          <p:cNvSpPr>
            <a:spLocks noGrp="1" noChangeArrowheads="1"/>
          </p:cNvSpPr>
          <p:nvPr>
            <p:ph type="title"/>
          </p:nvPr>
        </p:nvSpPr>
        <p:spPr>
          <a:xfrm>
            <a:off x="685800" y="400050"/>
            <a:ext cx="7772400" cy="1143000"/>
          </a:xfrm>
        </p:spPr>
        <p:txBody>
          <a:bodyPr/>
          <a:lstStyle/>
          <a:p>
            <a:r>
              <a:rPr lang="pt-BR" sz="4000" b="1" i="1" dirty="0"/>
              <a:t>Disciplina Introdutória</a:t>
            </a:r>
            <a:endParaRPr lang="en-US" sz="4000" b="1" i="1" dirty="0"/>
          </a:p>
        </p:txBody>
      </p:sp>
      <p:sp>
        <p:nvSpPr>
          <p:cNvPr id="9219" name="Rectangle 1027"/>
          <p:cNvSpPr>
            <a:spLocks noGrp="1" noChangeArrowheads="1"/>
          </p:cNvSpPr>
          <p:nvPr>
            <p:ph type="body" idx="1"/>
          </p:nvPr>
        </p:nvSpPr>
        <p:spPr>
          <a:xfrm>
            <a:off x="685800" y="1771650"/>
            <a:ext cx="7772400" cy="4114800"/>
          </a:xfrm>
        </p:spPr>
        <p:txBody>
          <a:bodyPr/>
          <a:lstStyle/>
          <a:p>
            <a:pPr>
              <a:lnSpc>
                <a:spcPct val="90000"/>
              </a:lnSpc>
            </a:pPr>
            <a:r>
              <a:rPr lang="pt-BR" sz="2800" b="1" dirty="0"/>
              <a:t>Conceitos e ferramentas de análise de </a:t>
            </a:r>
            <a:r>
              <a:rPr lang="pt-BR" sz="2800" b="1" dirty="0" smtClean="0"/>
              <a:t>decisão: tecnologia </a:t>
            </a:r>
            <a:r>
              <a:rPr lang="pt-BR" sz="2800" b="1" dirty="0"/>
              <a:t>de decisão (</a:t>
            </a:r>
            <a:r>
              <a:rPr lang="pt-BR" sz="2800" b="1" dirty="0" smtClean="0">
                <a:solidFill>
                  <a:srgbClr val="FF0000"/>
                </a:solidFill>
              </a:rPr>
              <a:t>prescritiva/normativa</a:t>
            </a:r>
            <a:r>
              <a:rPr lang="pt-BR" sz="2800" b="1" dirty="0"/>
              <a:t>)</a:t>
            </a:r>
          </a:p>
          <a:p>
            <a:pPr lvl="1">
              <a:lnSpc>
                <a:spcPct val="90000"/>
              </a:lnSpc>
            </a:pPr>
            <a:r>
              <a:rPr lang="en-US" dirty="0" smtClean="0"/>
              <a:t>Hammond</a:t>
            </a:r>
            <a:r>
              <a:rPr lang="en-US" dirty="0"/>
              <a:t>, Keeney e </a:t>
            </a:r>
            <a:r>
              <a:rPr lang="en-US" dirty="0" err="1"/>
              <a:t>Raiffa</a:t>
            </a:r>
            <a:endParaRPr lang="pt-BR" dirty="0" smtClean="0"/>
          </a:p>
          <a:p>
            <a:pPr lvl="1">
              <a:lnSpc>
                <a:spcPct val="90000"/>
              </a:lnSpc>
            </a:pPr>
            <a:r>
              <a:rPr lang="pt-BR" dirty="0" smtClean="0"/>
              <a:t>Exercícios </a:t>
            </a:r>
            <a:r>
              <a:rPr lang="pt-BR" dirty="0"/>
              <a:t>do </a:t>
            </a:r>
            <a:r>
              <a:rPr lang="pt-BR" dirty="0" err="1" smtClean="0"/>
              <a:t>McNamee</a:t>
            </a:r>
            <a:r>
              <a:rPr lang="pt-BR" dirty="0" smtClean="0"/>
              <a:t> &amp; </a:t>
            </a:r>
            <a:r>
              <a:rPr lang="pt-BR" dirty="0" err="1" smtClean="0"/>
              <a:t>Celona</a:t>
            </a:r>
            <a:r>
              <a:rPr lang="pt-BR" dirty="0" smtClean="0"/>
              <a:t> </a:t>
            </a:r>
            <a:r>
              <a:rPr lang="pt-BR" dirty="0"/>
              <a:t>+ prova</a:t>
            </a:r>
          </a:p>
          <a:p>
            <a:pPr lvl="1">
              <a:lnSpc>
                <a:spcPct val="90000"/>
              </a:lnSpc>
            </a:pPr>
            <a:r>
              <a:rPr lang="pt-BR" dirty="0"/>
              <a:t>Casos e problemas de aplicação</a:t>
            </a:r>
          </a:p>
          <a:p>
            <a:pPr>
              <a:lnSpc>
                <a:spcPct val="90000"/>
              </a:lnSpc>
            </a:pPr>
            <a:r>
              <a:rPr lang="pt-BR" sz="2800" b="1" dirty="0"/>
              <a:t>Comportamento decisório (</a:t>
            </a:r>
            <a:r>
              <a:rPr lang="pt-BR" sz="2800" b="1" dirty="0">
                <a:solidFill>
                  <a:srgbClr val="FF0000"/>
                </a:solidFill>
              </a:rPr>
              <a:t>descritiva</a:t>
            </a:r>
            <a:r>
              <a:rPr lang="pt-BR" dirty="0"/>
              <a:t>)</a:t>
            </a:r>
          </a:p>
          <a:p>
            <a:pPr lvl="1">
              <a:lnSpc>
                <a:spcPct val="90000"/>
              </a:lnSpc>
            </a:pPr>
            <a:r>
              <a:rPr lang="pt-BR" dirty="0" err="1" smtClean="0"/>
              <a:t>Bazerman</a:t>
            </a:r>
            <a:r>
              <a:rPr lang="pt-BR" dirty="0" smtClean="0"/>
              <a:t>, </a:t>
            </a:r>
            <a:r>
              <a:rPr lang="pt-BR" dirty="0" err="1" smtClean="0"/>
              <a:t>Cosmides</a:t>
            </a:r>
            <a:r>
              <a:rPr lang="pt-BR" dirty="0" smtClean="0"/>
              <a:t>, </a:t>
            </a:r>
            <a:r>
              <a:rPr lang="pt-BR" dirty="0" err="1" smtClean="0"/>
              <a:t>Tooby</a:t>
            </a:r>
            <a:r>
              <a:rPr lang="pt-BR" dirty="0" smtClean="0"/>
              <a:t>, ... (individual)</a:t>
            </a:r>
            <a:endParaRPr lang="pt-BR" dirty="0"/>
          </a:p>
          <a:p>
            <a:pPr lvl="1">
              <a:lnSpc>
                <a:spcPct val="90000"/>
              </a:lnSpc>
            </a:pPr>
            <a:r>
              <a:rPr lang="pt-BR" dirty="0"/>
              <a:t>Artigos didáticos e de </a:t>
            </a:r>
            <a:r>
              <a:rPr lang="pt-BR" dirty="0" smtClean="0"/>
              <a:t>pesquisa (organizacional)</a:t>
            </a:r>
            <a:endParaRPr lang="pt-BR" dirty="0"/>
          </a:p>
        </p:txBody>
      </p:sp>
      <p:sp>
        <p:nvSpPr>
          <p:cNvPr id="9221" name="Rectangle 1029"/>
          <p:cNvSpPr>
            <a:spLocks noChangeArrowheads="1"/>
          </p:cNvSpPr>
          <p:nvPr/>
        </p:nvSpPr>
        <p:spPr bwMode="auto">
          <a:xfrm>
            <a:off x="3581400" y="3019425"/>
            <a:ext cx="9144000" cy="0"/>
          </a:xfrm>
          <a:prstGeom prst="rect">
            <a:avLst/>
          </a:prstGeom>
          <a:noFill/>
          <a:ln w="9525">
            <a:noFill/>
            <a:miter lim="800000"/>
            <a:headEnd/>
            <a:tailEnd/>
          </a:ln>
          <a:effectLst/>
        </p:spPr>
        <p:txBody>
          <a:bodyPr>
            <a:spAutoFit/>
          </a:bodyPr>
          <a:lstStyle/>
          <a:p>
            <a:pPr fontAlgn="base">
              <a:spcBef>
                <a:spcPct val="0"/>
              </a:spcBef>
              <a:spcAft>
                <a:spcPct val="0"/>
              </a:spcAft>
            </a:pPr>
            <a:endParaRPr lang="pt-BR" sz="2400">
              <a:solidFill>
                <a:srgbClr val="000000"/>
              </a:solidFill>
            </a:endParaRPr>
          </a:p>
        </p:txBody>
      </p:sp>
      <p:pic>
        <p:nvPicPr>
          <p:cNvPr id="8"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79552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3" name="Espaço Reservado para Rodapé 2"/>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4" name="Espaço Reservado para Número de Slide 3"/>
          <p:cNvSpPr>
            <a:spLocks noGrp="1"/>
          </p:cNvSpPr>
          <p:nvPr>
            <p:ph type="sldNum" sz="quarter" idx="12"/>
          </p:nvPr>
        </p:nvSpPr>
        <p:spPr/>
        <p:txBody>
          <a:bodyPr/>
          <a:lstStyle/>
          <a:p>
            <a:fld id="{33A87CF5-3E73-44DE-85F0-F68026A47979}" type="slidenum">
              <a:rPr lang="en-US" smtClean="0">
                <a:solidFill>
                  <a:srgbClr val="000000"/>
                </a:solidFill>
              </a:rPr>
              <a:pPr/>
              <a:t>5</a:t>
            </a:fld>
            <a:endParaRPr lang="en-US">
              <a:solidFill>
                <a:srgbClr val="000000"/>
              </a:solidFill>
            </a:endParaRPr>
          </a:p>
        </p:txBody>
      </p:sp>
      <p:pic>
        <p:nvPicPr>
          <p:cNvPr id="59394" name="Picture 2"/>
          <p:cNvPicPr>
            <a:picLocks noChangeAspect="1" noChangeArrowheads="1"/>
          </p:cNvPicPr>
          <p:nvPr/>
        </p:nvPicPr>
        <p:blipFill>
          <a:blip r:embed="rId2" cstate="print"/>
          <a:srcRect/>
          <a:stretch>
            <a:fillRect/>
          </a:stretch>
        </p:blipFill>
        <p:spPr bwMode="auto">
          <a:xfrm>
            <a:off x="2551425" y="150475"/>
            <a:ext cx="4140212" cy="6015229"/>
          </a:xfrm>
          <a:prstGeom prst="rect">
            <a:avLst/>
          </a:prstGeom>
          <a:noFill/>
          <a:ln w="9525">
            <a:noFill/>
            <a:miter lim="800000"/>
            <a:headEnd/>
            <a:tailEnd/>
          </a:ln>
          <a:effectLst/>
        </p:spPr>
      </p:pic>
      <p:pic>
        <p:nvPicPr>
          <p:cNvPr id="6"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232613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ço Reservado para Data 3"/>
          <p:cNvSpPr>
            <a:spLocks noGrp="1"/>
          </p:cNvSpPr>
          <p:nvPr>
            <p:ph type="dt" sz="half" idx="10"/>
          </p:nvPr>
        </p:nvSpPr>
        <p:spPr/>
        <p:txBody>
          <a:bodyPr/>
          <a:lstStyle/>
          <a:p>
            <a:r>
              <a:rPr lang="en-US">
                <a:solidFill>
                  <a:srgbClr val="000000"/>
                </a:solidFill>
              </a:rPr>
              <a:t>EAD-5853</a:t>
            </a:r>
          </a:p>
        </p:txBody>
      </p:sp>
      <p:sp>
        <p:nvSpPr>
          <p:cNvPr id="31" name="Espaço Reservado para Rodapé 4"/>
          <p:cNvSpPr>
            <a:spLocks noGrp="1"/>
          </p:cNvSpPr>
          <p:nvPr>
            <p:ph type="ftr" sz="quarter" idx="11"/>
          </p:nvPr>
        </p:nvSpPr>
        <p:spPr/>
        <p:txBody>
          <a:bodyPr/>
          <a:lstStyle/>
          <a:p>
            <a:r>
              <a:rPr lang="en-US">
                <a:solidFill>
                  <a:srgbClr val="000000"/>
                </a:solidFill>
              </a:rPr>
              <a:t>A. Yu</a:t>
            </a:r>
          </a:p>
        </p:txBody>
      </p:sp>
      <p:sp>
        <p:nvSpPr>
          <p:cNvPr id="32" name="Espaço Reservado para Número de Slide 5"/>
          <p:cNvSpPr>
            <a:spLocks noGrp="1"/>
          </p:cNvSpPr>
          <p:nvPr>
            <p:ph type="sldNum" sz="quarter" idx="12"/>
          </p:nvPr>
        </p:nvSpPr>
        <p:spPr/>
        <p:txBody>
          <a:bodyPr/>
          <a:lstStyle/>
          <a:p>
            <a:fld id="{198619B1-1A25-40F1-AEEC-E3864F34B4C5}" type="slidenum">
              <a:rPr lang="en-US">
                <a:solidFill>
                  <a:srgbClr val="000000"/>
                </a:solidFill>
              </a:rPr>
              <a:pPr/>
              <a:t>6</a:t>
            </a:fld>
            <a:endParaRPr lang="en-US">
              <a:solidFill>
                <a:srgbClr val="000000"/>
              </a:solidFill>
            </a:endParaRPr>
          </a:p>
        </p:txBody>
      </p:sp>
      <p:sp>
        <p:nvSpPr>
          <p:cNvPr id="3074" name="Rectangle 2"/>
          <p:cNvSpPr>
            <a:spLocks noGrp="1" noChangeArrowheads="1"/>
          </p:cNvSpPr>
          <p:nvPr>
            <p:ph type="title"/>
          </p:nvPr>
        </p:nvSpPr>
        <p:spPr>
          <a:xfrm>
            <a:off x="685800" y="267783"/>
            <a:ext cx="7772400" cy="1143000"/>
          </a:xfrm>
        </p:spPr>
        <p:txBody>
          <a:bodyPr/>
          <a:lstStyle/>
          <a:p>
            <a:r>
              <a:rPr lang="pt-BR" b="1" i="1" dirty="0"/>
              <a:t>Situações e Teorias</a:t>
            </a:r>
            <a:r>
              <a:rPr lang="pt-BR" dirty="0"/>
              <a:t> </a:t>
            </a:r>
            <a:endParaRPr lang="en-US" dirty="0"/>
          </a:p>
        </p:txBody>
      </p:sp>
      <p:pic>
        <p:nvPicPr>
          <p:cNvPr id="3076"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graphicFrame>
        <p:nvGraphicFramePr>
          <p:cNvPr id="3114" name="Group 42"/>
          <p:cNvGraphicFramePr>
            <a:graphicFrameLocks noGrp="1"/>
          </p:cNvGraphicFramePr>
          <p:nvPr>
            <p:ph type="tbl" idx="1"/>
            <p:extLst>
              <p:ext uri="{D42A27DB-BD31-4B8C-83A1-F6EECF244321}">
                <p14:modId xmlns:p14="http://schemas.microsoft.com/office/powerpoint/2010/main" val="3817892983"/>
              </p:ext>
            </p:extLst>
          </p:nvPr>
        </p:nvGraphicFramePr>
        <p:xfrm>
          <a:off x="457200" y="1478274"/>
          <a:ext cx="8305800" cy="4572002"/>
        </p:xfrm>
        <a:graphic>
          <a:graphicData uri="http://schemas.openxmlformats.org/drawingml/2006/table">
            <a:tbl>
              <a:tblPr/>
              <a:tblGrid>
                <a:gridCol w="2768600"/>
                <a:gridCol w="2768600"/>
                <a:gridCol w="2768600"/>
              </a:tblGrid>
              <a:tr h="827088">
                <a:tc>
                  <a:txBody>
                    <a:bodyPr/>
                    <a:lstStyle/>
                    <a:p>
                      <a:pPr marL="0" marR="0" lvl="0" indent="0" algn="l" defTabSz="914400" rtl="0" eaLnBrk="1" fontAlgn="base" latinLnBrk="0" hangingPunct="1">
                        <a:lnSpc>
                          <a:spcPct val="80000"/>
                        </a:lnSpc>
                        <a:spcBef>
                          <a:spcPct val="0"/>
                        </a:spcBef>
                        <a:spcAft>
                          <a:spcPct val="0"/>
                        </a:spcAft>
                        <a:buClrTx/>
                        <a:buSzTx/>
                        <a:buFontTx/>
                        <a:buNone/>
                        <a:tabLst/>
                      </a:pPr>
                      <a:endParaRPr kumimoji="0" lang="pt-BR"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Times New Roman" pitchFamily="18" charset="0"/>
                        </a:rPr>
                        <a:t>Teorias descritivas</a:t>
                      </a: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Teorias prescritivas</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313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Individual</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Psicologia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Marketing</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NDM</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Teoria de decisão</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Economia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Pesq. operacional</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15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Grupo</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Psicologia social</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Antropologia</a:t>
                      </a:r>
                    </a:p>
                    <a:p>
                      <a:pPr marL="0" marR="0" lvl="0" indent="0" algn="l"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Teoria de jogo</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313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Organização</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Sociologia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Organ. industrial</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Planejamento estratégico </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Sociedade</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tx1"/>
                          </a:solidFill>
                          <a:effectLst/>
                          <a:latin typeface="Times New Roman" pitchFamily="18" charset="0"/>
                        </a:rPr>
                        <a:t>Sociologia</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1" u="none" strike="noStrike" cap="none" normalizeH="0" baseline="0" dirty="0" smtClean="0">
                          <a:ln>
                            <a:noFill/>
                          </a:ln>
                          <a:solidFill>
                            <a:schemeClr val="tx1"/>
                          </a:solidFill>
                          <a:effectLst/>
                          <a:latin typeface="Times New Roman" pitchFamily="18" charset="0"/>
                        </a:rPr>
                        <a:t>Social </a:t>
                      </a:r>
                      <a:r>
                        <a:rPr kumimoji="0" lang="pt-BR" sz="2400" b="0" i="1" u="none" strike="noStrike" cap="none" normalizeH="0" baseline="0" dirty="0" err="1" smtClean="0">
                          <a:ln>
                            <a:noFill/>
                          </a:ln>
                          <a:solidFill>
                            <a:schemeClr val="tx1"/>
                          </a:solidFill>
                          <a:effectLst/>
                          <a:latin typeface="Times New Roman" pitchFamily="18" charset="0"/>
                        </a:rPr>
                        <a:t>choice</a:t>
                      </a:r>
                      <a:endParaRPr kumimoji="0" lang="en-US" sz="2400" b="0" i="1"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2834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spaço Reservado para Data 3"/>
          <p:cNvSpPr>
            <a:spLocks noGrp="1"/>
          </p:cNvSpPr>
          <p:nvPr>
            <p:ph type="dt" sz="half" idx="10"/>
          </p:nvPr>
        </p:nvSpPr>
        <p:spPr/>
        <p:txBody>
          <a:bodyPr/>
          <a:lstStyle/>
          <a:p>
            <a:r>
              <a:rPr lang="en-US">
                <a:solidFill>
                  <a:srgbClr val="000000"/>
                </a:solidFill>
              </a:rPr>
              <a:t>EAD-5853</a:t>
            </a:r>
          </a:p>
        </p:txBody>
      </p:sp>
      <p:sp>
        <p:nvSpPr>
          <p:cNvPr id="52" name="Espaço Reservado para Rodapé 4"/>
          <p:cNvSpPr>
            <a:spLocks noGrp="1"/>
          </p:cNvSpPr>
          <p:nvPr>
            <p:ph type="ftr" sz="quarter" idx="11"/>
          </p:nvPr>
        </p:nvSpPr>
        <p:spPr/>
        <p:txBody>
          <a:bodyPr/>
          <a:lstStyle/>
          <a:p>
            <a:r>
              <a:rPr lang="en-US">
                <a:solidFill>
                  <a:srgbClr val="000000"/>
                </a:solidFill>
              </a:rPr>
              <a:t>A. Yu</a:t>
            </a:r>
          </a:p>
        </p:txBody>
      </p:sp>
      <p:sp>
        <p:nvSpPr>
          <p:cNvPr id="53" name="Espaço Reservado para Número de Slide 5"/>
          <p:cNvSpPr>
            <a:spLocks noGrp="1"/>
          </p:cNvSpPr>
          <p:nvPr>
            <p:ph type="sldNum" sz="quarter" idx="12"/>
          </p:nvPr>
        </p:nvSpPr>
        <p:spPr/>
        <p:txBody>
          <a:bodyPr/>
          <a:lstStyle/>
          <a:p>
            <a:fld id="{93694C9F-4A0F-4AA0-A993-28EE0D445D03}" type="slidenum">
              <a:rPr lang="en-US">
                <a:solidFill>
                  <a:srgbClr val="000000"/>
                </a:solidFill>
              </a:rPr>
              <a:pPr/>
              <a:t>7</a:t>
            </a:fld>
            <a:endParaRPr lang="en-US">
              <a:solidFill>
                <a:srgbClr val="000000"/>
              </a:solidFill>
            </a:endParaRPr>
          </a:p>
        </p:txBody>
      </p:sp>
      <p:sp>
        <p:nvSpPr>
          <p:cNvPr id="32770" name="Rectangle 2"/>
          <p:cNvSpPr>
            <a:spLocks noGrp="1" noChangeArrowheads="1"/>
          </p:cNvSpPr>
          <p:nvPr>
            <p:ph type="title"/>
          </p:nvPr>
        </p:nvSpPr>
        <p:spPr>
          <a:xfrm>
            <a:off x="685800" y="145857"/>
            <a:ext cx="7772400" cy="1143000"/>
          </a:xfrm>
        </p:spPr>
        <p:txBody>
          <a:bodyPr/>
          <a:lstStyle/>
          <a:p>
            <a:pPr>
              <a:lnSpc>
                <a:spcPct val="60000"/>
              </a:lnSpc>
            </a:pPr>
            <a:r>
              <a:rPr lang="pt-BR" sz="4000" b="1" i="1" dirty="0"/>
              <a:t>Situações e Teorias</a:t>
            </a:r>
            <a:r>
              <a:rPr lang="pt-BR" b="1" i="1" dirty="0"/>
              <a:t/>
            </a:r>
            <a:br>
              <a:rPr lang="pt-BR" b="1" i="1" dirty="0"/>
            </a:br>
            <a:r>
              <a:rPr lang="pt-BR" sz="2400" b="1" i="1" dirty="0"/>
              <a:t>(exemplos de áreas específicas &amp; autores)</a:t>
            </a:r>
            <a:r>
              <a:rPr lang="pt-BR" sz="2400" dirty="0"/>
              <a:t> </a:t>
            </a:r>
            <a:endParaRPr lang="en-US" sz="2400" dirty="0"/>
          </a:p>
        </p:txBody>
      </p:sp>
      <p:pic>
        <p:nvPicPr>
          <p:cNvPr id="32771" name="Picture 3"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graphicFrame>
        <p:nvGraphicFramePr>
          <p:cNvPr id="32828" name="Group 60"/>
          <p:cNvGraphicFramePr>
            <a:graphicFrameLocks noGrp="1"/>
          </p:cNvGraphicFramePr>
          <p:nvPr>
            <p:ph type="tbl" idx="1"/>
          </p:nvPr>
        </p:nvGraphicFramePr>
        <p:xfrm>
          <a:off x="457200" y="1628775"/>
          <a:ext cx="8305800" cy="4543427"/>
        </p:xfrm>
        <a:graphic>
          <a:graphicData uri="http://schemas.openxmlformats.org/drawingml/2006/table">
            <a:tbl>
              <a:tblPr/>
              <a:tblGrid>
                <a:gridCol w="2768600"/>
                <a:gridCol w="2768600"/>
                <a:gridCol w="2768600"/>
              </a:tblGrid>
              <a:tr h="798513">
                <a:tc>
                  <a:txBody>
                    <a:bodyPr/>
                    <a:lstStyle/>
                    <a:p>
                      <a:pPr marL="0" marR="0" lvl="0" indent="0" algn="l" defTabSz="914400" rtl="0" eaLnBrk="1" fontAlgn="base" latinLnBrk="0" hangingPunct="1">
                        <a:lnSpc>
                          <a:spcPct val="80000"/>
                        </a:lnSpc>
                        <a:spcBef>
                          <a:spcPct val="0"/>
                        </a:spcBef>
                        <a:spcAft>
                          <a:spcPct val="0"/>
                        </a:spcAft>
                        <a:buClrTx/>
                        <a:buSzTx/>
                        <a:buFontTx/>
                        <a:buNone/>
                        <a:tabLst/>
                      </a:pPr>
                      <a:endParaRPr kumimoji="0" lang="pt-BR" sz="2400" b="0" i="0" u="none" strike="noStrike" cap="none" normalizeH="0" baseline="0" dirty="0" smtClean="0">
                        <a:ln>
                          <a:noFill/>
                        </a:ln>
                        <a:solidFill>
                          <a:schemeClr val="folHlink"/>
                        </a:solidFill>
                        <a:effectLst/>
                        <a:latin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folHlink"/>
                          </a:solidFill>
                          <a:effectLst/>
                          <a:latin typeface="Times New Roman" pitchFamily="18" charset="0"/>
                        </a:rPr>
                        <a:t>Teorias descritivas</a:t>
                      </a:r>
                      <a:endParaRPr kumimoji="0" lang="en-US" sz="2400" b="1" i="0" u="none" strike="noStrike" cap="none" normalizeH="0" baseline="0" smtClean="0">
                        <a:ln>
                          <a:noFill/>
                        </a:ln>
                        <a:solidFill>
                          <a:schemeClr val="folHlink"/>
                        </a:solidFill>
                        <a:effectLst/>
                        <a:latin typeface="Times New Roman" pitchFamily="18"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dirty="0" smtClean="0">
                          <a:ln>
                            <a:noFill/>
                          </a:ln>
                          <a:solidFill>
                            <a:schemeClr val="folHlink"/>
                          </a:solidFill>
                          <a:effectLst/>
                          <a:latin typeface="Times New Roman" pitchFamily="18" charset="0"/>
                        </a:rPr>
                        <a:t>Teorias prescritivas</a:t>
                      </a:r>
                      <a:endParaRPr kumimoji="0" lang="en-US" sz="2400" b="1" i="0" u="none" strike="noStrike" cap="none" normalizeH="0" baseline="0" dirty="0" smtClean="0">
                        <a:ln>
                          <a:noFill/>
                        </a:ln>
                        <a:solidFill>
                          <a:schemeClr val="folHlink"/>
                        </a:solidFill>
                        <a:effectLst/>
                        <a:latin typeface="Times New Roman" pitchFamily="18" charset="0"/>
                      </a:endParaRPr>
                    </a:p>
                  </a:txBody>
                  <a:tcPr horzOverflow="overflow">
                    <a:lnL>
                      <a:noFill/>
                    </a:lnL>
                    <a:lnR cap="flat">
                      <a:noFill/>
                    </a:lnR>
                    <a:lnT cap="flat">
                      <a:noFill/>
                    </a:lnT>
                    <a:lnB>
                      <a:noFill/>
                    </a:lnB>
                    <a:lnTlToBr>
                      <a:noFill/>
                    </a:lnTlToBr>
                    <a:lnBlToTr>
                      <a:noFill/>
                    </a:lnBlToTr>
                    <a:noFill/>
                  </a:tcPr>
                </a:tc>
              </a:tr>
              <a:tr h="97313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folHlink"/>
                          </a:solidFill>
                          <a:effectLst/>
                          <a:latin typeface="Times New Roman" pitchFamily="18" charset="0"/>
                        </a:rPr>
                        <a:t>Individual</a:t>
                      </a:r>
                      <a:endParaRPr kumimoji="0" lang="en-US" sz="2400" b="1" i="0" u="none" strike="noStrike" cap="none" normalizeH="0" baseline="0" smtClean="0">
                        <a:ln>
                          <a:noFill/>
                        </a:ln>
                        <a:solidFill>
                          <a:schemeClr val="folHlink"/>
                        </a:solidFill>
                        <a:effectLst/>
                        <a:latin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2"/>
                          </a:solidFill>
                          <a:effectLst/>
                          <a:latin typeface="Times New Roman" pitchFamily="18" charset="0"/>
                        </a:rPr>
                        <a:t>Psicologia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Marketing</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NDM</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Teoria de decisão</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Economia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Pesq. operacional</a:t>
                      </a: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cap="flat">
                      <a:noFill/>
                    </a:lnR>
                    <a:lnT>
                      <a:noFill/>
                    </a:lnT>
                    <a:lnB>
                      <a:noFill/>
                    </a:lnB>
                    <a:lnTlToBr>
                      <a:noFill/>
                    </a:lnTlToBr>
                    <a:lnBlToTr>
                      <a:noFill/>
                    </a:lnBlToTr>
                    <a:noFill/>
                  </a:tcPr>
                </a:tc>
              </a:tr>
              <a:tr h="9715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folHlink"/>
                          </a:solidFill>
                          <a:effectLst/>
                          <a:latin typeface="Times New Roman" pitchFamily="18" charset="0"/>
                        </a:rPr>
                        <a:t>Grupo</a:t>
                      </a:r>
                      <a:endParaRPr kumimoji="0" lang="en-US" sz="2400" b="1" i="0" u="none" strike="noStrike" cap="none" normalizeH="0" baseline="0" smtClean="0">
                        <a:ln>
                          <a:noFill/>
                        </a:ln>
                        <a:solidFill>
                          <a:schemeClr val="folHlink"/>
                        </a:solidFill>
                        <a:effectLst/>
                        <a:latin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Psicologia social</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Antropologia</a:t>
                      </a:r>
                    </a:p>
                    <a:p>
                      <a:pPr marL="0" marR="0" lvl="0" indent="0" algn="l"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Teoria de jogo</a:t>
                      </a: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cap="flat">
                      <a:noFill/>
                    </a:lnR>
                    <a:lnT>
                      <a:noFill/>
                    </a:lnT>
                    <a:lnB>
                      <a:noFill/>
                    </a:lnB>
                    <a:lnTlToBr>
                      <a:noFill/>
                    </a:lnTlToBr>
                    <a:lnBlToTr>
                      <a:noFill/>
                    </a:lnBlToTr>
                    <a:noFill/>
                  </a:tcPr>
                </a:tc>
              </a:tr>
              <a:tr h="97313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dirty="0" smtClean="0">
                          <a:ln>
                            <a:noFill/>
                          </a:ln>
                          <a:solidFill>
                            <a:schemeClr val="folHlink"/>
                          </a:solidFill>
                          <a:effectLst/>
                          <a:latin typeface="Times New Roman" pitchFamily="18" charset="0"/>
                        </a:rPr>
                        <a:t>Organização</a:t>
                      </a:r>
                      <a:endParaRPr kumimoji="0" lang="en-US" sz="2400" b="1" i="0" u="none" strike="noStrike" cap="none" normalizeH="0" baseline="0" dirty="0" smtClean="0">
                        <a:ln>
                          <a:noFill/>
                        </a:ln>
                        <a:solidFill>
                          <a:schemeClr val="folHlink"/>
                        </a:solidFill>
                        <a:effectLst/>
                        <a:latin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Sociologia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Organ. industrial</a:t>
                      </a: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Planejamento estratégico</a:t>
                      </a:r>
                      <a:r>
                        <a:rPr kumimoji="0" lang="pt-BR" sz="2400" b="0" i="0" u="none" strike="noStrike" cap="none" normalizeH="0" baseline="0" smtClean="0">
                          <a:ln>
                            <a:noFill/>
                          </a:ln>
                          <a:solidFill>
                            <a:schemeClr val="folHlink"/>
                          </a:solidFill>
                          <a:effectLst/>
                          <a:latin typeface="Times New Roman" pitchFamily="18" charset="0"/>
                        </a:rPr>
                        <a:t> </a:t>
                      </a: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cap="flat">
                      <a:noFill/>
                    </a:lnR>
                    <a:lnT>
                      <a:noFill/>
                    </a:lnT>
                    <a:lnB>
                      <a:noFill/>
                    </a:lnB>
                    <a:lnTlToBr>
                      <a:noFill/>
                    </a:lnTlToBr>
                    <a:lnBlToTr>
                      <a:noFill/>
                    </a:lnBlToTr>
                    <a:noFill/>
                  </a:tcPr>
                </a:tc>
              </a:tr>
              <a:tr h="8270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dirty="0" smtClean="0">
                          <a:ln>
                            <a:noFill/>
                          </a:ln>
                          <a:solidFill>
                            <a:schemeClr val="folHlink"/>
                          </a:solidFill>
                          <a:effectLst/>
                          <a:latin typeface="Times New Roman" pitchFamily="18" charset="0"/>
                        </a:rPr>
                        <a:t>Sociedade</a:t>
                      </a:r>
                      <a:endParaRPr kumimoji="0" lang="en-US" sz="2400" b="1" i="0" u="none" strike="noStrike" cap="none" normalizeH="0" baseline="0" dirty="0" smtClean="0">
                        <a:ln>
                          <a:noFill/>
                        </a:ln>
                        <a:solidFill>
                          <a:schemeClr val="folHlink"/>
                        </a:solidFill>
                        <a:effectLst/>
                        <a:latin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0" u="none" strike="noStrike" cap="none" normalizeH="0" baseline="0" smtClean="0">
                          <a:ln>
                            <a:noFill/>
                          </a:ln>
                          <a:solidFill>
                            <a:schemeClr val="tx1"/>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Sociologia</a:t>
                      </a:r>
                      <a:endParaRPr kumimoji="0" lang="en-US" sz="2400" b="0" i="0" u="none" strike="noStrike" cap="none" normalizeH="0" baseline="0" smtClean="0">
                        <a:ln>
                          <a:noFill/>
                        </a:ln>
                        <a:solidFill>
                          <a:schemeClr val="folHlink"/>
                        </a:solidFill>
                        <a:effectLst/>
                        <a:latin typeface="Times New Roman"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0" i="0" u="none" strike="noStrike" cap="none" normalizeH="0" baseline="0" smtClean="0">
                          <a:ln>
                            <a:noFill/>
                          </a:ln>
                          <a:solidFill>
                            <a:schemeClr val="folHlink"/>
                          </a:solidFill>
                          <a:effectLst/>
                          <a:latin typeface="Times New Roman" pitchFamily="18" charset="0"/>
                        </a:rPr>
                        <a:t>Ciência política</a:t>
                      </a:r>
                    </a:p>
                    <a:p>
                      <a:pPr marL="0" marR="0" lvl="0" indent="0" algn="l" defTabSz="914400" rtl="0" eaLnBrk="1" fontAlgn="base" latinLnBrk="0" hangingPunct="1">
                        <a:lnSpc>
                          <a:spcPct val="80000"/>
                        </a:lnSpc>
                        <a:spcBef>
                          <a:spcPct val="0"/>
                        </a:spcBef>
                        <a:spcAft>
                          <a:spcPct val="0"/>
                        </a:spcAft>
                        <a:buClrTx/>
                        <a:buSzTx/>
                        <a:buFontTx/>
                        <a:buNone/>
                        <a:tabLst/>
                      </a:pPr>
                      <a:r>
                        <a:rPr kumimoji="0" lang="pt-BR" sz="2400" b="1" i="1" u="none" strike="noStrike" cap="none" normalizeH="0" baseline="0" smtClean="0">
                          <a:ln>
                            <a:noFill/>
                          </a:ln>
                          <a:solidFill>
                            <a:schemeClr val="tx1"/>
                          </a:solidFill>
                          <a:effectLst/>
                          <a:latin typeface="Times New Roman" pitchFamily="18" charset="0"/>
                        </a:rPr>
                        <a:t>Social choice</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2798" name="Text Box 30"/>
          <p:cNvSpPr txBox="1">
            <a:spLocks noChangeArrowheads="1"/>
          </p:cNvSpPr>
          <p:nvPr/>
        </p:nvSpPr>
        <p:spPr bwMode="auto">
          <a:xfrm>
            <a:off x="1166813" y="1433513"/>
            <a:ext cx="184150" cy="457200"/>
          </a:xfrm>
          <a:prstGeom prst="rect">
            <a:avLst/>
          </a:prstGeom>
          <a:noFill/>
          <a:ln w="9525">
            <a:noFill/>
            <a:miter lim="800000"/>
            <a:headEnd/>
            <a:tailEnd/>
          </a:ln>
          <a:effectLst/>
        </p:spPr>
        <p:txBody>
          <a:bodyPr wrap="none">
            <a:spAutoFit/>
          </a:bodyPr>
          <a:lstStyle/>
          <a:p>
            <a:pPr fontAlgn="base">
              <a:spcBef>
                <a:spcPct val="0"/>
              </a:spcBef>
              <a:spcAft>
                <a:spcPct val="0"/>
              </a:spcAft>
            </a:pPr>
            <a:endParaRPr lang="pt-BR" sz="2400">
              <a:solidFill>
                <a:srgbClr val="000000"/>
              </a:solidFill>
            </a:endParaRPr>
          </a:p>
        </p:txBody>
      </p:sp>
      <p:sp>
        <p:nvSpPr>
          <p:cNvPr id="32829" name="Text Box 61"/>
          <p:cNvSpPr txBox="1">
            <a:spLocks noChangeArrowheads="1"/>
          </p:cNvSpPr>
          <p:nvPr/>
        </p:nvSpPr>
        <p:spPr bwMode="auto">
          <a:xfrm>
            <a:off x="1042988" y="3933825"/>
            <a:ext cx="1614487"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Irving Janis</a:t>
            </a:r>
          </a:p>
        </p:txBody>
      </p:sp>
      <p:sp>
        <p:nvSpPr>
          <p:cNvPr id="32830" name="Text Box 62"/>
          <p:cNvSpPr txBox="1">
            <a:spLocks noChangeArrowheads="1"/>
          </p:cNvSpPr>
          <p:nvPr/>
        </p:nvSpPr>
        <p:spPr bwMode="auto">
          <a:xfrm>
            <a:off x="468313" y="5805488"/>
            <a:ext cx="2003425"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Deborah Stone</a:t>
            </a:r>
          </a:p>
        </p:txBody>
      </p:sp>
      <p:sp>
        <p:nvSpPr>
          <p:cNvPr id="32831" name="Line 63"/>
          <p:cNvSpPr>
            <a:spLocks noChangeShapeType="1"/>
          </p:cNvSpPr>
          <p:nvPr/>
        </p:nvSpPr>
        <p:spPr bwMode="auto">
          <a:xfrm flipH="1">
            <a:off x="2471738" y="5589588"/>
            <a:ext cx="804862" cy="360362"/>
          </a:xfrm>
          <a:prstGeom prst="line">
            <a:avLst/>
          </a:prstGeom>
          <a:noFill/>
          <a:ln w="9525">
            <a:solidFill>
              <a:schemeClr val="tx2"/>
            </a:solidFill>
            <a:round/>
            <a:headEnd/>
            <a:tailEnd type="triangle" w="med" len="med"/>
          </a:ln>
          <a:effectLst/>
        </p:spPr>
        <p:txBody>
          <a:bodyPr/>
          <a:lstStyle/>
          <a:p>
            <a:pPr fontAlgn="base">
              <a:spcBef>
                <a:spcPct val="0"/>
              </a:spcBef>
              <a:spcAft>
                <a:spcPct val="0"/>
              </a:spcAft>
            </a:pPr>
            <a:endParaRPr lang="pt-BR" sz="2400">
              <a:solidFill>
                <a:srgbClr val="000000"/>
              </a:solidFill>
            </a:endParaRPr>
          </a:p>
        </p:txBody>
      </p:sp>
      <p:sp>
        <p:nvSpPr>
          <p:cNvPr id="32833" name="Text Box 65"/>
          <p:cNvSpPr txBox="1">
            <a:spLocks noChangeArrowheads="1"/>
          </p:cNvSpPr>
          <p:nvPr/>
        </p:nvSpPr>
        <p:spPr bwMode="auto">
          <a:xfrm>
            <a:off x="381000" y="1382713"/>
            <a:ext cx="2303462" cy="822325"/>
          </a:xfrm>
          <a:prstGeom prst="rect">
            <a:avLst/>
          </a:prstGeom>
          <a:solidFill>
            <a:schemeClr val="folHlink"/>
          </a:solidFill>
          <a:ln w="9525">
            <a:noFill/>
            <a:miter lim="800000"/>
            <a:headEnd/>
            <a:tailEnd/>
          </a:ln>
          <a:effectLst/>
        </p:spPr>
        <p:txBody>
          <a:bodyPr>
            <a:spAutoFit/>
          </a:bodyPr>
          <a:lstStyle/>
          <a:p>
            <a:pPr fontAlgn="base">
              <a:spcBef>
                <a:spcPct val="0"/>
              </a:spcBef>
              <a:spcAft>
                <a:spcPct val="0"/>
              </a:spcAft>
            </a:pPr>
            <a:r>
              <a:rPr lang="pt-BR" sz="2400" dirty="0">
                <a:solidFill>
                  <a:srgbClr val="000000"/>
                </a:solidFill>
              </a:rPr>
              <a:t>Comportamento do consumidor</a:t>
            </a:r>
          </a:p>
        </p:txBody>
      </p:sp>
      <p:sp>
        <p:nvSpPr>
          <p:cNvPr id="32834" name="Line 66"/>
          <p:cNvSpPr>
            <a:spLocks noChangeShapeType="1"/>
          </p:cNvSpPr>
          <p:nvPr/>
        </p:nvSpPr>
        <p:spPr bwMode="auto">
          <a:xfrm flipH="1" flipV="1">
            <a:off x="2684462" y="2205038"/>
            <a:ext cx="592138" cy="719137"/>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pt-BR" sz="2400">
              <a:solidFill>
                <a:srgbClr val="000000"/>
              </a:solidFill>
            </a:endParaRPr>
          </a:p>
        </p:txBody>
      </p:sp>
      <p:sp>
        <p:nvSpPr>
          <p:cNvPr id="32835" name="Line 67"/>
          <p:cNvSpPr>
            <a:spLocks noChangeShapeType="1"/>
          </p:cNvSpPr>
          <p:nvPr/>
        </p:nvSpPr>
        <p:spPr bwMode="auto">
          <a:xfrm flipH="1">
            <a:off x="2771775" y="3573463"/>
            <a:ext cx="504825" cy="576262"/>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pt-BR" sz="2400">
              <a:solidFill>
                <a:srgbClr val="000000"/>
              </a:solidFill>
            </a:endParaRPr>
          </a:p>
        </p:txBody>
      </p:sp>
      <p:sp>
        <p:nvSpPr>
          <p:cNvPr id="32836" name="Text Box 68"/>
          <p:cNvSpPr txBox="1">
            <a:spLocks noChangeArrowheads="1"/>
          </p:cNvSpPr>
          <p:nvPr/>
        </p:nvSpPr>
        <p:spPr bwMode="auto">
          <a:xfrm>
            <a:off x="5003800" y="1989138"/>
            <a:ext cx="2890838"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Tversky &amp; Kahneman</a:t>
            </a:r>
          </a:p>
        </p:txBody>
      </p:sp>
      <p:sp>
        <p:nvSpPr>
          <p:cNvPr id="32837" name="Text Box 69"/>
          <p:cNvSpPr txBox="1">
            <a:spLocks noChangeArrowheads="1"/>
          </p:cNvSpPr>
          <p:nvPr/>
        </p:nvSpPr>
        <p:spPr bwMode="auto">
          <a:xfrm>
            <a:off x="5435600" y="2997200"/>
            <a:ext cx="1546225"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Gary Klein</a:t>
            </a:r>
          </a:p>
        </p:txBody>
      </p:sp>
      <p:sp>
        <p:nvSpPr>
          <p:cNvPr id="32838" name="Line 70"/>
          <p:cNvSpPr>
            <a:spLocks noChangeShapeType="1"/>
          </p:cNvSpPr>
          <p:nvPr/>
        </p:nvSpPr>
        <p:spPr bwMode="auto">
          <a:xfrm flipH="1">
            <a:off x="4572000" y="2205038"/>
            <a:ext cx="360363" cy="287337"/>
          </a:xfrm>
          <a:prstGeom prst="line">
            <a:avLst/>
          </a:prstGeom>
          <a:noFill/>
          <a:ln w="9525">
            <a:solidFill>
              <a:schemeClr val="tx1"/>
            </a:solidFill>
            <a:round/>
            <a:headEnd type="triangle" w="med" len="med"/>
            <a:tailEnd/>
          </a:ln>
          <a:effectLst/>
        </p:spPr>
        <p:txBody>
          <a:bodyPr/>
          <a:lstStyle/>
          <a:p>
            <a:pPr fontAlgn="base">
              <a:spcBef>
                <a:spcPct val="0"/>
              </a:spcBef>
              <a:spcAft>
                <a:spcPct val="0"/>
              </a:spcAft>
            </a:pPr>
            <a:endParaRPr lang="pt-BR" sz="2400">
              <a:solidFill>
                <a:srgbClr val="000000"/>
              </a:solidFill>
            </a:endParaRPr>
          </a:p>
        </p:txBody>
      </p:sp>
      <p:sp>
        <p:nvSpPr>
          <p:cNvPr id="32839" name="Line 71"/>
          <p:cNvSpPr>
            <a:spLocks noChangeShapeType="1"/>
          </p:cNvSpPr>
          <p:nvPr/>
        </p:nvSpPr>
        <p:spPr bwMode="auto">
          <a:xfrm flipH="1">
            <a:off x="4211638" y="3213100"/>
            <a:ext cx="1152525" cy="0"/>
          </a:xfrm>
          <a:prstGeom prst="line">
            <a:avLst/>
          </a:prstGeom>
          <a:noFill/>
          <a:ln w="9525">
            <a:solidFill>
              <a:schemeClr val="tx1"/>
            </a:solidFill>
            <a:round/>
            <a:headEnd type="triangle" w="med" len="med"/>
            <a:tailEnd/>
          </a:ln>
          <a:effectLst/>
        </p:spPr>
        <p:txBody>
          <a:bodyPr/>
          <a:lstStyle/>
          <a:p>
            <a:pPr fontAlgn="base">
              <a:spcBef>
                <a:spcPct val="0"/>
              </a:spcBef>
              <a:spcAft>
                <a:spcPct val="0"/>
              </a:spcAft>
            </a:pPr>
            <a:endParaRPr lang="pt-BR" sz="2400">
              <a:solidFill>
                <a:srgbClr val="000000"/>
              </a:solidFill>
            </a:endParaRPr>
          </a:p>
        </p:txBody>
      </p:sp>
      <p:sp>
        <p:nvSpPr>
          <p:cNvPr id="32840" name="Text Box 72"/>
          <p:cNvSpPr txBox="1">
            <a:spLocks noChangeArrowheads="1"/>
          </p:cNvSpPr>
          <p:nvPr/>
        </p:nvSpPr>
        <p:spPr bwMode="auto">
          <a:xfrm>
            <a:off x="7054850" y="4868863"/>
            <a:ext cx="2089150"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Kenneth Arrow</a:t>
            </a:r>
          </a:p>
        </p:txBody>
      </p:sp>
      <p:sp>
        <p:nvSpPr>
          <p:cNvPr id="32841" name="Line 73"/>
          <p:cNvSpPr>
            <a:spLocks noChangeShapeType="1"/>
          </p:cNvSpPr>
          <p:nvPr/>
        </p:nvSpPr>
        <p:spPr bwMode="auto">
          <a:xfrm flipH="1">
            <a:off x="8027988" y="5373688"/>
            <a:ext cx="360362" cy="360362"/>
          </a:xfrm>
          <a:prstGeom prst="line">
            <a:avLst/>
          </a:prstGeom>
          <a:noFill/>
          <a:ln w="9525">
            <a:solidFill>
              <a:schemeClr val="tx2"/>
            </a:solidFill>
            <a:round/>
            <a:headEnd type="triangle" w="med" len="med"/>
            <a:tailEnd/>
          </a:ln>
          <a:effectLst/>
        </p:spPr>
        <p:txBody>
          <a:bodyPr/>
          <a:lstStyle/>
          <a:p>
            <a:pPr fontAlgn="base">
              <a:spcBef>
                <a:spcPct val="0"/>
              </a:spcBef>
              <a:spcAft>
                <a:spcPct val="0"/>
              </a:spcAft>
            </a:pPr>
            <a:endParaRPr lang="pt-BR" sz="2400">
              <a:solidFill>
                <a:srgbClr val="000000"/>
              </a:solidFill>
            </a:endParaRPr>
          </a:p>
        </p:txBody>
      </p:sp>
      <p:sp>
        <p:nvSpPr>
          <p:cNvPr id="32842" name="Text Box 74"/>
          <p:cNvSpPr txBox="1">
            <a:spLocks noChangeArrowheads="1"/>
          </p:cNvSpPr>
          <p:nvPr/>
        </p:nvSpPr>
        <p:spPr bwMode="auto">
          <a:xfrm>
            <a:off x="6064250" y="3810000"/>
            <a:ext cx="2722563" cy="457200"/>
          </a:xfrm>
          <a:prstGeom prst="rect">
            <a:avLst/>
          </a:prstGeom>
          <a:solidFill>
            <a:schemeClr val="folHlink"/>
          </a:solidFill>
          <a:ln w="9525">
            <a:noFill/>
            <a:miter lim="800000"/>
            <a:headEnd/>
            <a:tailEnd/>
          </a:ln>
          <a:effectLst/>
        </p:spPr>
        <p:txBody>
          <a:bodyPr wrap="none">
            <a:spAutoFit/>
          </a:bodyPr>
          <a:lstStyle/>
          <a:p>
            <a:pPr fontAlgn="base">
              <a:spcBef>
                <a:spcPct val="0"/>
              </a:spcBef>
              <a:spcAft>
                <a:spcPct val="0"/>
              </a:spcAft>
            </a:pPr>
            <a:r>
              <a:rPr lang="pt-BR" sz="2400">
                <a:solidFill>
                  <a:srgbClr val="000000"/>
                </a:solidFill>
              </a:rPr>
              <a:t>Russo e Schoemaker</a:t>
            </a:r>
          </a:p>
        </p:txBody>
      </p:sp>
      <p:sp>
        <p:nvSpPr>
          <p:cNvPr id="32843" name="Line 75"/>
          <p:cNvSpPr>
            <a:spLocks noChangeShapeType="1"/>
          </p:cNvSpPr>
          <p:nvPr/>
        </p:nvSpPr>
        <p:spPr bwMode="auto">
          <a:xfrm flipV="1">
            <a:off x="7740650" y="4292600"/>
            <a:ext cx="287338" cy="2159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pt-BR" sz="2400">
              <a:solidFill>
                <a:srgbClr val="000000"/>
              </a:solidFill>
            </a:endParaRPr>
          </a:p>
        </p:txBody>
      </p:sp>
    </p:spTree>
    <p:extLst>
      <p:ext uri="{BB962C8B-B14F-4D97-AF65-F5344CB8AC3E}">
        <p14:creationId xmlns:p14="http://schemas.microsoft.com/office/powerpoint/2010/main" val="380488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p>
            <a:r>
              <a:rPr lang="en-US" dirty="0">
                <a:solidFill>
                  <a:srgbClr val="000000"/>
                </a:solidFill>
              </a:rPr>
              <a:t>A. Yu</a:t>
            </a:r>
          </a:p>
        </p:txBody>
      </p:sp>
      <p:sp>
        <p:nvSpPr>
          <p:cNvPr id="6" name="Espaço Reservado para Número de Slide 5"/>
          <p:cNvSpPr>
            <a:spLocks noGrp="1"/>
          </p:cNvSpPr>
          <p:nvPr>
            <p:ph type="sldNum" sz="quarter" idx="12"/>
          </p:nvPr>
        </p:nvSpPr>
        <p:spPr/>
        <p:txBody>
          <a:bodyPr/>
          <a:lstStyle/>
          <a:p>
            <a:fld id="{CD2C341E-610B-4E8F-ADF8-D42238C36861}" type="slidenum">
              <a:rPr lang="en-US">
                <a:solidFill>
                  <a:srgbClr val="000000"/>
                </a:solidFill>
              </a:rPr>
              <a:pPr/>
              <a:t>8</a:t>
            </a:fld>
            <a:endParaRPr lang="en-US">
              <a:solidFill>
                <a:srgbClr val="000000"/>
              </a:solidFill>
            </a:endParaRPr>
          </a:p>
        </p:txBody>
      </p:sp>
      <p:sp>
        <p:nvSpPr>
          <p:cNvPr id="12290" name="Rectangle 2"/>
          <p:cNvSpPr>
            <a:spLocks noGrp="1" noChangeArrowheads="1"/>
          </p:cNvSpPr>
          <p:nvPr>
            <p:ph type="title"/>
          </p:nvPr>
        </p:nvSpPr>
        <p:spPr>
          <a:xfrm>
            <a:off x="683568" y="95177"/>
            <a:ext cx="7772400" cy="1029567"/>
          </a:xfrm>
        </p:spPr>
        <p:txBody>
          <a:bodyPr/>
          <a:lstStyle/>
          <a:p>
            <a:r>
              <a:rPr lang="pt-BR" sz="3600" b="1" i="1" dirty="0">
                <a:solidFill>
                  <a:schemeClr val="tx1"/>
                </a:solidFill>
              </a:rPr>
              <a:t>Trabalho da Disciplina</a:t>
            </a:r>
            <a:endParaRPr lang="en-US" sz="3600" b="1" i="1" dirty="0">
              <a:solidFill>
                <a:schemeClr val="tx1"/>
              </a:solidFill>
            </a:endParaRPr>
          </a:p>
        </p:txBody>
      </p:sp>
      <p:sp>
        <p:nvSpPr>
          <p:cNvPr id="12291" name="Rectangle 3"/>
          <p:cNvSpPr>
            <a:spLocks noGrp="1" noChangeArrowheads="1"/>
          </p:cNvSpPr>
          <p:nvPr>
            <p:ph type="body" idx="1"/>
          </p:nvPr>
        </p:nvSpPr>
        <p:spPr>
          <a:xfrm>
            <a:off x="685800" y="1268760"/>
            <a:ext cx="7772400" cy="4827240"/>
          </a:xfrm>
        </p:spPr>
        <p:txBody>
          <a:bodyPr/>
          <a:lstStyle/>
          <a:p>
            <a:pPr marL="0" indent="0" algn="ctr">
              <a:buNone/>
            </a:pPr>
            <a:r>
              <a:rPr lang="pt-BR" sz="2000" dirty="0"/>
              <a:t>“DECISÕES ESTRATÉGICAS ESTRUTURADAS: ADOÇÃO, PRÁTICA E EFETIVIDADE NO BRASIL</a:t>
            </a:r>
            <a:r>
              <a:rPr lang="pt-BR" sz="2000" dirty="0" smtClean="0"/>
              <a:t>”</a:t>
            </a:r>
          </a:p>
          <a:p>
            <a:r>
              <a:rPr lang="pt-BR" sz="2000" dirty="0" smtClean="0"/>
              <a:t>Parceria Roberto </a:t>
            </a:r>
            <a:r>
              <a:rPr lang="pt-BR" sz="2000" dirty="0" err="1" smtClean="0"/>
              <a:t>Camanho</a:t>
            </a:r>
            <a:r>
              <a:rPr lang="pt-BR" sz="2000" dirty="0" smtClean="0"/>
              <a:t>, </a:t>
            </a:r>
            <a:r>
              <a:rPr lang="pt-BR" sz="2000" dirty="0" err="1" smtClean="0"/>
              <a:t>Lúnica</a:t>
            </a:r>
            <a:r>
              <a:rPr lang="pt-BR" sz="2000" dirty="0" smtClean="0"/>
              <a:t> </a:t>
            </a:r>
            <a:r>
              <a:rPr lang="pt-BR" sz="2000" dirty="0" smtClean="0"/>
              <a:t>&amp; Núcleo Decide da FEA </a:t>
            </a:r>
          </a:p>
          <a:p>
            <a:pPr lvl="1"/>
            <a:r>
              <a:rPr lang="pt-BR" sz="2000" dirty="0" smtClean="0"/>
              <a:t>Roberto </a:t>
            </a:r>
            <a:r>
              <a:rPr lang="pt-BR" sz="2000" dirty="0" err="1" smtClean="0"/>
              <a:t>Camanho</a:t>
            </a:r>
            <a:r>
              <a:rPr lang="pt-BR" sz="2000" dirty="0" smtClean="0"/>
              <a:t>: mais de 100 casos de aplicação de AHP no </a:t>
            </a:r>
            <a:r>
              <a:rPr lang="pt-BR" sz="2000" dirty="0" smtClean="0"/>
              <a:t>Brasil</a:t>
            </a:r>
          </a:p>
          <a:p>
            <a:pPr lvl="1"/>
            <a:r>
              <a:rPr lang="pt-BR" sz="2000" dirty="0" err="1" smtClean="0"/>
              <a:t>Lúnica</a:t>
            </a:r>
            <a:r>
              <a:rPr lang="pt-BR" sz="2000" dirty="0" smtClean="0"/>
              <a:t>: consultoria em decisão</a:t>
            </a:r>
            <a:endParaRPr lang="pt-BR" sz="2000" dirty="0"/>
          </a:p>
          <a:p>
            <a:r>
              <a:rPr lang="pt-BR" sz="2000" dirty="0" smtClean="0"/>
              <a:t>Objetivos</a:t>
            </a:r>
          </a:p>
          <a:p>
            <a:pPr lvl="1"/>
            <a:r>
              <a:rPr lang="pt-BR" sz="2000" dirty="0" smtClean="0"/>
              <a:t>Principal: </a:t>
            </a:r>
            <a:r>
              <a:rPr lang="pt-BR" sz="2000" dirty="0"/>
              <a:t>Entender os problemas de adoção e uso de metodologia estruturada de apoio de tomada de decisão no âmbito de organizações no </a:t>
            </a:r>
            <a:r>
              <a:rPr lang="pt-BR" sz="2000" dirty="0" smtClean="0"/>
              <a:t>Brasil</a:t>
            </a:r>
          </a:p>
          <a:p>
            <a:pPr lvl="1"/>
            <a:r>
              <a:rPr lang="pt-BR" sz="2000" dirty="0" smtClean="0"/>
              <a:t>Secundários:  </a:t>
            </a:r>
            <a:r>
              <a:rPr lang="pt-BR" sz="2000" dirty="0"/>
              <a:t>O que os levam a adotar? São efetivos? Quanto tempo durou? Porque caducam? Valem a pena?</a:t>
            </a:r>
          </a:p>
          <a:p>
            <a:r>
              <a:rPr lang="pt-BR" sz="2000" dirty="0" smtClean="0"/>
              <a:t>Grupo </a:t>
            </a:r>
            <a:r>
              <a:rPr lang="pt-BR" sz="2000" dirty="0"/>
              <a:t>de  </a:t>
            </a:r>
            <a:r>
              <a:rPr lang="pt-BR" sz="2000" dirty="0" smtClean="0"/>
              <a:t>3 </a:t>
            </a:r>
            <a:r>
              <a:rPr lang="pt-BR" sz="2000" dirty="0"/>
              <a:t>a </a:t>
            </a:r>
            <a:r>
              <a:rPr lang="pt-BR" sz="2000" dirty="0"/>
              <a:t>4</a:t>
            </a:r>
            <a:r>
              <a:rPr lang="pt-BR" sz="2000" dirty="0" smtClean="0"/>
              <a:t> </a:t>
            </a:r>
            <a:r>
              <a:rPr lang="pt-BR" sz="2000" dirty="0" smtClean="0"/>
              <a:t>pessoas (alunos e membros do ND</a:t>
            </a:r>
            <a:r>
              <a:rPr lang="pt-BR" sz="2000" dirty="0" smtClean="0"/>
              <a:t>)</a:t>
            </a:r>
            <a:endParaRPr lang="pt-BR" sz="2400" dirty="0"/>
          </a:p>
        </p:txBody>
      </p:sp>
      <p:pic>
        <p:nvPicPr>
          <p:cNvPr id="7"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704302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b="1" i="1" dirty="0" smtClean="0"/>
              <a:t>Blocos </a:t>
            </a:r>
            <a:r>
              <a:rPr lang="pt-BR" sz="3600" b="1" i="1" dirty="0" smtClean="0"/>
              <a:t>de Questões da Entrevista</a:t>
            </a:r>
            <a:endParaRPr lang="pt-BR" sz="3600" b="1" i="1" dirty="0"/>
          </a:p>
        </p:txBody>
      </p:sp>
      <p:sp>
        <p:nvSpPr>
          <p:cNvPr id="3" name="Espaço Reservado para Conteúdo 2"/>
          <p:cNvSpPr>
            <a:spLocks noGrp="1"/>
          </p:cNvSpPr>
          <p:nvPr>
            <p:ph idx="1"/>
          </p:nvPr>
        </p:nvSpPr>
        <p:spPr/>
        <p:txBody>
          <a:bodyPr/>
          <a:lstStyle/>
          <a:p>
            <a:r>
              <a:rPr lang="pt-BR" dirty="0" smtClean="0"/>
              <a:t>Antes</a:t>
            </a:r>
          </a:p>
          <a:p>
            <a:pPr lvl="1"/>
            <a:r>
              <a:rPr lang="pt-BR" dirty="0" smtClean="0"/>
              <a:t>Como era o processo de tomada de decisão antes?</a:t>
            </a:r>
          </a:p>
          <a:p>
            <a:r>
              <a:rPr lang="pt-BR" dirty="0" smtClean="0"/>
              <a:t>Durante</a:t>
            </a:r>
          </a:p>
          <a:p>
            <a:pPr lvl="1"/>
            <a:r>
              <a:rPr lang="pt-BR" dirty="0" smtClean="0"/>
              <a:t>Contexto, conteúdo, processo e resultados</a:t>
            </a:r>
          </a:p>
          <a:p>
            <a:r>
              <a:rPr lang="pt-BR" dirty="0" smtClean="0"/>
              <a:t>Depois</a:t>
            </a:r>
          </a:p>
          <a:p>
            <a:pPr lvl="1"/>
            <a:r>
              <a:rPr lang="pt-BR" dirty="0" smtClean="0"/>
              <a:t>O processo de tomada de decisão mudou?</a:t>
            </a:r>
            <a:endParaRPr lang="pt-BR"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9</a:t>
            </a:fld>
            <a:endParaRPr lang="en-US">
              <a:solidFill>
                <a:srgbClr val="000000"/>
              </a:solidFill>
            </a:endParaRPr>
          </a:p>
        </p:txBody>
      </p:sp>
      <p:pic>
        <p:nvPicPr>
          <p:cNvPr id="7" name="Picture 4" descr="USP">
            <a:hlinkClick r:id="rId2"/>
          </p:cNvPr>
          <p:cNvPicPr>
            <a:picLocks noChangeAspect="1" noChangeArrowheads="1"/>
          </p:cNvPicPr>
          <p:nvPr/>
        </p:nvPicPr>
        <p:blipFill>
          <a:blip r:embed="rId3" r:link="rId4"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17239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1249</Words>
  <Application>Microsoft Office PowerPoint</Application>
  <PresentationFormat>Apresentação na tela (4:3)</PresentationFormat>
  <Paragraphs>271</Paragraphs>
  <Slides>25</Slides>
  <Notes>12</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25</vt:i4>
      </vt:variant>
    </vt:vector>
  </HeadingPairs>
  <TitlesOfParts>
    <vt:vector size="27" baseType="lpstr">
      <vt:lpstr>Estrutura padrão</vt:lpstr>
      <vt:lpstr>Slide</vt:lpstr>
      <vt:lpstr>Análise de Decisão</vt:lpstr>
      <vt:lpstr>EAD - 5853</vt:lpstr>
      <vt:lpstr>Objetivos da 5853</vt:lpstr>
      <vt:lpstr>Disciplina Introdutória</vt:lpstr>
      <vt:lpstr>Apresentação do PowerPoint</vt:lpstr>
      <vt:lpstr>Situações e Teorias </vt:lpstr>
      <vt:lpstr>Situações e Teorias (exemplos de áreas específicas &amp; autores) </vt:lpstr>
      <vt:lpstr>Trabalho da Disciplina</vt:lpstr>
      <vt:lpstr>Blocos de Questões da Entrevista</vt:lpstr>
      <vt:lpstr>Casos Estudados em 2013</vt:lpstr>
      <vt:lpstr>Ponto de Partida para</vt:lpstr>
      <vt:lpstr>O Que é uma Decisão?</vt:lpstr>
      <vt:lpstr>Os Componentes de uma Decisão</vt:lpstr>
      <vt:lpstr>Empresa WYK - I</vt:lpstr>
      <vt:lpstr>Uma Boa Decisão</vt:lpstr>
      <vt:lpstr>Apresentação do PowerPoint</vt:lpstr>
      <vt:lpstr>Systems Analysis: Nine-step Framework</vt:lpstr>
      <vt:lpstr>Seis Requisitos da  Decisão de Qualidade (U. Stanford) </vt:lpstr>
      <vt:lpstr>Escolher um dos dois programas de prevenção:</vt:lpstr>
      <vt:lpstr>Teorias         Frames</vt:lpstr>
      <vt:lpstr>Adrian Newey - só tem salário inferior aos de Fernando Alonso e Michael Schumaker</vt:lpstr>
      <vt:lpstr>Adrian Newey  Engenheiro de carros da Fórmula 1</vt:lpstr>
      <vt:lpstr>Apresentação do PowerPoint</vt:lpstr>
      <vt:lpstr>Caso WYK – II</vt:lpstr>
      <vt:lpstr>Filmes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Abraham</dc:creator>
  <cp:lastModifiedBy>Abraham</cp:lastModifiedBy>
  <cp:revision>11</cp:revision>
  <dcterms:created xsi:type="dcterms:W3CDTF">2014-02-27T23:34:37Z</dcterms:created>
  <dcterms:modified xsi:type="dcterms:W3CDTF">2014-02-28T01:00:06Z</dcterms:modified>
</cp:coreProperties>
</file>