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9" r:id="rId2"/>
    <p:sldId id="261" r:id="rId3"/>
    <p:sldId id="270" r:id="rId4"/>
    <p:sldId id="271" r:id="rId5"/>
    <p:sldId id="262" r:id="rId6"/>
    <p:sldId id="263" r:id="rId7"/>
    <p:sldId id="260" r:id="rId8"/>
    <p:sldId id="264" r:id="rId9"/>
    <p:sldId id="257" r:id="rId10"/>
    <p:sldId id="258" r:id="rId11"/>
    <p:sldId id="265" r:id="rId12"/>
    <p:sldId id="266" r:id="rId13"/>
    <p:sldId id="274" r:id="rId14"/>
    <p:sldId id="275" r:id="rId15"/>
    <p:sldId id="276" r:id="rId16"/>
    <p:sldId id="277" r:id="rId17"/>
    <p:sldId id="278" r:id="rId18"/>
    <p:sldId id="281" r:id="rId19"/>
    <p:sldId id="272" r:id="rId20"/>
    <p:sldId id="268" r:id="rId21"/>
    <p:sldId id="267" r:id="rId22"/>
    <p:sldId id="273"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0"/>
    <p:restoredTop sz="94660"/>
  </p:normalViewPr>
  <p:slideViewPr>
    <p:cSldViewPr>
      <p:cViewPr>
        <p:scale>
          <a:sx n="72" d="100"/>
          <a:sy n="72" d="100"/>
        </p:scale>
        <p:origin x="-1696" y="36"/>
      </p:cViewPr>
      <p:guideLst>
        <p:guide orient="horz" pos="2160"/>
        <p:guide pos="2880"/>
      </p:guideLst>
    </p:cSldViewPr>
  </p:slideViewPr>
  <p:notesTextViewPr>
    <p:cViewPr>
      <p:scale>
        <a:sx n="1" d="1"/>
        <a:sy n="1" d="1"/>
      </p:scale>
      <p:origin x="0" y="0"/>
    </p:cViewPr>
  </p:notesTextViewPr>
  <p:sorterViewPr>
    <p:cViewPr>
      <p:scale>
        <a:sx n="100" d="100"/>
        <a:sy n="100" d="100"/>
      </p:scale>
      <p:origin x="0" y="33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8B8A2-BFB0-4835-9331-017A57D7C1AC}" type="datetimeFigureOut">
              <a:rPr lang="pt-BR" smtClean="0"/>
              <a:t>13/03/2014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135A6-AD61-4126-B03F-8505214FC6C2}" type="slidenum">
              <a:rPr lang="pt-BR" smtClean="0"/>
              <a:t>‹nº›</a:t>
            </a:fld>
            <a:endParaRPr lang="pt-BR"/>
          </a:p>
        </p:txBody>
      </p:sp>
    </p:spTree>
    <p:extLst>
      <p:ext uri="{BB962C8B-B14F-4D97-AF65-F5344CB8AC3E}">
        <p14:creationId xmlns:p14="http://schemas.microsoft.com/office/powerpoint/2010/main" val="759929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4429F-C136-4CD0-9C7B-C3ADE6AA11E4}" type="slidenum">
              <a:rPr lang="en-US">
                <a:solidFill>
                  <a:prstClr val="black"/>
                </a:solidFill>
              </a:rPr>
              <a:pPr/>
              <a:t>1</a:t>
            </a:fld>
            <a:endParaRPr lang="en-US">
              <a:solidFill>
                <a:prstClr val="black"/>
              </a:solidFill>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6F7CB-593A-4A66-BBFD-4D2FE5CE40DB}" type="slidenum">
              <a:rPr lang="pt-BR">
                <a:solidFill>
                  <a:prstClr val="black"/>
                </a:solidFill>
              </a:rPr>
              <a:pPr/>
              <a:t>3</a:t>
            </a:fld>
            <a:endParaRPr lang="pt-BR">
              <a:solidFill>
                <a:prstClr val="black"/>
              </a:solidFill>
            </a:endParaRP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Tahoma" pitchFamily="34" charset="0"/>
              </a:defRPr>
            </a:lvl1pPr>
            <a:lvl2pPr marL="719993" indent="-276920" eaLnBrk="0" hangingPunct="0">
              <a:defRPr sz="2300">
                <a:solidFill>
                  <a:schemeClr val="tx1"/>
                </a:solidFill>
                <a:latin typeface="Tahoma" pitchFamily="34" charset="0"/>
              </a:defRPr>
            </a:lvl2pPr>
            <a:lvl3pPr marL="1107681" indent="-221536" eaLnBrk="0" hangingPunct="0">
              <a:defRPr sz="2300">
                <a:solidFill>
                  <a:schemeClr val="tx1"/>
                </a:solidFill>
                <a:latin typeface="Tahoma" pitchFamily="34" charset="0"/>
              </a:defRPr>
            </a:lvl3pPr>
            <a:lvl4pPr marL="1550754" indent="-221536" eaLnBrk="0" hangingPunct="0">
              <a:defRPr sz="2300">
                <a:solidFill>
                  <a:schemeClr val="tx1"/>
                </a:solidFill>
                <a:latin typeface="Tahoma" pitchFamily="34" charset="0"/>
              </a:defRPr>
            </a:lvl4pPr>
            <a:lvl5pPr marL="1993826" indent="-221536" eaLnBrk="0" hangingPunct="0">
              <a:defRPr sz="2300">
                <a:solidFill>
                  <a:schemeClr val="tx1"/>
                </a:solidFill>
                <a:latin typeface="Tahoma" pitchFamily="34" charset="0"/>
              </a:defRPr>
            </a:lvl5pPr>
            <a:lvl6pPr marL="2436899" indent="-221536" eaLnBrk="0" fontAlgn="base" hangingPunct="0">
              <a:spcBef>
                <a:spcPct val="0"/>
              </a:spcBef>
              <a:spcAft>
                <a:spcPct val="0"/>
              </a:spcAft>
              <a:defRPr sz="2300">
                <a:solidFill>
                  <a:schemeClr val="tx1"/>
                </a:solidFill>
                <a:latin typeface="Tahoma" pitchFamily="34" charset="0"/>
              </a:defRPr>
            </a:lvl6pPr>
            <a:lvl7pPr marL="2879971" indent="-221536" eaLnBrk="0" fontAlgn="base" hangingPunct="0">
              <a:spcBef>
                <a:spcPct val="0"/>
              </a:spcBef>
              <a:spcAft>
                <a:spcPct val="0"/>
              </a:spcAft>
              <a:defRPr sz="2300">
                <a:solidFill>
                  <a:schemeClr val="tx1"/>
                </a:solidFill>
                <a:latin typeface="Tahoma" pitchFamily="34" charset="0"/>
              </a:defRPr>
            </a:lvl7pPr>
            <a:lvl8pPr marL="3323044" indent="-221536" eaLnBrk="0" fontAlgn="base" hangingPunct="0">
              <a:spcBef>
                <a:spcPct val="0"/>
              </a:spcBef>
              <a:spcAft>
                <a:spcPct val="0"/>
              </a:spcAft>
              <a:defRPr sz="2300">
                <a:solidFill>
                  <a:schemeClr val="tx1"/>
                </a:solidFill>
                <a:latin typeface="Tahoma" pitchFamily="34" charset="0"/>
              </a:defRPr>
            </a:lvl8pPr>
            <a:lvl9pPr marL="3766116" indent="-221536" eaLnBrk="0" fontAlgn="base" hangingPunct="0">
              <a:spcBef>
                <a:spcPct val="0"/>
              </a:spcBef>
              <a:spcAft>
                <a:spcPct val="0"/>
              </a:spcAft>
              <a:defRPr sz="2300">
                <a:solidFill>
                  <a:schemeClr val="tx1"/>
                </a:solidFill>
                <a:latin typeface="Tahoma" pitchFamily="34" charset="0"/>
              </a:defRPr>
            </a:lvl9pPr>
          </a:lstStyle>
          <a:p>
            <a:fld id="{CE74DACC-FB61-4862-B49A-D42C9F39E7F1}" type="slidenum">
              <a:rPr lang="pt-BR" sz="1200">
                <a:solidFill>
                  <a:prstClr val="black"/>
                </a:solidFill>
                <a:latin typeface="Times New Roman" pitchFamily="18" charset="0"/>
              </a:rPr>
              <a:pPr/>
              <a:t>4</a:t>
            </a:fld>
            <a:endParaRPr lang="pt-BR" sz="1200">
              <a:solidFill>
                <a:prstClr val="black"/>
              </a:solidFill>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71BAE135-B6E8-4163-841C-FD0012948E96}" type="slidenum">
              <a:rPr lang="pt-BR" smtClean="0">
                <a:solidFill>
                  <a:prstClr val="black"/>
                </a:solidFill>
              </a:rPr>
              <a:pPr/>
              <a:t>9</a:t>
            </a:fld>
            <a:endParaRPr lang="pt-BR">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Digerir o problema </a:t>
            </a:r>
            <a:r>
              <a:rPr lang="pt-BR" dirty="0" smtClean="0">
                <a:sym typeface="Wingdings" pitchFamily="2" charset="2"/>
              </a:rPr>
              <a:t> solução</a:t>
            </a:r>
            <a:endParaRPr lang="pt-BR" dirty="0"/>
          </a:p>
        </p:txBody>
      </p:sp>
      <p:sp>
        <p:nvSpPr>
          <p:cNvPr id="4" name="Espaço Reservado para Número de Slide 3"/>
          <p:cNvSpPr>
            <a:spLocks noGrp="1"/>
          </p:cNvSpPr>
          <p:nvPr>
            <p:ph type="sldNum" sz="quarter" idx="10"/>
          </p:nvPr>
        </p:nvSpPr>
        <p:spPr/>
        <p:txBody>
          <a:bodyPr/>
          <a:lstStyle/>
          <a:p>
            <a:fld id="{71BAE135-B6E8-4163-841C-FD0012948E96}" type="slidenum">
              <a:rPr lang="pt-BR" smtClean="0">
                <a:solidFill>
                  <a:prstClr val="black"/>
                </a:solidFill>
              </a:rPr>
              <a:pPr/>
              <a:t>10</a:t>
            </a:fld>
            <a:endParaRPr lang="pt-BR">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E2954089-ADAC-41AF-89C9-29AB4FD1F345}"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414600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790CA4BE-4A51-412D-BA2D-0BDB5D0329C3}"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7853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01FA0CE7-9429-4174-974B-8B67DA335978}"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1105992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600"/>
            <a:ext cx="7772400" cy="1143000"/>
          </a:xfrm>
        </p:spPr>
        <p:txBody>
          <a:bodyPr/>
          <a:lstStyle/>
          <a:p>
            <a:r>
              <a:rPr lang="pt-BR" smtClean="0"/>
              <a:t>Clique para editar o estilo do título mestre</a:t>
            </a:r>
            <a:endParaRPr lang="pt-BR"/>
          </a:p>
        </p:txBody>
      </p:sp>
      <p:sp>
        <p:nvSpPr>
          <p:cNvPr id="3" name="Espaço Reservado para Tabela 2"/>
          <p:cNvSpPr>
            <a:spLocks noGrp="1"/>
          </p:cNvSpPr>
          <p:nvPr>
            <p:ph type="tbl" idx="1"/>
          </p:nvPr>
        </p:nvSpPr>
        <p:spPr>
          <a:xfrm>
            <a:off x="685800" y="1981200"/>
            <a:ext cx="7772400" cy="4114800"/>
          </a:xfrm>
        </p:spPr>
        <p:txBody>
          <a:bodyPr/>
          <a:lstStyle/>
          <a:p>
            <a:endParaRPr lang="pt-BR"/>
          </a:p>
        </p:txBody>
      </p:sp>
      <p:sp>
        <p:nvSpPr>
          <p:cNvPr id="4" name="Espaço Reservado para Data 3"/>
          <p:cNvSpPr>
            <a:spLocks noGrp="1"/>
          </p:cNvSpPr>
          <p:nvPr>
            <p:ph type="dt" sz="half" idx="10"/>
          </p:nvPr>
        </p:nvSpPr>
        <p:spPr>
          <a:xfrm>
            <a:off x="685800" y="6248400"/>
            <a:ext cx="1905000" cy="457200"/>
          </a:xfrm>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a:xfrm>
            <a:off x="3124200" y="6248400"/>
            <a:ext cx="2895600" cy="457200"/>
          </a:xfrm>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a:xfrm>
            <a:off x="6553200" y="6248400"/>
            <a:ext cx="1905000" cy="457200"/>
          </a:xfrm>
        </p:spPr>
        <p:txBody>
          <a:bodyPr/>
          <a:lstStyle>
            <a:lvl1pPr>
              <a:defRPr/>
            </a:lvl1pPr>
          </a:lstStyle>
          <a:p>
            <a:fld id="{4F2B31B2-8A80-4FFE-B43B-9FF36EFA2B53}"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230870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19B123BC-B567-4DAD-8BCC-8271D03F61C4}"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24419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r>
              <a:rPr lang="en-US">
                <a:solidFill>
                  <a:srgbClr val="000000"/>
                </a:solidFill>
              </a:rPr>
              <a:t>EAD-5853</a:t>
            </a:r>
          </a:p>
        </p:txBody>
      </p:sp>
      <p:sp>
        <p:nvSpPr>
          <p:cNvPr id="5" name="Espaço Reservado para Rodapé 4"/>
          <p:cNvSpPr>
            <a:spLocks noGrp="1"/>
          </p:cNvSpPr>
          <p:nvPr>
            <p:ph type="ftr" sz="quarter" idx="11"/>
          </p:nvPr>
        </p:nvSpPr>
        <p:spPr/>
        <p:txBody>
          <a:bodyPr/>
          <a:lstStyle>
            <a:lvl1pPr>
              <a:defRPr/>
            </a:lvl1pPr>
          </a:lstStyle>
          <a:p>
            <a:r>
              <a:rPr lang="en-US">
                <a:solidFill>
                  <a:srgbClr val="000000"/>
                </a:solidFill>
              </a:rPr>
              <a:t>A. Yu</a:t>
            </a:r>
          </a:p>
        </p:txBody>
      </p:sp>
      <p:sp>
        <p:nvSpPr>
          <p:cNvPr id="6" name="Espaço Reservado para Número de Slide 5"/>
          <p:cNvSpPr>
            <a:spLocks noGrp="1"/>
          </p:cNvSpPr>
          <p:nvPr>
            <p:ph type="sldNum" sz="quarter" idx="12"/>
          </p:nvPr>
        </p:nvSpPr>
        <p:spPr/>
        <p:txBody>
          <a:bodyPr/>
          <a:lstStyle>
            <a:lvl1pPr>
              <a:defRPr/>
            </a:lvl1pPr>
          </a:lstStyle>
          <a:p>
            <a:fld id="{88FA13EF-D4D2-4A11-A77D-91F0C907122C}"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310226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lvl1pPr>
              <a:defRPr/>
            </a:lvl1pPr>
          </a:lstStyle>
          <a:p>
            <a:r>
              <a:rPr lang="en-US">
                <a:solidFill>
                  <a:srgbClr val="000000"/>
                </a:solidFill>
              </a:rPr>
              <a:t>EAD-5853</a:t>
            </a:r>
          </a:p>
        </p:txBody>
      </p:sp>
      <p:sp>
        <p:nvSpPr>
          <p:cNvPr id="6" name="Espaço Reservado para Rodapé 5"/>
          <p:cNvSpPr>
            <a:spLocks noGrp="1"/>
          </p:cNvSpPr>
          <p:nvPr>
            <p:ph type="ftr" sz="quarter" idx="11"/>
          </p:nvPr>
        </p:nvSpPr>
        <p:spPr/>
        <p:txBody>
          <a:bodyPr/>
          <a:lstStyle>
            <a:lvl1pPr>
              <a:defRPr/>
            </a:lvl1pPr>
          </a:lstStyle>
          <a:p>
            <a:r>
              <a:rPr lang="en-US">
                <a:solidFill>
                  <a:srgbClr val="000000"/>
                </a:solidFill>
              </a:rPr>
              <a:t>A. Yu</a:t>
            </a:r>
          </a:p>
        </p:txBody>
      </p:sp>
      <p:sp>
        <p:nvSpPr>
          <p:cNvPr id="7" name="Espaço Reservado para Número de Slide 6"/>
          <p:cNvSpPr>
            <a:spLocks noGrp="1"/>
          </p:cNvSpPr>
          <p:nvPr>
            <p:ph type="sldNum" sz="quarter" idx="12"/>
          </p:nvPr>
        </p:nvSpPr>
        <p:spPr/>
        <p:txBody>
          <a:bodyPr/>
          <a:lstStyle>
            <a:lvl1pPr>
              <a:defRPr/>
            </a:lvl1pPr>
          </a:lstStyle>
          <a:p>
            <a:fld id="{A80BD4F2-F089-4FA9-9758-1A3870CAA22E}"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377847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lvl1pPr>
              <a:defRPr/>
            </a:lvl1pPr>
          </a:lstStyle>
          <a:p>
            <a:r>
              <a:rPr lang="en-US">
                <a:solidFill>
                  <a:srgbClr val="000000"/>
                </a:solidFill>
              </a:rPr>
              <a:t>EAD-5853</a:t>
            </a:r>
          </a:p>
        </p:txBody>
      </p:sp>
      <p:sp>
        <p:nvSpPr>
          <p:cNvPr id="8" name="Espaço Reservado para Rodapé 7"/>
          <p:cNvSpPr>
            <a:spLocks noGrp="1"/>
          </p:cNvSpPr>
          <p:nvPr>
            <p:ph type="ftr" sz="quarter" idx="11"/>
          </p:nvPr>
        </p:nvSpPr>
        <p:spPr/>
        <p:txBody>
          <a:bodyPr/>
          <a:lstStyle>
            <a:lvl1pPr>
              <a:defRPr/>
            </a:lvl1pPr>
          </a:lstStyle>
          <a:p>
            <a:r>
              <a:rPr lang="en-US">
                <a:solidFill>
                  <a:srgbClr val="000000"/>
                </a:solidFill>
              </a:rPr>
              <a:t>A. Yu</a:t>
            </a:r>
          </a:p>
        </p:txBody>
      </p:sp>
      <p:sp>
        <p:nvSpPr>
          <p:cNvPr id="9" name="Espaço Reservado para Número de Slide 8"/>
          <p:cNvSpPr>
            <a:spLocks noGrp="1"/>
          </p:cNvSpPr>
          <p:nvPr>
            <p:ph type="sldNum" sz="quarter" idx="12"/>
          </p:nvPr>
        </p:nvSpPr>
        <p:spPr/>
        <p:txBody>
          <a:bodyPr/>
          <a:lstStyle>
            <a:lvl1pPr>
              <a:defRPr/>
            </a:lvl1pPr>
          </a:lstStyle>
          <a:p>
            <a:fld id="{1573D28D-E066-4AB5-AB56-7B6A5657606D}"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315259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lvl1pPr>
              <a:defRPr/>
            </a:lvl1pPr>
          </a:lstStyle>
          <a:p>
            <a:r>
              <a:rPr lang="en-US">
                <a:solidFill>
                  <a:srgbClr val="000000"/>
                </a:solidFill>
              </a:rPr>
              <a:t>EAD-5853</a:t>
            </a:r>
          </a:p>
        </p:txBody>
      </p:sp>
      <p:sp>
        <p:nvSpPr>
          <p:cNvPr id="4" name="Espaço Reservado para Rodapé 3"/>
          <p:cNvSpPr>
            <a:spLocks noGrp="1"/>
          </p:cNvSpPr>
          <p:nvPr>
            <p:ph type="ftr" sz="quarter" idx="11"/>
          </p:nvPr>
        </p:nvSpPr>
        <p:spPr/>
        <p:txBody>
          <a:bodyPr/>
          <a:lstStyle>
            <a:lvl1pPr>
              <a:defRPr/>
            </a:lvl1pPr>
          </a:lstStyle>
          <a:p>
            <a:r>
              <a:rPr lang="en-US">
                <a:solidFill>
                  <a:srgbClr val="000000"/>
                </a:solidFill>
              </a:rPr>
              <a:t>A. Yu</a:t>
            </a:r>
          </a:p>
        </p:txBody>
      </p:sp>
      <p:sp>
        <p:nvSpPr>
          <p:cNvPr id="5" name="Espaço Reservado para Número de Slide 4"/>
          <p:cNvSpPr>
            <a:spLocks noGrp="1"/>
          </p:cNvSpPr>
          <p:nvPr>
            <p:ph type="sldNum" sz="quarter" idx="12"/>
          </p:nvPr>
        </p:nvSpPr>
        <p:spPr/>
        <p:txBody>
          <a:bodyPr/>
          <a:lstStyle>
            <a:lvl1pPr>
              <a:defRPr/>
            </a:lvl1pPr>
          </a:lstStyle>
          <a:p>
            <a:fld id="{C30C6F34-D0EF-4038-91A9-608DEB61DF6C}"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35442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r>
              <a:rPr lang="en-US">
                <a:solidFill>
                  <a:srgbClr val="000000"/>
                </a:solidFill>
              </a:rPr>
              <a:t>EAD-5853</a:t>
            </a:r>
          </a:p>
        </p:txBody>
      </p:sp>
      <p:sp>
        <p:nvSpPr>
          <p:cNvPr id="3" name="Espaço Reservado para Rodapé 2"/>
          <p:cNvSpPr>
            <a:spLocks noGrp="1"/>
          </p:cNvSpPr>
          <p:nvPr>
            <p:ph type="ftr" sz="quarter" idx="11"/>
          </p:nvPr>
        </p:nvSpPr>
        <p:spPr/>
        <p:txBody>
          <a:bodyPr/>
          <a:lstStyle>
            <a:lvl1pPr>
              <a:defRPr/>
            </a:lvl1pPr>
          </a:lstStyle>
          <a:p>
            <a:r>
              <a:rPr lang="en-US">
                <a:solidFill>
                  <a:srgbClr val="000000"/>
                </a:solidFill>
              </a:rPr>
              <a:t>A. Yu</a:t>
            </a:r>
          </a:p>
        </p:txBody>
      </p:sp>
      <p:sp>
        <p:nvSpPr>
          <p:cNvPr id="4" name="Espaço Reservado para Número de Slide 3"/>
          <p:cNvSpPr>
            <a:spLocks noGrp="1"/>
          </p:cNvSpPr>
          <p:nvPr>
            <p:ph type="sldNum" sz="quarter" idx="12"/>
          </p:nvPr>
        </p:nvSpPr>
        <p:spPr/>
        <p:txBody>
          <a:bodyPr/>
          <a:lstStyle>
            <a:lvl1pPr>
              <a:defRPr/>
            </a:lvl1pPr>
          </a:lstStyle>
          <a:p>
            <a:fld id="{33A87CF5-3E73-44DE-85F0-F68026A47979}"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1095394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r>
              <a:rPr lang="en-US">
                <a:solidFill>
                  <a:srgbClr val="000000"/>
                </a:solidFill>
              </a:rPr>
              <a:t>EAD-5853</a:t>
            </a:r>
          </a:p>
        </p:txBody>
      </p:sp>
      <p:sp>
        <p:nvSpPr>
          <p:cNvPr id="6" name="Espaço Reservado para Rodapé 5"/>
          <p:cNvSpPr>
            <a:spLocks noGrp="1"/>
          </p:cNvSpPr>
          <p:nvPr>
            <p:ph type="ftr" sz="quarter" idx="11"/>
          </p:nvPr>
        </p:nvSpPr>
        <p:spPr/>
        <p:txBody>
          <a:bodyPr/>
          <a:lstStyle>
            <a:lvl1pPr>
              <a:defRPr/>
            </a:lvl1pPr>
          </a:lstStyle>
          <a:p>
            <a:r>
              <a:rPr lang="en-US">
                <a:solidFill>
                  <a:srgbClr val="000000"/>
                </a:solidFill>
              </a:rPr>
              <a:t>A. Yu</a:t>
            </a:r>
          </a:p>
        </p:txBody>
      </p:sp>
      <p:sp>
        <p:nvSpPr>
          <p:cNvPr id="7" name="Espaço Reservado para Número de Slide 6"/>
          <p:cNvSpPr>
            <a:spLocks noGrp="1"/>
          </p:cNvSpPr>
          <p:nvPr>
            <p:ph type="sldNum" sz="quarter" idx="12"/>
          </p:nvPr>
        </p:nvSpPr>
        <p:spPr/>
        <p:txBody>
          <a:bodyPr/>
          <a:lstStyle>
            <a:lvl1pPr>
              <a:defRPr/>
            </a:lvl1pPr>
          </a:lstStyle>
          <a:p>
            <a:fld id="{5389D647-9680-493C-80A9-7EC45E75C605}"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44965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lvl1pPr>
              <a:defRPr/>
            </a:lvl1pPr>
          </a:lstStyle>
          <a:p>
            <a:r>
              <a:rPr lang="en-US">
                <a:solidFill>
                  <a:srgbClr val="000000"/>
                </a:solidFill>
              </a:rPr>
              <a:t>EAD-5853</a:t>
            </a:r>
          </a:p>
        </p:txBody>
      </p:sp>
      <p:sp>
        <p:nvSpPr>
          <p:cNvPr id="6" name="Espaço Reservado para Rodapé 5"/>
          <p:cNvSpPr>
            <a:spLocks noGrp="1"/>
          </p:cNvSpPr>
          <p:nvPr>
            <p:ph type="ftr" sz="quarter" idx="11"/>
          </p:nvPr>
        </p:nvSpPr>
        <p:spPr/>
        <p:txBody>
          <a:bodyPr/>
          <a:lstStyle>
            <a:lvl1pPr>
              <a:defRPr/>
            </a:lvl1pPr>
          </a:lstStyle>
          <a:p>
            <a:r>
              <a:rPr lang="en-US">
                <a:solidFill>
                  <a:srgbClr val="000000"/>
                </a:solidFill>
              </a:rPr>
              <a:t>A. Yu</a:t>
            </a:r>
          </a:p>
        </p:txBody>
      </p:sp>
      <p:sp>
        <p:nvSpPr>
          <p:cNvPr id="7" name="Espaço Reservado para Número de Slide 6"/>
          <p:cNvSpPr>
            <a:spLocks noGrp="1"/>
          </p:cNvSpPr>
          <p:nvPr>
            <p:ph type="sldNum" sz="quarter" idx="12"/>
          </p:nvPr>
        </p:nvSpPr>
        <p:spPr/>
        <p:txBody>
          <a:bodyPr/>
          <a:lstStyle>
            <a:lvl1pPr>
              <a:defRPr/>
            </a:lvl1pPr>
          </a:lstStyle>
          <a:p>
            <a:fld id="{48136685-C7B7-441D-88FB-1E17D3A01323}" type="slidenum">
              <a:rPr lang="en-US">
                <a:solidFill>
                  <a:srgbClr val="000000"/>
                </a:solidFill>
              </a:rPr>
              <a:pPr/>
              <a:t>‹nº›</a:t>
            </a:fld>
            <a:endParaRPr lang="en-US">
              <a:solidFill>
                <a:srgbClr val="000000"/>
              </a:solidFill>
            </a:endParaRPr>
          </a:p>
        </p:txBody>
      </p:sp>
    </p:spTree>
    <p:extLst>
      <p:ext uri="{BB962C8B-B14F-4D97-AF65-F5344CB8AC3E}">
        <p14:creationId xmlns:p14="http://schemas.microsoft.com/office/powerpoint/2010/main" val="191737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Clique para editar o estilo do título mestre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Clique para editar os estilos do texto mestre</a:t>
            </a:r>
          </a:p>
          <a:p>
            <a:pPr lvl="1"/>
            <a:r>
              <a:rPr lang="en-US" smtClean="0"/>
              <a:t>Segundo nível</a:t>
            </a:r>
          </a:p>
          <a:p>
            <a:pPr lvl="2"/>
            <a:r>
              <a:rPr lang="en-US" smtClean="0"/>
              <a:t>Terceiro nível</a:t>
            </a:r>
          </a:p>
          <a:p>
            <a:pPr lvl="3"/>
            <a:r>
              <a:rPr lang="en-US" smtClean="0"/>
              <a:t>Quarto nível</a:t>
            </a:r>
          </a:p>
          <a:p>
            <a:pPr lvl="4"/>
            <a:r>
              <a:rPr lang="en-US" smtClean="0"/>
              <a:t>Quinto nível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r>
              <a:rPr lang="en-US">
                <a:solidFill>
                  <a:srgbClr val="000000"/>
                </a:solidFill>
              </a:rPr>
              <a:t>EAD-5853</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en-US">
                <a:solidFill>
                  <a:srgbClr val="000000"/>
                </a:solidFill>
              </a:rPr>
              <a:t>A. Yu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927FBEB-51C2-46A5-9741-E961B5278D41}" type="slidenum">
              <a:rPr lang="en-US">
                <a:solidFill>
                  <a:srgbClr val="000000"/>
                </a:solidFill>
              </a:rPr>
              <a:pPr fontAlgn="base">
                <a:spcBef>
                  <a:spcPct val="0"/>
                </a:spcBef>
                <a:spcAft>
                  <a:spcPct val="0"/>
                </a:spcAft>
              </a:pPr>
              <a:t>‹nº›</a:t>
            </a:fld>
            <a:endParaRPr lang="en-US">
              <a:solidFill>
                <a:srgbClr val="000000"/>
              </a:solidFill>
            </a:endParaRPr>
          </a:p>
        </p:txBody>
      </p:sp>
    </p:spTree>
    <p:extLst>
      <p:ext uri="{BB962C8B-B14F-4D97-AF65-F5344CB8AC3E}">
        <p14:creationId xmlns:p14="http://schemas.microsoft.com/office/powerpoint/2010/main" val="4270441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ictionary.reference.com/browse/COMMON+SENSE?s=t" TargetMode="External"/><Relationship Id="rId7" Type="http://schemas.openxmlformats.org/officeDocument/2006/relationships/hyperlink" Target="http://en.wikipedia.org/wiki/Phronesis" TargetMode="External"/><Relationship Id="rId2" Type="http://schemas.openxmlformats.org/officeDocument/2006/relationships/hyperlink" Target="http://www.merriam-webster.com/dictionary/common%20sense" TargetMode="External"/><Relationship Id="rId1" Type="http://schemas.openxmlformats.org/officeDocument/2006/relationships/slideLayout" Target="../slideLayouts/slideLayout2.xml"/><Relationship Id="rId6" Type="http://schemas.openxmlformats.org/officeDocument/2006/relationships/hyperlink" Target="http://en.wikipedia.org/wiki/Nous" TargetMode="External"/><Relationship Id="rId5" Type="http://schemas.openxmlformats.org/officeDocument/2006/relationships/hyperlink" Target="http://en.wikipedia.org/wiki/Perception" TargetMode="External"/><Relationship Id="rId4" Type="http://schemas.openxmlformats.org/officeDocument/2006/relationships/hyperlink" Target="http://en.wikipedia.org/wiki/Common_sens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Discourse_on_Method" TargetMode="External"/><Relationship Id="rId2" Type="http://schemas.openxmlformats.org/officeDocument/2006/relationships/hyperlink" Target="http://en.wikipedia.org/wiki/Common_sen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4.xml.rels><?xml version="1.0" encoding="UTF-8" standalone="yes"?>
<Relationships xmlns="http://schemas.openxmlformats.org/package/2006/relationships"><Relationship Id="rId3" Type="http://schemas.openxmlformats.org/officeDocument/2006/relationships/hyperlink" Target="http://www.usp.b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http://www.ead.fea.usp.br/imagens/usp.gif" TargetMode="External"/><Relationship Id="rId4"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http://www.ead.fea.usp.br/imagens/usp.gif"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gif"/><Relationship Id="rId5" Type="http://schemas.openxmlformats.org/officeDocument/2006/relationships/hyperlink" Target="http://www.usp.br/"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pt-BR" b="1" i="1"/>
              <a:t>Análise de Decisão</a:t>
            </a:r>
            <a:endParaRPr lang="en-US" b="1" i="1"/>
          </a:p>
        </p:txBody>
      </p:sp>
      <p:sp>
        <p:nvSpPr>
          <p:cNvPr id="2051" name="Rectangle 3"/>
          <p:cNvSpPr>
            <a:spLocks noGrp="1" noChangeArrowheads="1"/>
          </p:cNvSpPr>
          <p:nvPr>
            <p:ph type="subTitle" idx="1"/>
          </p:nvPr>
        </p:nvSpPr>
        <p:spPr/>
        <p:txBody>
          <a:bodyPr/>
          <a:lstStyle/>
          <a:p>
            <a:r>
              <a:rPr lang="pt-BR" dirty="0"/>
              <a:t>EAD 5853 - Aula </a:t>
            </a:r>
            <a:r>
              <a:rPr lang="pt-BR" dirty="0" smtClean="0"/>
              <a:t>03 </a:t>
            </a:r>
            <a:endParaRPr lang="pt-BR" dirty="0"/>
          </a:p>
          <a:p>
            <a:r>
              <a:rPr lang="pt-BR" sz="2400" dirty="0"/>
              <a:t>Prof. Abraham </a:t>
            </a:r>
            <a:r>
              <a:rPr lang="pt-BR" sz="2400" dirty="0" err="1" smtClean="0"/>
              <a:t>Yu</a:t>
            </a:r>
            <a:endParaRPr lang="pt-BR" sz="2400" dirty="0" smtClean="0"/>
          </a:p>
          <a:p>
            <a:r>
              <a:rPr lang="pt-BR" sz="2400" dirty="0" smtClean="0"/>
              <a:t>2014</a:t>
            </a:r>
            <a:endParaRPr lang="en-US" dirty="0"/>
          </a:p>
        </p:txBody>
      </p:sp>
      <p:pic>
        <p:nvPicPr>
          <p:cNvPr id="2052" name="Picture 4" descr="USP">
            <a:hlinkClick r:id="rId3"/>
          </p:cNvPr>
          <p:cNvPicPr>
            <a:picLocks noChangeAspect="1" noChangeArrowheads="1"/>
          </p:cNvPicPr>
          <p:nvPr/>
        </p:nvPicPr>
        <p:blipFill>
          <a:blip r:embed="rId4" r:link="rId5" cstate="print"/>
          <a:srcRect/>
          <a:stretch>
            <a:fillRect/>
          </a:stretch>
        </p:blipFill>
        <p:spPr bwMode="auto">
          <a:xfrm>
            <a:off x="3886200" y="0"/>
            <a:ext cx="1143000" cy="762000"/>
          </a:xfrm>
          <a:prstGeom prst="rect">
            <a:avLst/>
          </a:prstGeom>
          <a:noFill/>
        </p:spPr>
      </p:pic>
    </p:spTree>
    <p:extLst>
      <p:ext uri="{BB962C8B-B14F-4D97-AF65-F5344CB8AC3E}">
        <p14:creationId xmlns:p14="http://schemas.microsoft.com/office/powerpoint/2010/main" val="3746461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pt-BR" sz="3200" b="1" i="1"/>
              <a:t>Adrian Newey </a:t>
            </a:r>
            <a:br>
              <a:rPr lang="pt-BR" sz="3200" b="1" i="1"/>
            </a:br>
            <a:r>
              <a:rPr lang="pt-BR" sz="3200" b="1" i="1"/>
              <a:t>Engenheiro de carros da Fórmula 1</a:t>
            </a:r>
          </a:p>
        </p:txBody>
      </p:sp>
      <p:sp>
        <p:nvSpPr>
          <p:cNvPr id="3075" name="Rectangle 3"/>
          <p:cNvSpPr>
            <a:spLocks noGrp="1" noChangeArrowheads="1"/>
          </p:cNvSpPr>
          <p:nvPr>
            <p:ph type="body" idx="1"/>
          </p:nvPr>
        </p:nvSpPr>
        <p:spPr/>
        <p:txBody>
          <a:bodyPr/>
          <a:lstStyle/>
          <a:p>
            <a:pPr>
              <a:lnSpc>
                <a:spcPct val="90000"/>
              </a:lnSpc>
            </a:pPr>
            <a:r>
              <a:rPr lang="pt-BR" sz="2000" dirty="0"/>
              <a:t>Considerado o mais criativo projetista da categoria</a:t>
            </a:r>
          </a:p>
          <a:p>
            <a:pPr>
              <a:lnSpc>
                <a:spcPct val="90000"/>
              </a:lnSpc>
            </a:pPr>
            <a:r>
              <a:rPr lang="pt-BR" sz="2000" dirty="0"/>
              <a:t>Como as idéias fluem para você? Como é esse processo de criação?</a:t>
            </a:r>
          </a:p>
          <a:p>
            <a:pPr lvl="1">
              <a:lnSpc>
                <a:spcPct val="90000"/>
              </a:lnSpc>
              <a:buFontTx/>
              <a:buNone/>
            </a:pPr>
            <a:r>
              <a:rPr lang="pt-BR" sz="2000" dirty="0"/>
              <a:t>“Tento compreender quais os desafios que as regras me propõem durante o dia. À noite, aquilo fica dentro de mim, o cérebro continua trabalhando. Vou tomar banho de manhã e, às vezes, a idéia me vem no chuveiro, pronta, naturalmente. Meu pai sempre me diz para, antes de fazer um exame, ler todas as questões. Isto dá uma visão geral do que se está pedindo. Faço o mesmo na hora de projetar um carro, enumero as perguntas que tenho de responder. Um </a:t>
            </a:r>
            <a:r>
              <a:rPr lang="pt-BR" sz="2000" dirty="0" err="1"/>
              <a:t>monoposto</a:t>
            </a:r>
            <a:r>
              <a:rPr lang="pt-BR" sz="2000" dirty="0"/>
              <a:t> de Fórmula 1 é o resultado dessas idéias combinadas com muita pesquisa, em especial no túnel de vento.”</a:t>
            </a:r>
          </a:p>
          <a:p>
            <a:pPr lvl="1">
              <a:lnSpc>
                <a:spcPct val="90000"/>
              </a:lnSpc>
              <a:buFontTx/>
              <a:buNone/>
            </a:pPr>
            <a:endParaRPr lang="pt-BR" sz="1600" dirty="0"/>
          </a:p>
          <a:p>
            <a:pPr lvl="1" algn="r">
              <a:lnSpc>
                <a:spcPct val="90000"/>
              </a:lnSpc>
              <a:buFontTx/>
              <a:buNone/>
            </a:pPr>
            <a:endParaRPr lang="pt-BR" sz="1200" dirty="0"/>
          </a:p>
          <a:p>
            <a:pPr lvl="1" algn="r">
              <a:lnSpc>
                <a:spcPct val="90000"/>
              </a:lnSpc>
              <a:buFontTx/>
              <a:buNone/>
            </a:pPr>
            <a:r>
              <a:rPr lang="pt-BR" sz="1200" dirty="0"/>
              <a:t>O Estado de São Paulo, sexta-feira, 14 de maio de 2010, pg. E4</a:t>
            </a:r>
          </a:p>
        </p:txBody>
      </p:sp>
      <p:pic>
        <p:nvPicPr>
          <p:cNvPr id="4"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2357422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z="3600" b="1" i="1" dirty="0" smtClean="0"/>
              <a:t>HK&amp;R Chapter 5 -Consequences</a:t>
            </a:r>
            <a:endParaRPr lang="en-US" sz="3600" b="1" i="1" dirty="0"/>
          </a:p>
        </p:txBody>
      </p:sp>
      <p:sp>
        <p:nvSpPr>
          <p:cNvPr id="3" name="Espaço Reservado para Conteúdo 2"/>
          <p:cNvSpPr>
            <a:spLocks noGrp="1"/>
          </p:cNvSpPr>
          <p:nvPr>
            <p:ph idx="1"/>
          </p:nvPr>
        </p:nvSpPr>
        <p:spPr/>
        <p:txBody>
          <a:bodyPr/>
          <a:lstStyle/>
          <a:p>
            <a:r>
              <a:rPr lang="en-US" sz="2800" dirty="0" smtClean="0"/>
              <a:t>Describe consequences with appropriate accuracy, completeness, and precision</a:t>
            </a:r>
          </a:p>
          <a:p>
            <a:r>
              <a:rPr lang="en-US" sz="2800" dirty="0" smtClean="0"/>
              <a:t>Build a consequence table</a:t>
            </a:r>
          </a:p>
          <a:p>
            <a:pPr lvl="1"/>
            <a:r>
              <a:rPr lang="en-US" sz="2400" dirty="0" smtClean="0"/>
              <a:t>Put yourself into the </a:t>
            </a:r>
            <a:r>
              <a:rPr lang="en-US" sz="2400" b="1" dirty="0" smtClean="0"/>
              <a:t>future</a:t>
            </a:r>
          </a:p>
          <a:p>
            <a:pPr lvl="1"/>
            <a:r>
              <a:rPr lang="en-US" sz="2400" dirty="0" smtClean="0"/>
              <a:t>Eliminate any clearly inferior </a:t>
            </a:r>
            <a:r>
              <a:rPr lang="en-US" sz="2400" dirty="0" smtClean="0"/>
              <a:t>alternatives</a:t>
            </a:r>
          </a:p>
          <a:p>
            <a:pPr lvl="1"/>
            <a:r>
              <a:rPr lang="en-US" sz="2400" dirty="0" smtClean="0"/>
              <a:t>Objectives and </a:t>
            </a:r>
            <a:r>
              <a:rPr lang="en-US" sz="2400" dirty="0" err="1" smtClean="0"/>
              <a:t>subobjectives</a:t>
            </a:r>
            <a:r>
              <a:rPr lang="en-US" sz="2400" dirty="0" smtClean="0"/>
              <a:t> (Pg. 78)</a:t>
            </a:r>
            <a:endParaRPr lang="en-US" sz="24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11</a:t>
            </a:fld>
            <a:endParaRPr lang="en-US">
              <a:solidFill>
                <a:srgbClr val="000000"/>
              </a:solidFill>
            </a:endParaRPr>
          </a:p>
        </p:txBody>
      </p:sp>
    </p:spTree>
    <p:extLst>
      <p:ext uri="{BB962C8B-B14F-4D97-AF65-F5344CB8AC3E}">
        <p14:creationId xmlns:p14="http://schemas.microsoft.com/office/powerpoint/2010/main" val="2673610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378600"/>
            <a:ext cx="8208912" cy="962168"/>
          </a:xfrm>
        </p:spPr>
        <p:txBody>
          <a:bodyPr/>
          <a:lstStyle/>
          <a:p>
            <a:r>
              <a:rPr lang="en-US" sz="3200" b="1" i="1" dirty="0" smtClean="0"/>
              <a:t>Master the Art of Describing Consequences</a:t>
            </a:r>
            <a:endParaRPr lang="en-US" sz="3200" b="1" i="1" dirty="0"/>
          </a:p>
        </p:txBody>
      </p:sp>
      <p:sp>
        <p:nvSpPr>
          <p:cNvPr id="3" name="Espaço Reservado para Conteúdo 2"/>
          <p:cNvSpPr>
            <a:spLocks noGrp="1"/>
          </p:cNvSpPr>
          <p:nvPr>
            <p:ph idx="1"/>
          </p:nvPr>
        </p:nvSpPr>
        <p:spPr>
          <a:xfrm>
            <a:off x="685800" y="1412776"/>
            <a:ext cx="7772400" cy="4442599"/>
          </a:xfrm>
        </p:spPr>
        <p:txBody>
          <a:bodyPr/>
          <a:lstStyle/>
          <a:p>
            <a:r>
              <a:rPr lang="en-US" sz="2600" dirty="0" smtClean="0"/>
              <a:t>Try before you buy</a:t>
            </a:r>
          </a:p>
          <a:p>
            <a:r>
              <a:rPr lang="en-US" sz="2600" dirty="0" smtClean="0"/>
              <a:t>Use common scales: proxy, subjective</a:t>
            </a:r>
          </a:p>
          <a:p>
            <a:r>
              <a:rPr lang="en-US" sz="2600" b="1" dirty="0" smtClean="0"/>
              <a:t>Don’t rely only on hard data</a:t>
            </a:r>
          </a:p>
          <a:p>
            <a:pPr lvl="1"/>
            <a:r>
              <a:rPr lang="en-US" sz="2200" dirty="0" smtClean="0"/>
              <a:t>Choose relevant scales, regardless of the availability of data</a:t>
            </a:r>
          </a:p>
          <a:p>
            <a:r>
              <a:rPr lang="en-US" sz="2600" dirty="0" smtClean="0"/>
              <a:t>Make the most of available information</a:t>
            </a:r>
          </a:p>
          <a:p>
            <a:pPr lvl="1"/>
            <a:r>
              <a:rPr lang="en-US" sz="2200" dirty="0" smtClean="0"/>
              <a:t>Educated guess</a:t>
            </a:r>
          </a:p>
          <a:p>
            <a:r>
              <a:rPr lang="en-US" sz="2600" dirty="0" smtClean="0"/>
              <a:t>Use experts wisely</a:t>
            </a:r>
          </a:p>
          <a:p>
            <a:r>
              <a:rPr lang="en-US" sz="2600" dirty="0" smtClean="0"/>
              <a:t>Choose scales that reflect an appropriate level of precision</a:t>
            </a:r>
          </a:p>
          <a:p>
            <a:r>
              <a:rPr lang="en-US" sz="2600" dirty="0" smtClean="0"/>
              <a:t>Address major </a:t>
            </a:r>
            <a:r>
              <a:rPr lang="en-US" sz="2600" b="1" dirty="0" smtClean="0"/>
              <a:t>uncertainty</a:t>
            </a:r>
            <a:r>
              <a:rPr lang="en-US" sz="2600" dirty="0" smtClean="0"/>
              <a:t> head on </a:t>
            </a:r>
            <a:r>
              <a:rPr lang="en-US" sz="2600" dirty="0" smtClean="0">
                <a:sym typeface="Wingdings" panose="05000000000000000000" pitchFamily="2" charset="2"/>
              </a:rPr>
              <a:t> Chapter 7</a:t>
            </a:r>
            <a:endParaRPr lang="en-US" sz="26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12</a:t>
            </a:fld>
            <a:endParaRPr lang="en-US">
              <a:solidFill>
                <a:srgbClr val="000000"/>
              </a:solidFill>
            </a:endParaRPr>
          </a:p>
        </p:txBody>
      </p:sp>
      <p:sp>
        <p:nvSpPr>
          <p:cNvPr id="7" name="CaixaDeTexto 6"/>
          <p:cNvSpPr txBox="1"/>
          <p:nvPr/>
        </p:nvSpPr>
        <p:spPr>
          <a:xfrm>
            <a:off x="0" y="11128"/>
            <a:ext cx="1331640" cy="369332"/>
          </a:xfrm>
          <a:prstGeom prst="rect">
            <a:avLst/>
          </a:prstGeom>
          <a:noFill/>
        </p:spPr>
        <p:txBody>
          <a:bodyPr wrap="square" rtlCol="0">
            <a:spAutoFit/>
          </a:bodyPr>
          <a:lstStyle/>
          <a:p>
            <a:r>
              <a:rPr lang="pt-BR" dirty="0" smtClean="0"/>
              <a:t>HK&amp;R 5</a:t>
            </a:r>
            <a:endParaRPr lang="pt-BR" dirty="0"/>
          </a:p>
        </p:txBody>
      </p:sp>
    </p:spTree>
    <p:extLst>
      <p:ext uri="{BB962C8B-B14F-4D97-AF65-F5344CB8AC3E}">
        <p14:creationId xmlns:p14="http://schemas.microsoft.com/office/powerpoint/2010/main" val="1324501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pt-BR" altLang="pt-BR" b="1" i="1"/>
              <a:t>Dormentes da </a:t>
            </a:r>
            <a:br>
              <a:rPr lang="pt-BR" altLang="pt-BR" b="1" i="1"/>
            </a:br>
            <a:r>
              <a:rPr lang="pt-BR" altLang="pt-BR" b="1" i="1"/>
              <a:t>Estrada de Ferro Biriguí (EFB)</a:t>
            </a:r>
          </a:p>
        </p:txBody>
      </p:sp>
      <p:sp>
        <p:nvSpPr>
          <p:cNvPr id="2051" name="Rectangle 3"/>
          <p:cNvSpPr>
            <a:spLocks noGrp="1" noChangeArrowheads="1"/>
          </p:cNvSpPr>
          <p:nvPr>
            <p:ph type="subTitle" idx="1"/>
          </p:nvPr>
        </p:nvSpPr>
        <p:spPr>
          <a:xfrm>
            <a:off x="1371600" y="4038600"/>
            <a:ext cx="6400800" cy="1752600"/>
          </a:xfrm>
        </p:spPr>
        <p:txBody>
          <a:bodyPr/>
          <a:lstStyle/>
          <a:p>
            <a:r>
              <a:rPr lang="pt-BR" altLang="pt-BR"/>
              <a:t>Objetivos Múltiplos e Conflitantes</a:t>
            </a:r>
          </a:p>
          <a:p>
            <a:endParaRPr lang="pt-BR" altLang="pt-BR"/>
          </a:p>
          <a:p>
            <a:r>
              <a:rPr lang="pt-BR" altLang="pt-BR"/>
              <a:t>A. Yu</a:t>
            </a:r>
          </a:p>
        </p:txBody>
      </p:sp>
    </p:spTree>
    <p:extLst>
      <p:ext uri="{BB962C8B-B14F-4D97-AF65-F5344CB8AC3E}">
        <p14:creationId xmlns:p14="http://schemas.microsoft.com/office/powerpoint/2010/main" val="5031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p:cNvSpPr>
            <a:spLocks noGrp="1"/>
          </p:cNvSpPr>
          <p:nvPr>
            <p:ph type="ftr" sz="quarter" idx="11"/>
          </p:nvPr>
        </p:nvSpPr>
        <p:spPr/>
        <p:txBody>
          <a:bodyPr/>
          <a:lstStyle/>
          <a:p>
            <a:r>
              <a:rPr lang="pt-BR" altLang="pt-BR"/>
              <a:t>A. Yu</a:t>
            </a:r>
          </a:p>
        </p:txBody>
      </p:sp>
      <p:sp>
        <p:nvSpPr>
          <p:cNvPr id="6" name="Espaço Reservado para Número de Slide 5"/>
          <p:cNvSpPr>
            <a:spLocks noGrp="1"/>
          </p:cNvSpPr>
          <p:nvPr>
            <p:ph type="sldNum" sz="quarter" idx="12"/>
          </p:nvPr>
        </p:nvSpPr>
        <p:spPr/>
        <p:txBody>
          <a:bodyPr/>
          <a:lstStyle/>
          <a:p>
            <a:fld id="{74D887E3-CF6F-4B5B-B077-4DF4941DB02F}" type="slidenum">
              <a:rPr lang="pt-BR" altLang="pt-BR"/>
              <a:pPr/>
              <a:t>14</a:t>
            </a:fld>
            <a:endParaRPr lang="pt-BR" altLang="pt-BR"/>
          </a:p>
        </p:txBody>
      </p:sp>
      <p:sp>
        <p:nvSpPr>
          <p:cNvPr id="3074" name="Rectangle 2"/>
          <p:cNvSpPr>
            <a:spLocks noGrp="1" noChangeArrowheads="1"/>
          </p:cNvSpPr>
          <p:nvPr>
            <p:ph type="title"/>
          </p:nvPr>
        </p:nvSpPr>
        <p:spPr/>
        <p:txBody>
          <a:bodyPr/>
          <a:lstStyle/>
          <a:p>
            <a:r>
              <a:rPr lang="pt-BR" altLang="pt-BR" b="1" i="1"/>
              <a:t>Empresa EFB*</a:t>
            </a:r>
          </a:p>
        </p:txBody>
      </p:sp>
      <p:sp>
        <p:nvSpPr>
          <p:cNvPr id="3075" name="Rectangle 3"/>
          <p:cNvSpPr>
            <a:spLocks noGrp="1" noChangeArrowheads="1"/>
          </p:cNvSpPr>
          <p:nvPr>
            <p:ph type="body" idx="1"/>
          </p:nvPr>
        </p:nvSpPr>
        <p:spPr>
          <a:xfrm>
            <a:off x="685800" y="1828800"/>
            <a:ext cx="7772400" cy="4114800"/>
          </a:xfrm>
        </p:spPr>
        <p:txBody>
          <a:bodyPr/>
          <a:lstStyle/>
          <a:p>
            <a:r>
              <a:rPr lang="pt-BR" altLang="pt-BR" sz="2800"/>
              <a:t>EFB: 1000 km de ferrovia</a:t>
            </a:r>
          </a:p>
          <a:p>
            <a:r>
              <a:rPr lang="pt-BR" altLang="pt-BR" sz="2800"/>
              <a:t>1,5 milhões de dormentes de madeira instalados</a:t>
            </a:r>
          </a:p>
          <a:p>
            <a:pPr lvl="1"/>
            <a:r>
              <a:rPr lang="pt-BR" altLang="pt-BR" sz="2400"/>
              <a:t>São tratados com creosoto</a:t>
            </a:r>
          </a:p>
          <a:p>
            <a:pPr lvl="1"/>
            <a:r>
              <a:rPr lang="pt-BR" altLang="pt-BR" sz="2400"/>
              <a:t>Preço unitário: 100 R$ por unidade</a:t>
            </a:r>
          </a:p>
          <a:p>
            <a:r>
              <a:rPr lang="pt-BR" altLang="pt-BR" sz="2800"/>
              <a:t>Durabilidade média: aproximadamente 10 anos</a:t>
            </a:r>
          </a:p>
          <a:p>
            <a:r>
              <a:rPr lang="pt-BR" altLang="pt-BR" sz="2800"/>
              <a:t>Origem de fornecimento: florestas nativas</a:t>
            </a:r>
          </a:p>
          <a:p>
            <a:pPr>
              <a:buFontTx/>
              <a:buNone/>
            </a:pPr>
            <a:endParaRPr lang="pt-BR" altLang="pt-BR" sz="1800"/>
          </a:p>
          <a:p>
            <a:pPr>
              <a:buFontTx/>
              <a:buNone/>
            </a:pPr>
            <a:endParaRPr lang="pt-BR" altLang="pt-BR" sz="1800"/>
          </a:p>
          <a:p>
            <a:pPr>
              <a:buFontTx/>
              <a:buNone/>
            </a:pPr>
            <a:r>
              <a:rPr lang="pt-BR" altLang="pt-BR" sz="1800"/>
              <a:t>* Nome fictício</a:t>
            </a:r>
          </a:p>
        </p:txBody>
      </p:sp>
    </p:spTree>
    <p:extLst>
      <p:ext uri="{BB962C8B-B14F-4D97-AF65-F5344CB8AC3E}">
        <p14:creationId xmlns:p14="http://schemas.microsoft.com/office/powerpoint/2010/main" val="4260173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p:cNvSpPr>
            <a:spLocks noGrp="1"/>
          </p:cNvSpPr>
          <p:nvPr>
            <p:ph type="ftr" sz="quarter" idx="11"/>
          </p:nvPr>
        </p:nvSpPr>
        <p:spPr/>
        <p:txBody>
          <a:bodyPr/>
          <a:lstStyle/>
          <a:p>
            <a:r>
              <a:rPr lang="pt-BR" altLang="pt-BR"/>
              <a:t>A. Yu</a:t>
            </a:r>
          </a:p>
        </p:txBody>
      </p:sp>
      <p:sp>
        <p:nvSpPr>
          <p:cNvPr id="6" name="Espaço Reservado para Número de Slide 5"/>
          <p:cNvSpPr>
            <a:spLocks noGrp="1"/>
          </p:cNvSpPr>
          <p:nvPr>
            <p:ph type="sldNum" sz="quarter" idx="12"/>
          </p:nvPr>
        </p:nvSpPr>
        <p:spPr/>
        <p:txBody>
          <a:bodyPr/>
          <a:lstStyle/>
          <a:p>
            <a:fld id="{73BC1490-885A-4DC5-991C-7B42B7D244C1}" type="slidenum">
              <a:rPr lang="pt-BR" altLang="pt-BR"/>
              <a:pPr/>
              <a:t>15</a:t>
            </a:fld>
            <a:endParaRPr lang="pt-BR" altLang="pt-BR"/>
          </a:p>
        </p:txBody>
      </p:sp>
      <p:sp>
        <p:nvSpPr>
          <p:cNvPr id="4098" name="Rectangle 2"/>
          <p:cNvSpPr>
            <a:spLocks noGrp="1" noChangeArrowheads="1"/>
          </p:cNvSpPr>
          <p:nvPr>
            <p:ph type="title"/>
          </p:nvPr>
        </p:nvSpPr>
        <p:spPr/>
        <p:txBody>
          <a:bodyPr/>
          <a:lstStyle/>
          <a:p>
            <a:r>
              <a:rPr lang="pt-BR" altLang="pt-BR" b="1" i="1"/>
              <a:t>Dormentes: Impactos</a:t>
            </a:r>
          </a:p>
        </p:txBody>
      </p:sp>
      <p:sp>
        <p:nvSpPr>
          <p:cNvPr id="4099" name="Rectangle 3"/>
          <p:cNvSpPr>
            <a:spLocks noGrp="1" noChangeArrowheads="1"/>
          </p:cNvSpPr>
          <p:nvPr>
            <p:ph type="body" idx="1"/>
          </p:nvPr>
        </p:nvSpPr>
        <p:spPr/>
        <p:txBody>
          <a:bodyPr/>
          <a:lstStyle/>
          <a:p>
            <a:pPr>
              <a:lnSpc>
                <a:spcPct val="90000"/>
              </a:lnSpc>
            </a:pPr>
            <a:r>
              <a:rPr lang="pt-BR" altLang="pt-BR" sz="2800"/>
              <a:t>Exploração de florestas – produção de 100 dormentes de 2 metros por hectare de floresta nativa por ano</a:t>
            </a:r>
          </a:p>
          <a:p>
            <a:pPr>
              <a:lnSpc>
                <a:spcPct val="90000"/>
              </a:lnSpc>
            </a:pPr>
            <a:r>
              <a:rPr lang="pt-BR" altLang="pt-BR" sz="2800"/>
              <a:t>Usinas de tratamento: </a:t>
            </a:r>
          </a:p>
          <a:p>
            <a:pPr lvl="1">
              <a:lnSpc>
                <a:spcPct val="90000"/>
              </a:lnSpc>
            </a:pPr>
            <a:r>
              <a:rPr lang="pt-BR" altLang="pt-BR" sz="2400"/>
              <a:t>Creosoto é tóxico</a:t>
            </a:r>
          </a:p>
          <a:p>
            <a:pPr lvl="1">
              <a:lnSpc>
                <a:spcPct val="90000"/>
              </a:lnSpc>
            </a:pPr>
            <a:r>
              <a:rPr lang="pt-BR" altLang="pt-BR" sz="2400"/>
              <a:t>Riscos de contaminação de operários e meio ambiente</a:t>
            </a:r>
          </a:p>
          <a:p>
            <a:pPr>
              <a:lnSpc>
                <a:spcPct val="90000"/>
              </a:lnSpc>
            </a:pPr>
            <a:r>
              <a:rPr lang="pt-BR" altLang="pt-BR" sz="2800"/>
              <a:t>Descarte de dormente tratado com creosoto</a:t>
            </a:r>
          </a:p>
          <a:p>
            <a:pPr lvl="1">
              <a:lnSpc>
                <a:spcPct val="90000"/>
              </a:lnSpc>
            </a:pPr>
            <a:r>
              <a:rPr lang="pt-BR" altLang="pt-BR" sz="2400"/>
              <a:t>Prática atual: estocar nos pátios</a:t>
            </a:r>
          </a:p>
          <a:p>
            <a:pPr lvl="1">
              <a:lnSpc>
                <a:spcPct val="90000"/>
              </a:lnSpc>
            </a:pPr>
            <a:r>
              <a:rPr lang="pt-BR" altLang="pt-BR" sz="2400"/>
              <a:t>Risco de contaminação</a:t>
            </a:r>
          </a:p>
        </p:txBody>
      </p:sp>
    </p:spTree>
    <p:extLst>
      <p:ext uri="{BB962C8B-B14F-4D97-AF65-F5344CB8AC3E}">
        <p14:creationId xmlns:p14="http://schemas.microsoft.com/office/powerpoint/2010/main" val="1958628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p:cNvSpPr>
            <a:spLocks noGrp="1"/>
          </p:cNvSpPr>
          <p:nvPr>
            <p:ph type="ftr" sz="quarter" idx="11"/>
          </p:nvPr>
        </p:nvSpPr>
        <p:spPr/>
        <p:txBody>
          <a:bodyPr/>
          <a:lstStyle/>
          <a:p>
            <a:r>
              <a:rPr lang="pt-BR" altLang="pt-BR"/>
              <a:t>A. Yu</a:t>
            </a:r>
          </a:p>
        </p:txBody>
      </p:sp>
      <p:sp>
        <p:nvSpPr>
          <p:cNvPr id="6" name="Espaço Reservado para Número de Slide 5"/>
          <p:cNvSpPr>
            <a:spLocks noGrp="1"/>
          </p:cNvSpPr>
          <p:nvPr>
            <p:ph type="sldNum" sz="quarter" idx="12"/>
          </p:nvPr>
        </p:nvSpPr>
        <p:spPr/>
        <p:txBody>
          <a:bodyPr/>
          <a:lstStyle/>
          <a:p>
            <a:fld id="{D75B28D6-A54F-491D-B34A-2F046098DDCD}" type="slidenum">
              <a:rPr lang="pt-BR" altLang="pt-BR"/>
              <a:pPr/>
              <a:t>16</a:t>
            </a:fld>
            <a:endParaRPr lang="pt-BR" altLang="pt-BR"/>
          </a:p>
        </p:txBody>
      </p:sp>
      <p:sp>
        <p:nvSpPr>
          <p:cNvPr id="8194" name="Rectangle 2"/>
          <p:cNvSpPr>
            <a:spLocks noGrp="1" noChangeArrowheads="1"/>
          </p:cNvSpPr>
          <p:nvPr>
            <p:ph type="title"/>
          </p:nvPr>
        </p:nvSpPr>
        <p:spPr/>
        <p:txBody>
          <a:bodyPr/>
          <a:lstStyle/>
          <a:p>
            <a:r>
              <a:rPr lang="pt-BR" altLang="pt-BR" b="1" i="1"/>
              <a:t>Preocupações da EFB</a:t>
            </a:r>
          </a:p>
        </p:txBody>
      </p:sp>
      <p:sp>
        <p:nvSpPr>
          <p:cNvPr id="8195" name="Rectangle 3"/>
          <p:cNvSpPr>
            <a:spLocks noGrp="1" noChangeArrowheads="1"/>
          </p:cNvSpPr>
          <p:nvPr>
            <p:ph type="body" idx="1"/>
          </p:nvPr>
        </p:nvSpPr>
        <p:spPr/>
        <p:txBody>
          <a:bodyPr/>
          <a:lstStyle/>
          <a:p>
            <a:r>
              <a:rPr lang="pt-BR" altLang="pt-BR"/>
              <a:t>Práticas atuais são adequadas?</a:t>
            </a:r>
          </a:p>
          <a:p>
            <a:r>
              <a:rPr lang="pt-BR" altLang="pt-BR"/>
              <a:t>Quais são as possibilidades de melhoria?</a:t>
            </a:r>
          </a:p>
          <a:p>
            <a:r>
              <a:rPr lang="pt-BR" altLang="pt-BR"/>
              <a:t>Custos e benefícios de cada alternativa</a:t>
            </a:r>
          </a:p>
          <a:p>
            <a:pPr lvl="1"/>
            <a:r>
              <a:rPr lang="pt-BR" altLang="pt-BR"/>
              <a:t>Passivo ambiental</a:t>
            </a:r>
          </a:p>
          <a:p>
            <a:pPr lvl="1"/>
            <a:r>
              <a:rPr lang="pt-BR" altLang="pt-BR"/>
              <a:t>Custos de investimento e operação</a:t>
            </a:r>
          </a:p>
          <a:p>
            <a:pPr lvl="1"/>
            <a:r>
              <a:rPr lang="pt-BR" altLang="pt-BR"/>
              <a:t>Imagem da EFB na sociedade </a:t>
            </a:r>
          </a:p>
        </p:txBody>
      </p:sp>
    </p:spTree>
    <p:extLst>
      <p:ext uri="{BB962C8B-B14F-4D97-AF65-F5344CB8AC3E}">
        <p14:creationId xmlns:p14="http://schemas.microsoft.com/office/powerpoint/2010/main" val="2942517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p:cNvSpPr>
            <a:spLocks noGrp="1"/>
          </p:cNvSpPr>
          <p:nvPr>
            <p:ph type="ftr" sz="quarter" idx="11"/>
          </p:nvPr>
        </p:nvSpPr>
        <p:spPr/>
        <p:txBody>
          <a:bodyPr/>
          <a:lstStyle/>
          <a:p>
            <a:r>
              <a:rPr lang="pt-BR" altLang="pt-BR"/>
              <a:t>A. Yu</a:t>
            </a:r>
          </a:p>
        </p:txBody>
      </p:sp>
      <p:sp>
        <p:nvSpPr>
          <p:cNvPr id="6" name="Espaço Reservado para Número de Slide 5"/>
          <p:cNvSpPr>
            <a:spLocks noGrp="1"/>
          </p:cNvSpPr>
          <p:nvPr>
            <p:ph type="sldNum" sz="quarter" idx="12"/>
          </p:nvPr>
        </p:nvSpPr>
        <p:spPr/>
        <p:txBody>
          <a:bodyPr/>
          <a:lstStyle/>
          <a:p>
            <a:fld id="{94537B64-6230-4434-9665-4D5B631A00C9}" type="slidenum">
              <a:rPr lang="pt-BR" altLang="pt-BR"/>
              <a:pPr/>
              <a:t>17</a:t>
            </a:fld>
            <a:endParaRPr lang="pt-BR" altLang="pt-BR"/>
          </a:p>
        </p:txBody>
      </p:sp>
      <p:sp>
        <p:nvSpPr>
          <p:cNvPr id="5122" name="Rectangle 2"/>
          <p:cNvSpPr>
            <a:spLocks noGrp="1" noChangeArrowheads="1"/>
          </p:cNvSpPr>
          <p:nvPr>
            <p:ph type="title"/>
          </p:nvPr>
        </p:nvSpPr>
        <p:spPr>
          <a:xfrm>
            <a:off x="685800" y="381000"/>
            <a:ext cx="7772400" cy="1143000"/>
          </a:xfrm>
        </p:spPr>
        <p:txBody>
          <a:bodyPr/>
          <a:lstStyle/>
          <a:p>
            <a:r>
              <a:rPr lang="pt-BR" altLang="pt-BR" b="1" i="1"/>
              <a:t>Possíveis Soluções</a:t>
            </a:r>
          </a:p>
        </p:txBody>
      </p:sp>
      <p:sp>
        <p:nvSpPr>
          <p:cNvPr id="5123" name="Rectangle 3"/>
          <p:cNvSpPr>
            <a:spLocks noGrp="1" noChangeArrowheads="1"/>
          </p:cNvSpPr>
          <p:nvPr>
            <p:ph type="body" idx="1"/>
          </p:nvPr>
        </p:nvSpPr>
        <p:spPr>
          <a:xfrm>
            <a:off x="685800" y="1600200"/>
            <a:ext cx="7772400" cy="4267200"/>
          </a:xfrm>
        </p:spPr>
        <p:txBody>
          <a:bodyPr/>
          <a:lstStyle/>
          <a:p>
            <a:pPr>
              <a:lnSpc>
                <a:spcPct val="90000"/>
              </a:lnSpc>
            </a:pPr>
            <a:r>
              <a:rPr lang="pt-BR" altLang="pt-BR" sz="2800"/>
              <a:t>Tratamento</a:t>
            </a:r>
          </a:p>
          <a:p>
            <a:pPr lvl="1">
              <a:lnSpc>
                <a:spcPct val="90000"/>
              </a:lnSpc>
            </a:pPr>
            <a:r>
              <a:rPr lang="pt-BR" altLang="pt-BR" sz="2400"/>
              <a:t>BPC: aumentaria a durabilidade média para 15 anos, toxicidade equivalente ao creosoto</a:t>
            </a:r>
          </a:p>
          <a:p>
            <a:pPr lvl="1">
              <a:lnSpc>
                <a:spcPct val="90000"/>
              </a:lnSpc>
            </a:pPr>
            <a:r>
              <a:rPr lang="pt-BR" altLang="pt-BR" sz="2400"/>
              <a:t>Não tratar dormente: durabilidade média de 7 anos</a:t>
            </a:r>
          </a:p>
          <a:p>
            <a:pPr>
              <a:lnSpc>
                <a:spcPct val="90000"/>
              </a:lnSpc>
            </a:pPr>
            <a:r>
              <a:rPr lang="pt-BR" altLang="pt-BR" sz="2800"/>
              <a:t>Utilizar madeiras de reflorestamento</a:t>
            </a:r>
          </a:p>
          <a:p>
            <a:pPr lvl="1">
              <a:lnSpc>
                <a:spcPct val="90000"/>
              </a:lnSpc>
            </a:pPr>
            <a:r>
              <a:rPr lang="pt-BR" altLang="pt-BR" sz="2400"/>
              <a:t>Implementação exigiria no mínima 10 a 15 anos</a:t>
            </a:r>
          </a:p>
          <a:p>
            <a:pPr lvl="1">
              <a:lnSpc>
                <a:spcPct val="90000"/>
              </a:lnSpc>
            </a:pPr>
            <a:r>
              <a:rPr lang="pt-BR" altLang="pt-BR" sz="2400"/>
              <a:t>Durabilidade menor </a:t>
            </a:r>
          </a:p>
          <a:p>
            <a:pPr lvl="1">
              <a:lnSpc>
                <a:spcPct val="90000"/>
              </a:lnSpc>
            </a:pPr>
            <a:r>
              <a:rPr lang="pt-BR" altLang="pt-BR" sz="2400"/>
              <a:t>Maior produtividade: 1000 dormentes / ha / ano </a:t>
            </a:r>
          </a:p>
          <a:p>
            <a:pPr>
              <a:lnSpc>
                <a:spcPct val="90000"/>
              </a:lnSpc>
            </a:pPr>
            <a:r>
              <a:rPr lang="pt-BR" altLang="pt-BR" sz="2800"/>
              <a:t>Investir em tecnologias de descarte de dormentes tratados: queima controlada</a:t>
            </a:r>
          </a:p>
        </p:txBody>
      </p:sp>
    </p:spTree>
    <p:extLst>
      <p:ext uri="{BB962C8B-B14F-4D97-AF65-F5344CB8AC3E}">
        <p14:creationId xmlns:p14="http://schemas.microsoft.com/office/powerpoint/2010/main" val="1958836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Rodapé 4"/>
          <p:cNvSpPr>
            <a:spLocks noGrp="1"/>
          </p:cNvSpPr>
          <p:nvPr>
            <p:ph type="ftr" sz="quarter" idx="11"/>
          </p:nvPr>
        </p:nvSpPr>
        <p:spPr/>
        <p:txBody>
          <a:bodyPr/>
          <a:lstStyle/>
          <a:p>
            <a:r>
              <a:rPr lang="pt-BR" altLang="pt-BR"/>
              <a:t>A. Yu</a:t>
            </a:r>
          </a:p>
        </p:txBody>
      </p:sp>
      <p:sp>
        <p:nvSpPr>
          <p:cNvPr id="6" name="Espaço Reservado para Número de Slide 5"/>
          <p:cNvSpPr>
            <a:spLocks noGrp="1"/>
          </p:cNvSpPr>
          <p:nvPr>
            <p:ph type="sldNum" sz="quarter" idx="12"/>
          </p:nvPr>
        </p:nvSpPr>
        <p:spPr/>
        <p:txBody>
          <a:bodyPr/>
          <a:lstStyle/>
          <a:p>
            <a:fld id="{80BFABFF-970E-4A56-BEAB-5ECDF5E3AEC8}" type="slidenum">
              <a:rPr lang="pt-BR" altLang="pt-BR"/>
              <a:pPr/>
              <a:t>18</a:t>
            </a:fld>
            <a:endParaRPr lang="pt-BR" altLang="pt-BR"/>
          </a:p>
        </p:txBody>
      </p:sp>
      <p:sp>
        <p:nvSpPr>
          <p:cNvPr id="7170" name="Rectangle 2"/>
          <p:cNvSpPr>
            <a:spLocks noGrp="1" noChangeArrowheads="1"/>
          </p:cNvSpPr>
          <p:nvPr>
            <p:ph type="title"/>
          </p:nvPr>
        </p:nvSpPr>
        <p:spPr/>
        <p:txBody>
          <a:bodyPr/>
          <a:lstStyle/>
          <a:p>
            <a:r>
              <a:rPr lang="pt-BR" altLang="pt-BR" b="1" i="1"/>
              <a:t>Questões para Discussão</a:t>
            </a:r>
          </a:p>
        </p:txBody>
      </p:sp>
      <p:sp>
        <p:nvSpPr>
          <p:cNvPr id="7171" name="Rectangle 3"/>
          <p:cNvSpPr>
            <a:spLocks noGrp="1" noChangeArrowheads="1"/>
          </p:cNvSpPr>
          <p:nvPr>
            <p:ph type="body" idx="1"/>
          </p:nvPr>
        </p:nvSpPr>
        <p:spPr/>
        <p:txBody>
          <a:bodyPr/>
          <a:lstStyle/>
          <a:p>
            <a:pPr>
              <a:lnSpc>
                <a:spcPct val="90000"/>
              </a:lnSpc>
            </a:pPr>
            <a:r>
              <a:rPr lang="pt-BR" altLang="pt-BR" sz="2800" dirty="0"/>
              <a:t>Quais são as alternativas da EFB?</a:t>
            </a:r>
          </a:p>
          <a:p>
            <a:pPr>
              <a:lnSpc>
                <a:spcPct val="90000"/>
              </a:lnSpc>
            </a:pPr>
            <a:r>
              <a:rPr lang="pt-BR" altLang="pt-BR" sz="2800" dirty="0" smtClean="0"/>
              <a:t>Quais </a:t>
            </a:r>
            <a:r>
              <a:rPr lang="pt-BR" altLang="pt-BR" sz="2800" dirty="0"/>
              <a:t>são os objetivos da EFB?</a:t>
            </a:r>
          </a:p>
          <a:p>
            <a:pPr lvl="1">
              <a:lnSpc>
                <a:spcPct val="90000"/>
              </a:lnSpc>
            </a:pPr>
            <a:r>
              <a:rPr lang="pt-BR" altLang="pt-BR" sz="2400" dirty="0"/>
              <a:t>Objetivos fundamentais e secundários</a:t>
            </a:r>
          </a:p>
          <a:p>
            <a:pPr lvl="2">
              <a:lnSpc>
                <a:spcPct val="90000"/>
              </a:lnSpc>
            </a:pPr>
            <a:r>
              <a:rPr lang="pt-BR" altLang="pt-BR" sz="2000" dirty="0"/>
              <a:t>Hierarquia de objetivos</a:t>
            </a:r>
          </a:p>
          <a:p>
            <a:pPr>
              <a:lnSpc>
                <a:spcPct val="90000"/>
              </a:lnSpc>
            </a:pPr>
            <a:r>
              <a:rPr lang="pt-BR" altLang="pt-BR" sz="2800" dirty="0"/>
              <a:t>Quadro de </a:t>
            </a:r>
            <a:r>
              <a:rPr lang="pt-BR" altLang="pt-BR" sz="2800" dirty="0" smtClean="0"/>
              <a:t>consequências</a:t>
            </a:r>
            <a:endParaRPr lang="pt-BR" altLang="pt-BR" sz="2800" dirty="0"/>
          </a:p>
          <a:p>
            <a:pPr>
              <a:lnSpc>
                <a:spcPct val="90000"/>
              </a:lnSpc>
            </a:pPr>
            <a:r>
              <a:rPr lang="pt-BR" altLang="pt-BR" sz="2800" dirty="0">
                <a:solidFill>
                  <a:schemeClr val="bg1">
                    <a:lumMod val="65000"/>
                  </a:schemeClr>
                </a:solidFill>
              </a:rPr>
              <a:t>Como comparar as alternativas</a:t>
            </a:r>
            <a:r>
              <a:rPr lang="pt-BR" altLang="pt-BR" sz="2800" dirty="0" smtClean="0">
                <a:solidFill>
                  <a:schemeClr val="bg1">
                    <a:lumMod val="65000"/>
                  </a:schemeClr>
                </a:solidFill>
              </a:rPr>
              <a:t>?</a:t>
            </a:r>
            <a:endParaRPr lang="pt-BR" altLang="pt-BR" sz="2800" dirty="0">
              <a:solidFill>
                <a:schemeClr val="bg1">
                  <a:lumMod val="65000"/>
                </a:schemeClr>
              </a:solidFill>
            </a:endParaRPr>
          </a:p>
        </p:txBody>
      </p:sp>
    </p:spTree>
    <p:extLst>
      <p:ext uri="{BB962C8B-B14F-4D97-AF65-F5344CB8AC3E}">
        <p14:creationId xmlns:p14="http://schemas.microsoft.com/office/powerpoint/2010/main" val="209051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6"/>
          <p:cNvSpPr>
            <a:spLocks noGrp="1"/>
          </p:cNvSpPr>
          <p:nvPr>
            <p:ph type="body" idx="1"/>
          </p:nvPr>
        </p:nvSpPr>
        <p:spPr>
          <a:xfrm>
            <a:off x="457200" y="404664"/>
            <a:ext cx="4040188" cy="639762"/>
          </a:xfrm>
        </p:spPr>
        <p:txBody>
          <a:bodyPr/>
          <a:lstStyle/>
          <a:p>
            <a:r>
              <a:rPr lang="pt-BR" sz="2600" i="1" dirty="0" err="1"/>
              <a:t>Hammond</a:t>
            </a:r>
            <a:r>
              <a:rPr lang="pt-BR" sz="2600" i="1" dirty="0"/>
              <a:t>, </a:t>
            </a:r>
            <a:r>
              <a:rPr lang="pt-BR" sz="2600" i="1" dirty="0" err="1"/>
              <a:t>Keeney</a:t>
            </a:r>
            <a:r>
              <a:rPr lang="pt-BR" sz="2600" i="1" dirty="0"/>
              <a:t> e </a:t>
            </a:r>
            <a:r>
              <a:rPr lang="pt-BR" sz="2600" i="1" dirty="0" err="1" smtClean="0"/>
              <a:t>Raiffa</a:t>
            </a:r>
            <a:endParaRPr lang="pt-BR" sz="2600" i="1" dirty="0"/>
          </a:p>
        </p:txBody>
      </p:sp>
      <p:sp>
        <p:nvSpPr>
          <p:cNvPr id="3" name="Espaço Reservado para Conteúdo 2"/>
          <p:cNvSpPr>
            <a:spLocks noGrp="1"/>
          </p:cNvSpPr>
          <p:nvPr>
            <p:ph sz="half" idx="2"/>
          </p:nvPr>
        </p:nvSpPr>
        <p:spPr>
          <a:xfrm>
            <a:off x="457200" y="1412776"/>
            <a:ext cx="4040188" cy="4497363"/>
          </a:xfrm>
        </p:spPr>
        <p:txBody>
          <a:bodyPr/>
          <a:lstStyle/>
          <a:p>
            <a:pPr marL="457200" indent="-457200">
              <a:buFont typeface="+mj-lt"/>
              <a:buAutoNum type="arabicPeriod"/>
            </a:pPr>
            <a:r>
              <a:rPr lang="en-US" sz="1800" dirty="0" smtClean="0"/>
              <a:t>Making smart decision</a:t>
            </a:r>
          </a:p>
          <a:p>
            <a:pPr marL="457200" indent="-457200">
              <a:buFont typeface="+mj-lt"/>
              <a:buAutoNum type="arabicPeriod"/>
            </a:pPr>
            <a:r>
              <a:rPr lang="en-US" sz="1800" b="1" dirty="0" smtClean="0">
                <a:solidFill>
                  <a:srgbClr val="7030A0"/>
                </a:solidFill>
              </a:rPr>
              <a:t>Problem</a:t>
            </a:r>
          </a:p>
          <a:p>
            <a:pPr marL="457200" indent="-457200">
              <a:buFont typeface="+mj-lt"/>
              <a:buAutoNum type="arabicPeriod"/>
            </a:pPr>
            <a:r>
              <a:rPr lang="en-US" sz="1800" dirty="0" smtClean="0">
                <a:solidFill>
                  <a:srgbClr val="00B050"/>
                </a:solidFill>
              </a:rPr>
              <a:t>Objectives</a:t>
            </a:r>
          </a:p>
          <a:p>
            <a:pPr marL="457200" indent="-457200">
              <a:buFont typeface="+mj-lt"/>
              <a:buAutoNum type="arabicPeriod"/>
            </a:pPr>
            <a:r>
              <a:rPr lang="en-US" sz="1800" b="1" dirty="0" smtClean="0">
                <a:solidFill>
                  <a:srgbClr val="FFC000"/>
                </a:solidFill>
              </a:rPr>
              <a:t>Alternatives</a:t>
            </a:r>
          </a:p>
          <a:p>
            <a:pPr marL="457200" indent="-457200">
              <a:buFont typeface="+mj-lt"/>
              <a:buAutoNum type="arabicPeriod"/>
            </a:pPr>
            <a:r>
              <a:rPr lang="en-US" sz="1800" dirty="0" smtClean="0">
                <a:solidFill>
                  <a:srgbClr val="C00000"/>
                </a:solidFill>
              </a:rPr>
              <a:t>Consequences</a:t>
            </a:r>
          </a:p>
          <a:p>
            <a:pPr marL="457200" indent="-457200">
              <a:buFont typeface="+mj-lt"/>
              <a:buAutoNum type="arabicPeriod"/>
            </a:pPr>
            <a:r>
              <a:rPr lang="en-US" sz="1800" dirty="0" smtClean="0">
                <a:solidFill>
                  <a:srgbClr val="00B050"/>
                </a:solidFill>
              </a:rPr>
              <a:t>Tradeoffs</a:t>
            </a:r>
          </a:p>
          <a:p>
            <a:pPr marL="457200" indent="-457200">
              <a:buFont typeface="+mj-lt"/>
              <a:buAutoNum type="arabicPeriod"/>
            </a:pPr>
            <a:r>
              <a:rPr lang="en-US" sz="1800" dirty="0" smtClean="0">
                <a:solidFill>
                  <a:srgbClr val="C00000"/>
                </a:solidFill>
              </a:rPr>
              <a:t>Uncertainty</a:t>
            </a:r>
          </a:p>
          <a:p>
            <a:pPr marL="457200" indent="-457200">
              <a:buFont typeface="+mj-lt"/>
              <a:buAutoNum type="arabicPeriod"/>
            </a:pPr>
            <a:r>
              <a:rPr lang="en-US" sz="1800" dirty="0" smtClean="0">
                <a:solidFill>
                  <a:srgbClr val="00B050"/>
                </a:solidFill>
              </a:rPr>
              <a:t>Risk tolerance</a:t>
            </a:r>
          </a:p>
          <a:p>
            <a:pPr marL="457200" indent="-457200">
              <a:buFont typeface="+mj-lt"/>
              <a:buAutoNum type="arabicPeriod"/>
            </a:pPr>
            <a:r>
              <a:rPr lang="en-US" sz="1800" b="1" dirty="0" smtClean="0">
                <a:solidFill>
                  <a:srgbClr val="7030A0"/>
                </a:solidFill>
              </a:rPr>
              <a:t>Linked decisions</a:t>
            </a:r>
          </a:p>
          <a:p>
            <a:pPr marL="457200" indent="-457200">
              <a:buFont typeface="+mj-lt"/>
              <a:buAutoNum type="arabicPeriod"/>
            </a:pPr>
            <a:r>
              <a:rPr lang="en-US" sz="1800" b="1" dirty="0" smtClean="0">
                <a:solidFill>
                  <a:srgbClr val="0070C0"/>
                </a:solidFill>
              </a:rPr>
              <a:t>Psychological traps</a:t>
            </a:r>
          </a:p>
          <a:p>
            <a:pPr marL="457200" indent="-457200">
              <a:buFont typeface="+mj-lt"/>
              <a:buAutoNum type="arabicPeriod"/>
            </a:pPr>
            <a:r>
              <a:rPr lang="en-US" sz="1800" dirty="0" smtClean="0"/>
              <a:t>The wise decision maker</a:t>
            </a:r>
          </a:p>
          <a:p>
            <a:pPr marL="0" indent="0">
              <a:buNone/>
            </a:pPr>
            <a:endParaRPr lang="en-US" sz="1800" dirty="0"/>
          </a:p>
        </p:txBody>
      </p:sp>
      <p:sp>
        <p:nvSpPr>
          <p:cNvPr id="8" name="Espaço Reservado para Texto 7"/>
          <p:cNvSpPr>
            <a:spLocks noGrp="1"/>
          </p:cNvSpPr>
          <p:nvPr>
            <p:ph type="body" sz="quarter" idx="3"/>
          </p:nvPr>
        </p:nvSpPr>
        <p:spPr>
          <a:xfrm>
            <a:off x="4645025" y="404664"/>
            <a:ext cx="4041775" cy="639762"/>
          </a:xfrm>
        </p:spPr>
        <p:txBody>
          <a:bodyPr/>
          <a:lstStyle/>
          <a:p>
            <a:r>
              <a:rPr lang="pt-BR" sz="2600" i="1" dirty="0" err="1"/>
              <a:t>McNamee</a:t>
            </a:r>
            <a:r>
              <a:rPr lang="pt-BR" sz="2600" i="1" dirty="0"/>
              <a:t> &amp; </a:t>
            </a:r>
            <a:r>
              <a:rPr lang="pt-BR" sz="2600" i="1" dirty="0" err="1"/>
              <a:t>Celona</a:t>
            </a:r>
            <a:endParaRPr lang="pt-BR" sz="2600" dirty="0"/>
          </a:p>
        </p:txBody>
      </p:sp>
      <p:sp>
        <p:nvSpPr>
          <p:cNvPr id="9" name="Espaço Reservado para Conteúdo 8"/>
          <p:cNvSpPr>
            <a:spLocks noGrp="1"/>
          </p:cNvSpPr>
          <p:nvPr>
            <p:ph sz="quarter" idx="4"/>
          </p:nvPr>
        </p:nvSpPr>
        <p:spPr>
          <a:xfrm>
            <a:off x="4645025" y="1412776"/>
            <a:ext cx="4319463" cy="4497363"/>
          </a:xfrm>
        </p:spPr>
        <p:txBody>
          <a:bodyPr/>
          <a:lstStyle/>
          <a:p>
            <a:pPr marL="0" lvl="0" indent="0">
              <a:buNone/>
            </a:pPr>
            <a:r>
              <a:rPr lang="en-US" sz="1800" dirty="0">
                <a:solidFill>
                  <a:srgbClr val="C00000"/>
                </a:solidFill>
              </a:rPr>
              <a:t>Chapter 2 – Uncertainty and probability</a:t>
            </a:r>
          </a:p>
          <a:p>
            <a:pPr marL="0" lvl="0" indent="0">
              <a:buNone/>
            </a:pPr>
            <a:r>
              <a:rPr lang="en-US" sz="1800" dirty="0">
                <a:solidFill>
                  <a:srgbClr val="C00000"/>
                </a:solidFill>
              </a:rPr>
              <a:t>Chapter 3 – Decision under uncertainty</a:t>
            </a:r>
          </a:p>
          <a:p>
            <a:pPr marL="0" lvl="0" indent="0">
              <a:buNone/>
            </a:pPr>
            <a:r>
              <a:rPr lang="en-US" sz="1800" dirty="0">
                <a:solidFill>
                  <a:srgbClr val="C00000"/>
                </a:solidFill>
              </a:rPr>
              <a:t>Chapter 4 – Probabilistic dependence</a:t>
            </a:r>
          </a:p>
          <a:p>
            <a:pPr marL="0" lvl="0" indent="0">
              <a:buNone/>
            </a:pPr>
            <a:r>
              <a:rPr lang="en-US" sz="1800" dirty="0">
                <a:solidFill>
                  <a:srgbClr val="00B050"/>
                </a:solidFill>
              </a:rPr>
              <a:t>Chapter 5 – Attitudes toward risk taking</a:t>
            </a:r>
          </a:p>
          <a:p>
            <a:pPr marL="0" lvl="0" indent="0">
              <a:buNone/>
            </a:pPr>
            <a:r>
              <a:rPr lang="en-US" sz="1800" b="1" dirty="0">
                <a:solidFill>
                  <a:srgbClr val="7030A0"/>
                </a:solidFill>
              </a:rPr>
              <a:t>Chapter 6 – The compl</a:t>
            </a:r>
            <a:r>
              <a:rPr lang="en-US" sz="1800" b="1" dirty="0">
                <a:solidFill>
                  <a:srgbClr val="FFC000"/>
                </a:solidFill>
              </a:rPr>
              <a:t>exity</a:t>
            </a:r>
            <a:r>
              <a:rPr lang="en-US" sz="1800" b="1" dirty="0">
                <a:solidFill>
                  <a:srgbClr val="7030A0"/>
                </a:solidFill>
              </a:rPr>
              <a:t> </a:t>
            </a:r>
            <a:r>
              <a:rPr lang="en-US" sz="1800" b="1" dirty="0">
                <a:solidFill>
                  <a:srgbClr val="FFC000"/>
                </a:solidFill>
              </a:rPr>
              <a:t>of real-world </a:t>
            </a:r>
          </a:p>
          <a:p>
            <a:pPr marL="0" lvl="0" indent="0">
              <a:buNone/>
            </a:pPr>
            <a:r>
              <a:rPr lang="en-US" sz="1800" dirty="0">
                <a:solidFill>
                  <a:schemeClr val="bg1">
                    <a:lumMod val="65000"/>
                  </a:schemeClr>
                </a:solidFill>
              </a:rPr>
              <a:t>Chapter 7 – Typical corporate </a:t>
            </a:r>
            <a:r>
              <a:rPr lang="en-US" sz="1800" dirty="0" smtClean="0">
                <a:solidFill>
                  <a:schemeClr val="bg1">
                    <a:lumMod val="65000"/>
                  </a:schemeClr>
                </a:solidFill>
              </a:rPr>
              <a:t>applications </a:t>
            </a:r>
            <a:r>
              <a:rPr lang="en-US" sz="1800" dirty="0">
                <a:solidFill>
                  <a:schemeClr val="bg1">
                    <a:lumMod val="65000"/>
                  </a:schemeClr>
                </a:solidFill>
              </a:rPr>
              <a:t>of DA</a:t>
            </a:r>
          </a:p>
          <a:p>
            <a:pPr marL="0" lvl="0" indent="0">
              <a:buNone/>
            </a:pPr>
            <a:r>
              <a:rPr lang="en-US" sz="1800" b="1" dirty="0">
                <a:solidFill>
                  <a:srgbClr val="000000"/>
                </a:solidFill>
              </a:rPr>
              <a:t>Chapter 8 – A decision making process</a:t>
            </a:r>
          </a:p>
          <a:p>
            <a:pPr marL="0" lvl="0" indent="0">
              <a:buNone/>
            </a:pPr>
            <a:r>
              <a:rPr lang="en-US" sz="1800" b="1" dirty="0">
                <a:solidFill>
                  <a:srgbClr val="000000"/>
                </a:solidFill>
              </a:rPr>
              <a:t>Chapter 9 – Decision quality</a:t>
            </a:r>
          </a:p>
          <a:p>
            <a:pPr marL="0" lvl="0" indent="0">
              <a:buNone/>
            </a:pPr>
            <a:r>
              <a:rPr lang="en-US" sz="1800" dirty="0">
                <a:solidFill>
                  <a:srgbClr val="FFFFFF">
                    <a:lumMod val="75000"/>
                  </a:srgbClr>
                </a:solidFill>
              </a:rPr>
              <a:t>Chapters 10, 11, &amp; </a:t>
            </a:r>
            <a:r>
              <a:rPr lang="en-US" sz="1800" dirty="0" smtClean="0">
                <a:solidFill>
                  <a:srgbClr val="FFFFFF">
                    <a:lumMod val="75000"/>
                  </a:srgbClr>
                </a:solidFill>
              </a:rPr>
              <a:t>12</a:t>
            </a:r>
            <a:endParaRPr lang="pt-BR" sz="18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dirty="0" smtClean="0">
                <a:solidFill>
                  <a:srgbClr val="000000"/>
                </a:solidFill>
              </a:rPr>
              <a:t>A. Yu</a:t>
            </a:r>
            <a:endParaRPr lang="en-US" dirty="0">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19</a:t>
            </a:fld>
            <a:endParaRPr lang="en-US" dirty="0">
              <a:solidFill>
                <a:srgbClr val="000000"/>
              </a:solidFill>
            </a:endParaRPr>
          </a:p>
        </p:txBody>
      </p:sp>
      <p:sp>
        <p:nvSpPr>
          <p:cNvPr id="10" name="Espaço Reservado para Texto 7"/>
          <p:cNvSpPr txBox="1">
            <a:spLocks/>
          </p:cNvSpPr>
          <p:nvPr/>
        </p:nvSpPr>
        <p:spPr bwMode="auto">
          <a:xfrm>
            <a:off x="4716016" y="4918136"/>
            <a:ext cx="4041775" cy="6397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None/>
              <a:defRPr sz="2400" b="1">
                <a:solidFill>
                  <a:schemeClr val="tx1"/>
                </a:solidFill>
                <a:latin typeface="+mn-lt"/>
                <a:ea typeface="+mn-ea"/>
                <a:cs typeface="+mn-cs"/>
              </a:defRPr>
            </a:lvl1pPr>
            <a:lvl2pPr marL="457200" indent="0" algn="l" rtl="0" fontAlgn="base">
              <a:spcBef>
                <a:spcPct val="20000"/>
              </a:spcBef>
              <a:spcAft>
                <a:spcPct val="0"/>
              </a:spcAft>
              <a:buNone/>
              <a:defRPr sz="2000" b="1">
                <a:solidFill>
                  <a:schemeClr val="tx1"/>
                </a:solidFill>
                <a:latin typeface="+mn-lt"/>
              </a:defRPr>
            </a:lvl2pPr>
            <a:lvl3pPr marL="914400" indent="0" algn="l" rtl="0" fontAlgn="base">
              <a:spcBef>
                <a:spcPct val="20000"/>
              </a:spcBef>
              <a:spcAft>
                <a:spcPct val="0"/>
              </a:spcAft>
              <a:buNone/>
              <a:defRPr sz="1800" b="1">
                <a:solidFill>
                  <a:schemeClr val="tx1"/>
                </a:solidFill>
                <a:latin typeface="+mn-lt"/>
              </a:defRPr>
            </a:lvl3pPr>
            <a:lvl4pPr marL="1371600" indent="0" algn="l" rtl="0" fontAlgn="base">
              <a:spcBef>
                <a:spcPct val="20000"/>
              </a:spcBef>
              <a:spcAft>
                <a:spcPct val="0"/>
              </a:spcAft>
              <a:buNone/>
              <a:defRPr sz="1600" b="1">
                <a:solidFill>
                  <a:schemeClr val="tx1"/>
                </a:solidFill>
                <a:latin typeface="+mn-lt"/>
              </a:defRPr>
            </a:lvl4pPr>
            <a:lvl5pPr marL="1828800" indent="0" algn="l" rtl="0" fontAlgn="base">
              <a:spcBef>
                <a:spcPct val="20000"/>
              </a:spcBef>
              <a:spcAft>
                <a:spcPct val="0"/>
              </a:spcAft>
              <a:buNone/>
              <a:defRPr sz="1600" b="1">
                <a:solidFill>
                  <a:schemeClr val="tx1"/>
                </a:solidFill>
                <a:latin typeface="+mn-lt"/>
              </a:defRPr>
            </a:lvl5pPr>
            <a:lvl6pPr marL="2286000" indent="0" algn="l" rtl="0" fontAlgn="base">
              <a:spcBef>
                <a:spcPct val="20000"/>
              </a:spcBef>
              <a:spcAft>
                <a:spcPct val="0"/>
              </a:spcAft>
              <a:buNone/>
              <a:defRPr sz="1600" b="1">
                <a:solidFill>
                  <a:schemeClr val="tx1"/>
                </a:solidFill>
                <a:latin typeface="+mn-lt"/>
              </a:defRPr>
            </a:lvl6pPr>
            <a:lvl7pPr marL="2743200" indent="0" algn="l" rtl="0" fontAlgn="base">
              <a:spcBef>
                <a:spcPct val="20000"/>
              </a:spcBef>
              <a:spcAft>
                <a:spcPct val="0"/>
              </a:spcAft>
              <a:buNone/>
              <a:defRPr sz="1600" b="1">
                <a:solidFill>
                  <a:schemeClr val="tx1"/>
                </a:solidFill>
                <a:latin typeface="+mn-lt"/>
              </a:defRPr>
            </a:lvl7pPr>
            <a:lvl8pPr marL="3200400" indent="0" algn="l" rtl="0" fontAlgn="base">
              <a:spcBef>
                <a:spcPct val="20000"/>
              </a:spcBef>
              <a:spcAft>
                <a:spcPct val="0"/>
              </a:spcAft>
              <a:buNone/>
              <a:defRPr sz="1600" b="1">
                <a:solidFill>
                  <a:schemeClr val="tx1"/>
                </a:solidFill>
                <a:latin typeface="+mn-lt"/>
              </a:defRPr>
            </a:lvl8pPr>
            <a:lvl9pPr marL="3657600" indent="0" algn="l" rtl="0" fontAlgn="base">
              <a:spcBef>
                <a:spcPct val="20000"/>
              </a:spcBef>
              <a:spcAft>
                <a:spcPct val="0"/>
              </a:spcAft>
              <a:buNone/>
              <a:defRPr sz="1600" b="1">
                <a:solidFill>
                  <a:schemeClr val="tx1"/>
                </a:solidFill>
                <a:latin typeface="+mn-lt"/>
              </a:defRPr>
            </a:lvl9pPr>
          </a:lstStyle>
          <a:p>
            <a:r>
              <a:rPr lang="pt-BR" i="1" kern="0" dirty="0" err="1" smtClean="0">
                <a:solidFill>
                  <a:srgbClr val="0070C0"/>
                </a:solidFill>
              </a:rPr>
              <a:t>Bazerman</a:t>
            </a:r>
            <a:r>
              <a:rPr lang="pt-BR" i="1" kern="0" dirty="0" smtClean="0">
                <a:solidFill>
                  <a:srgbClr val="0070C0"/>
                </a:solidFill>
              </a:rPr>
              <a:t> &amp; Moore</a:t>
            </a:r>
            <a:endParaRPr lang="pt-BR" kern="0" dirty="0">
              <a:solidFill>
                <a:srgbClr val="0070C0"/>
              </a:solidFill>
            </a:endParaRPr>
          </a:p>
        </p:txBody>
      </p:sp>
      <p:cxnSp>
        <p:nvCxnSpPr>
          <p:cNvPr id="12" name="Conector reto 11"/>
          <p:cNvCxnSpPr/>
          <p:nvPr/>
        </p:nvCxnSpPr>
        <p:spPr>
          <a:xfrm>
            <a:off x="467544" y="3091560"/>
            <a:ext cx="331236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Seta para cima 14"/>
          <p:cNvSpPr/>
          <p:nvPr/>
        </p:nvSpPr>
        <p:spPr>
          <a:xfrm>
            <a:off x="3203848" y="2596296"/>
            <a:ext cx="144016" cy="504056"/>
          </a:xfrm>
          <a:prstGeom prst="up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rot="1461223">
            <a:off x="1884802" y="5559057"/>
            <a:ext cx="1755240" cy="707886"/>
          </a:xfrm>
          <a:prstGeom prst="rect">
            <a:avLst/>
          </a:prstGeom>
          <a:solidFill>
            <a:srgbClr val="FFFF00"/>
          </a:solidFill>
        </p:spPr>
        <p:txBody>
          <a:bodyPr wrap="square" rtlCol="0">
            <a:spAutoFit/>
          </a:bodyPr>
          <a:lstStyle/>
          <a:p>
            <a:pPr algn="ctr"/>
            <a:r>
              <a:rPr lang="pt-BR" sz="2000" b="1" dirty="0" smtClean="0"/>
              <a:t>6 requisitos </a:t>
            </a:r>
          </a:p>
          <a:p>
            <a:pPr algn="ctr"/>
            <a:r>
              <a:rPr lang="pt-BR" sz="2000" b="1" dirty="0" smtClean="0"/>
              <a:t>de qualidade?</a:t>
            </a:r>
            <a:endParaRPr lang="pt-BR" sz="2000" b="1" dirty="0"/>
          </a:p>
        </p:txBody>
      </p:sp>
    </p:spTree>
    <p:extLst>
      <p:ext uri="{BB962C8B-B14F-4D97-AF65-F5344CB8AC3E}">
        <p14:creationId xmlns:p14="http://schemas.microsoft.com/office/powerpoint/2010/main" val="399604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600" b="1" i="1" dirty="0" smtClean="0"/>
              <a:t>Aula 03</a:t>
            </a:r>
            <a:endParaRPr lang="pt-BR" sz="3600" b="1" i="1" dirty="0"/>
          </a:p>
        </p:txBody>
      </p:sp>
      <p:sp>
        <p:nvSpPr>
          <p:cNvPr id="3" name="Espaço Reservado para Conteúdo 2"/>
          <p:cNvSpPr>
            <a:spLocks noGrp="1"/>
          </p:cNvSpPr>
          <p:nvPr>
            <p:ph idx="1"/>
          </p:nvPr>
        </p:nvSpPr>
        <p:spPr/>
        <p:txBody>
          <a:bodyPr/>
          <a:lstStyle/>
          <a:p>
            <a:pPr marL="0" indent="0" algn="ctr">
              <a:buNone/>
            </a:pPr>
            <a:r>
              <a:rPr lang="pt-BR" sz="2800" u="sng" dirty="0" err="1" smtClean="0"/>
              <a:t>Hammond</a:t>
            </a:r>
            <a:r>
              <a:rPr lang="pt-BR" sz="2800" u="sng" dirty="0" smtClean="0"/>
              <a:t>, </a:t>
            </a:r>
            <a:r>
              <a:rPr lang="pt-BR" sz="2800" u="sng" dirty="0" err="1" smtClean="0"/>
              <a:t>Keeney</a:t>
            </a:r>
            <a:r>
              <a:rPr lang="pt-BR" sz="2800" u="sng" dirty="0" smtClean="0"/>
              <a:t> &amp; </a:t>
            </a:r>
            <a:r>
              <a:rPr lang="pt-BR" sz="2800" u="sng" dirty="0" err="1" smtClean="0"/>
              <a:t>Raiffa</a:t>
            </a:r>
            <a:endParaRPr lang="pt-BR" sz="2800" u="sng" dirty="0" smtClean="0"/>
          </a:p>
          <a:p>
            <a:pPr algn="ctr"/>
            <a:r>
              <a:rPr lang="pt-BR" sz="2800" dirty="0" err="1" smtClean="0"/>
              <a:t>Chapter</a:t>
            </a:r>
            <a:r>
              <a:rPr lang="pt-BR" sz="2800" dirty="0" smtClean="0"/>
              <a:t> 4 - </a:t>
            </a:r>
            <a:r>
              <a:rPr lang="pt-BR" sz="2800" dirty="0" err="1" smtClean="0"/>
              <a:t>Alternatives</a:t>
            </a:r>
            <a:endParaRPr lang="pt-BR" sz="2800" dirty="0" smtClean="0"/>
          </a:p>
          <a:p>
            <a:pPr algn="ctr"/>
            <a:r>
              <a:rPr lang="pt-BR" sz="2800" dirty="0" err="1" smtClean="0"/>
              <a:t>Chapter</a:t>
            </a:r>
            <a:r>
              <a:rPr lang="pt-BR" sz="2800" dirty="0" smtClean="0"/>
              <a:t> 5 – </a:t>
            </a:r>
            <a:r>
              <a:rPr lang="pt-BR" sz="2800" dirty="0" err="1" smtClean="0"/>
              <a:t>Consequences</a:t>
            </a:r>
            <a:endParaRPr lang="pt-BR" sz="2800" dirty="0" smtClean="0"/>
          </a:p>
          <a:p>
            <a:pPr algn="ctr"/>
            <a:endParaRPr lang="pt-BR" sz="2800" dirty="0"/>
          </a:p>
          <a:p>
            <a:pPr marL="0" indent="0" algn="ctr">
              <a:buNone/>
            </a:pPr>
            <a:r>
              <a:rPr lang="pt-BR" sz="2800" u="sng" dirty="0" err="1" smtClean="0"/>
              <a:t>Bazerman</a:t>
            </a:r>
            <a:r>
              <a:rPr lang="pt-BR" sz="2800" u="sng" dirty="0" smtClean="0"/>
              <a:t> &amp; Moore</a:t>
            </a:r>
          </a:p>
          <a:p>
            <a:pPr algn="ctr"/>
            <a:r>
              <a:rPr lang="pt-BR" sz="2800" dirty="0" smtClean="0"/>
              <a:t>Capítulo 2 – Vieses comuns</a:t>
            </a:r>
            <a:endParaRPr lang="pt-BR" sz="28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dirty="0" smtClean="0">
                <a:solidFill>
                  <a:srgbClr val="000000"/>
                </a:solidFill>
              </a:rPr>
              <a:t>A. Yu</a:t>
            </a:r>
            <a:endParaRPr lang="en-US" dirty="0">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2</a:t>
            </a:fld>
            <a:endParaRPr lang="en-US">
              <a:solidFill>
                <a:srgbClr val="000000"/>
              </a:solidFill>
            </a:endParaRPr>
          </a:p>
        </p:txBody>
      </p:sp>
    </p:spTree>
    <p:extLst>
      <p:ext uri="{BB962C8B-B14F-4D97-AF65-F5344CB8AC3E}">
        <p14:creationId xmlns:p14="http://schemas.microsoft.com/office/powerpoint/2010/main" val="3582591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388225"/>
            <a:ext cx="7772400" cy="1143000"/>
          </a:xfrm>
        </p:spPr>
        <p:txBody>
          <a:bodyPr/>
          <a:lstStyle/>
          <a:p>
            <a:r>
              <a:rPr lang="en-US" sz="3600" b="1" i="1" dirty="0" smtClean="0"/>
              <a:t>HK&amp;R Preface</a:t>
            </a:r>
            <a:endParaRPr lang="en-US" sz="3600" b="1" i="1" dirty="0"/>
          </a:p>
        </p:txBody>
      </p:sp>
      <p:sp>
        <p:nvSpPr>
          <p:cNvPr id="3" name="Espaço Reservado para Conteúdo 2"/>
          <p:cNvSpPr>
            <a:spLocks noGrp="1"/>
          </p:cNvSpPr>
          <p:nvPr>
            <p:ph idx="1"/>
          </p:nvPr>
        </p:nvSpPr>
        <p:spPr>
          <a:xfrm>
            <a:off x="685800" y="1772816"/>
            <a:ext cx="7772400" cy="4323184"/>
          </a:xfrm>
        </p:spPr>
        <p:txBody>
          <a:bodyPr/>
          <a:lstStyle/>
          <a:p>
            <a:pPr marL="0" indent="0">
              <a:buNone/>
            </a:pPr>
            <a:r>
              <a:rPr lang="en-US" sz="2800" dirty="0" smtClean="0"/>
              <a:t>“We wrote Smart Choices to bridge the gap between how people actually do make decisions and what researchers – including the three of us – have discovered over the last 50 years about how they </a:t>
            </a:r>
            <a:r>
              <a:rPr lang="en-US" sz="2800" b="1" dirty="0" smtClean="0"/>
              <a:t>should</a:t>
            </a:r>
            <a:r>
              <a:rPr lang="en-US" sz="2800" dirty="0" smtClean="0"/>
              <a:t> make decisions. We have distilled for you the essence of decision-making research, combined it with experience and </a:t>
            </a:r>
            <a:r>
              <a:rPr lang="en-US" sz="2800" b="1" dirty="0" smtClean="0"/>
              <a:t>common sense</a:t>
            </a:r>
            <a:r>
              <a:rPr lang="en-US" sz="2800" dirty="0" smtClean="0"/>
              <a:t>, and presented it in a straightforward, accessible form for your regular use.”</a:t>
            </a:r>
            <a:endParaRPr lang="en-US" sz="28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2585653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75"/>
            <a:ext cx="7772400" cy="991761"/>
          </a:xfrm>
        </p:spPr>
        <p:txBody>
          <a:bodyPr/>
          <a:lstStyle/>
          <a:p>
            <a:r>
              <a:rPr lang="en-US" sz="3600" dirty="0"/>
              <a:t>COMMON SENSE</a:t>
            </a:r>
            <a:endParaRPr lang="pt-BR" sz="3600" b="1" i="1" dirty="0"/>
          </a:p>
        </p:txBody>
      </p:sp>
      <p:sp>
        <p:nvSpPr>
          <p:cNvPr id="3" name="Espaço Reservado para Conteúdo 2"/>
          <p:cNvSpPr>
            <a:spLocks noGrp="1"/>
          </p:cNvSpPr>
          <p:nvPr>
            <p:ph idx="1"/>
          </p:nvPr>
        </p:nvSpPr>
        <p:spPr>
          <a:xfrm>
            <a:off x="467544" y="1180457"/>
            <a:ext cx="8280920" cy="4971256"/>
          </a:xfrm>
        </p:spPr>
        <p:txBody>
          <a:bodyPr/>
          <a:lstStyle/>
          <a:p>
            <a:pPr marL="0" indent="0">
              <a:buNone/>
            </a:pPr>
            <a:r>
              <a:rPr lang="en-US" sz="2200" dirty="0">
                <a:hlinkClick r:id="rId2"/>
              </a:rPr>
              <a:t>http://</a:t>
            </a:r>
            <a:r>
              <a:rPr lang="en-US" sz="2200" dirty="0" smtClean="0">
                <a:hlinkClick r:id="rId2"/>
              </a:rPr>
              <a:t>www.merriam-webster.com/dictionary/common%20sense</a:t>
            </a:r>
            <a:endParaRPr lang="en-US" sz="2200" dirty="0" smtClean="0"/>
          </a:p>
          <a:p>
            <a:r>
              <a:rPr lang="en-US" sz="2200" dirty="0" smtClean="0"/>
              <a:t>Noun: the </a:t>
            </a:r>
            <a:r>
              <a:rPr lang="en-US" sz="2200" dirty="0"/>
              <a:t>ability to think and behave in a reasonable way and to make good decisions</a:t>
            </a:r>
          </a:p>
          <a:p>
            <a:r>
              <a:rPr lang="en-US" sz="2200" dirty="0" smtClean="0"/>
              <a:t>Full Definition: sound </a:t>
            </a:r>
            <a:r>
              <a:rPr lang="en-US" sz="2200" dirty="0"/>
              <a:t>and prudent judgment based on a simple perception of the situation or facts</a:t>
            </a:r>
          </a:p>
          <a:p>
            <a:pPr marL="0" indent="0">
              <a:buNone/>
            </a:pPr>
            <a:r>
              <a:rPr lang="en-US" sz="2200" dirty="0" smtClean="0">
                <a:hlinkClick r:id="rId3"/>
              </a:rPr>
              <a:t>http</a:t>
            </a:r>
            <a:r>
              <a:rPr lang="en-US" sz="2200" dirty="0">
                <a:hlinkClick r:id="rId3"/>
              </a:rPr>
              <a:t>://</a:t>
            </a:r>
            <a:r>
              <a:rPr lang="en-US" sz="2200" dirty="0" smtClean="0">
                <a:hlinkClick r:id="rId3"/>
              </a:rPr>
              <a:t>dictionary.reference.com/browse/COMMON+SENSE?s=t</a:t>
            </a:r>
            <a:endParaRPr lang="en-US" sz="2200" dirty="0"/>
          </a:p>
          <a:p>
            <a:r>
              <a:rPr lang="en-US" sz="2200" dirty="0" smtClean="0"/>
              <a:t>Noun: sound </a:t>
            </a:r>
            <a:r>
              <a:rPr lang="en-US" sz="2200" dirty="0"/>
              <a:t>practical judgment that is independent of specialized knowledge, training, or the like; normal native intelligence. </a:t>
            </a:r>
          </a:p>
          <a:p>
            <a:pPr marL="0" indent="0">
              <a:buNone/>
            </a:pPr>
            <a:r>
              <a:rPr lang="en-US" sz="2200" u="sng" dirty="0">
                <a:hlinkClick r:id="rId4"/>
              </a:rPr>
              <a:t>http://en.wikipedia.org/wiki/Common_sense</a:t>
            </a:r>
            <a:endParaRPr lang="pt-BR" sz="2200" dirty="0"/>
          </a:p>
          <a:p>
            <a:r>
              <a:rPr lang="pt-BR" sz="2200" b="1" dirty="0" smtClean="0"/>
              <a:t>Common </a:t>
            </a:r>
            <a:r>
              <a:rPr lang="pt-BR" sz="2200" b="1" dirty="0" err="1"/>
              <a:t>sense</a:t>
            </a:r>
            <a:r>
              <a:rPr lang="pt-BR" sz="2200" dirty="0"/>
              <a:t> </a:t>
            </a:r>
            <a:r>
              <a:rPr lang="pt-BR" sz="2200" dirty="0" err="1"/>
              <a:t>is</a:t>
            </a:r>
            <a:r>
              <a:rPr lang="pt-BR" sz="2200" dirty="0"/>
              <a:t> a </a:t>
            </a:r>
            <a:r>
              <a:rPr lang="pt-BR" sz="2200" dirty="0" err="1"/>
              <a:t>basic</a:t>
            </a:r>
            <a:r>
              <a:rPr lang="pt-BR" sz="2200" dirty="0"/>
              <a:t> </a:t>
            </a:r>
            <a:r>
              <a:rPr lang="pt-BR" sz="2200" dirty="0" err="1"/>
              <a:t>ability</a:t>
            </a:r>
            <a:r>
              <a:rPr lang="pt-BR" sz="2200" dirty="0"/>
              <a:t> </a:t>
            </a:r>
            <a:r>
              <a:rPr lang="pt-BR" sz="2200" dirty="0" err="1"/>
              <a:t>to</a:t>
            </a:r>
            <a:r>
              <a:rPr lang="pt-BR" sz="2200" dirty="0"/>
              <a:t> </a:t>
            </a:r>
            <a:r>
              <a:rPr lang="pt-BR" sz="2200" u="sng" dirty="0" err="1">
                <a:hlinkClick r:id="rId5" tooltip="Perception"/>
              </a:rPr>
              <a:t>perceive</a:t>
            </a:r>
            <a:r>
              <a:rPr lang="pt-BR" sz="2200" dirty="0"/>
              <a:t>, </a:t>
            </a:r>
            <a:r>
              <a:rPr lang="pt-BR" sz="2200" u="sng" dirty="0" err="1">
                <a:hlinkClick r:id="rId6" tooltip="Nous"/>
              </a:rPr>
              <a:t>understand</a:t>
            </a:r>
            <a:r>
              <a:rPr lang="pt-BR" sz="2200" dirty="0"/>
              <a:t>, </a:t>
            </a:r>
            <a:r>
              <a:rPr lang="pt-BR" sz="2200" dirty="0" err="1"/>
              <a:t>and</a:t>
            </a:r>
            <a:r>
              <a:rPr lang="pt-BR" sz="2200" dirty="0"/>
              <a:t> </a:t>
            </a:r>
            <a:r>
              <a:rPr lang="pt-BR" sz="2200" u="sng" dirty="0" err="1">
                <a:hlinkClick r:id="rId7" tooltip="Phronesis"/>
              </a:rPr>
              <a:t>judge</a:t>
            </a:r>
            <a:r>
              <a:rPr lang="pt-BR" sz="2200" dirty="0"/>
              <a:t> </a:t>
            </a:r>
            <a:r>
              <a:rPr lang="pt-BR" sz="2200" dirty="0" err="1"/>
              <a:t>things</a:t>
            </a:r>
            <a:r>
              <a:rPr lang="pt-BR" sz="2200" dirty="0"/>
              <a:t>, </a:t>
            </a:r>
            <a:r>
              <a:rPr lang="pt-BR" sz="2200" dirty="0" err="1"/>
              <a:t>which</a:t>
            </a:r>
            <a:r>
              <a:rPr lang="pt-BR" sz="2200" dirty="0"/>
              <a:t> </a:t>
            </a:r>
            <a:r>
              <a:rPr lang="pt-BR" sz="2200" dirty="0" err="1"/>
              <a:t>is</a:t>
            </a:r>
            <a:r>
              <a:rPr lang="pt-BR" sz="2200" dirty="0"/>
              <a:t> </a:t>
            </a:r>
            <a:r>
              <a:rPr lang="pt-BR" sz="2200" dirty="0" err="1"/>
              <a:t>shared</a:t>
            </a:r>
            <a:r>
              <a:rPr lang="pt-BR" sz="2200" dirty="0"/>
              <a:t> </a:t>
            </a:r>
            <a:r>
              <a:rPr lang="pt-BR" sz="2200" dirty="0" err="1"/>
              <a:t>by</a:t>
            </a:r>
            <a:r>
              <a:rPr lang="pt-BR" sz="2200" dirty="0"/>
              <a:t> ("common </a:t>
            </a:r>
            <a:r>
              <a:rPr lang="pt-BR" sz="2200" dirty="0" err="1"/>
              <a:t>to</a:t>
            </a:r>
            <a:r>
              <a:rPr lang="pt-BR" sz="2200" dirty="0"/>
              <a:t>") </a:t>
            </a:r>
            <a:r>
              <a:rPr lang="pt-BR" sz="2200" dirty="0" err="1"/>
              <a:t>nearly</a:t>
            </a:r>
            <a:r>
              <a:rPr lang="pt-BR" sz="2200" dirty="0"/>
              <a:t> </a:t>
            </a:r>
            <a:r>
              <a:rPr lang="pt-BR" sz="2200" dirty="0" err="1"/>
              <a:t>all</a:t>
            </a:r>
            <a:r>
              <a:rPr lang="pt-BR" sz="2200" dirty="0"/>
              <a:t> </a:t>
            </a:r>
            <a:r>
              <a:rPr lang="pt-BR" sz="2200" dirty="0" err="1"/>
              <a:t>people</a:t>
            </a:r>
            <a:r>
              <a:rPr lang="pt-BR" sz="2200" dirty="0"/>
              <a:t>, </a:t>
            </a:r>
            <a:r>
              <a:rPr lang="pt-BR" sz="2200" dirty="0" err="1"/>
              <a:t>and</a:t>
            </a:r>
            <a:r>
              <a:rPr lang="pt-BR" sz="2200" dirty="0"/>
              <a:t> </a:t>
            </a:r>
            <a:r>
              <a:rPr lang="pt-BR" sz="2200" dirty="0" err="1"/>
              <a:t>can</a:t>
            </a:r>
            <a:r>
              <a:rPr lang="pt-BR" sz="2200" dirty="0"/>
              <a:t> </a:t>
            </a:r>
            <a:r>
              <a:rPr lang="pt-BR" sz="2200" dirty="0" err="1"/>
              <a:t>be</a:t>
            </a:r>
            <a:r>
              <a:rPr lang="pt-BR" sz="2200" dirty="0"/>
              <a:t> </a:t>
            </a:r>
            <a:r>
              <a:rPr lang="pt-BR" sz="2200" dirty="0" err="1"/>
              <a:t>reasonably</a:t>
            </a:r>
            <a:r>
              <a:rPr lang="pt-BR" sz="2200" dirty="0"/>
              <a:t> </a:t>
            </a:r>
            <a:r>
              <a:rPr lang="pt-BR" sz="2200" dirty="0" err="1"/>
              <a:t>expected</a:t>
            </a:r>
            <a:r>
              <a:rPr lang="pt-BR" sz="2200" dirty="0"/>
              <a:t> </a:t>
            </a:r>
            <a:r>
              <a:rPr lang="pt-BR" sz="2200" dirty="0" err="1"/>
              <a:t>of</a:t>
            </a:r>
            <a:r>
              <a:rPr lang="pt-BR" sz="2200" dirty="0"/>
              <a:t> </a:t>
            </a:r>
            <a:r>
              <a:rPr lang="pt-BR" sz="2200" dirty="0" err="1"/>
              <a:t>nearly</a:t>
            </a:r>
            <a:r>
              <a:rPr lang="pt-BR" sz="2200" dirty="0"/>
              <a:t> </a:t>
            </a:r>
            <a:r>
              <a:rPr lang="pt-BR" sz="2200" dirty="0" err="1"/>
              <a:t>all</a:t>
            </a:r>
            <a:r>
              <a:rPr lang="pt-BR" sz="2200" dirty="0"/>
              <a:t> </a:t>
            </a:r>
            <a:r>
              <a:rPr lang="pt-BR" sz="2200" dirty="0" err="1"/>
              <a:t>people</a:t>
            </a:r>
            <a:r>
              <a:rPr lang="pt-BR" sz="2200" dirty="0"/>
              <a:t> </a:t>
            </a:r>
            <a:r>
              <a:rPr lang="pt-BR" sz="2200" dirty="0" err="1"/>
              <a:t>without</a:t>
            </a:r>
            <a:r>
              <a:rPr lang="pt-BR" sz="2200" dirty="0"/>
              <a:t> </a:t>
            </a:r>
            <a:r>
              <a:rPr lang="pt-BR" sz="2200" dirty="0" err="1"/>
              <a:t>any</a:t>
            </a:r>
            <a:r>
              <a:rPr lang="pt-BR" sz="2200" dirty="0"/>
              <a:t> </a:t>
            </a:r>
            <a:r>
              <a:rPr lang="pt-BR" sz="2200" dirty="0" err="1"/>
              <a:t>need</a:t>
            </a:r>
            <a:r>
              <a:rPr lang="pt-BR" sz="2200" dirty="0"/>
              <a:t> for </a:t>
            </a:r>
            <a:r>
              <a:rPr lang="pt-BR" sz="2200" dirty="0" smtClean="0"/>
              <a:t>debate</a:t>
            </a:r>
            <a:endParaRPr lang="pt-BR" sz="2200" dirty="0" smtClean="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dirty="0" smtClean="0">
                <a:solidFill>
                  <a:srgbClr val="000000"/>
                </a:solidFill>
              </a:rPr>
              <a:t>A. Yu</a:t>
            </a:r>
            <a:endParaRPr lang="en-US" dirty="0">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21</a:t>
            </a:fld>
            <a:endParaRPr lang="en-US">
              <a:solidFill>
                <a:srgbClr val="000000"/>
              </a:solidFill>
            </a:endParaRPr>
          </a:p>
        </p:txBody>
      </p:sp>
    </p:spTree>
    <p:extLst>
      <p:ext uri="{BB962C8B-B14F-4D97-AF65-F5344CB8AC3E}">
        <p14:creationId xmlns:p14="http://schemas.microsoft.com/office/powerpoint/2010/main" val="1783487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75"/>
            <a:ext cx="7772400" cy="991761"/>
          </a:xfrm>
        </p:spPr>
        <p:txBody>
          <a:bodyPr/>
          <a:lstStyle/>
          <a:p>
            <a:r>
              <a:rPr lang="en-US" sz="3600" dirty="0"/>
              <a:t>COMMON SENSE</a:t>
            </a:r>
            <a:endParaRPr lang="pt-BR" sz="3600" b="1" i="1" dirty="0"/>
          </a:p>
        </p:txBody>
      </p:sp>
      <p:sp>
        <p:nvSpPr>
          <p:cNvPr id="3" name="Espaço Reservado para Conteúdo 2"/>
          <p:cNvSpPr>
            <a:spLocks noGrp="1"/>
          </p:cNvSpPr>
          <p:nvPr>
            <p:ph idx="1"/>
          </p:nvPr>
        </p:nvSpPr>
        <p:spPr>
          <a:xfrm>
            <a:off x="467544" y="1340767"/>
            <a:ext cx="8280920" cy="4687857"/>
          </a:xfrm>
        </p:spPr>
        <p:txBody>
          <a:bodyPr/>
          <a:lstStyle/>
          <a:p>
            <a:pPr marL="0" indent="0">
              <a:buNone/>
            </a:pPr>
            <a:r>
              <a:rPr lang="en-US" sz="2400" u="sng" dirty="0" smtClean="0">
                <a:hlinkClick r:id="rId2"/>
              </a:rPr>
              <a:t>http://en.wikipedia.org/wiki/Common_sense</a:t>
            </a:r>
            <a:endParaRPr lang="en-US" sz="2400" dirty="0" smtClean="0"/>
          </a:p>
          <a:p>
            <a:pPr marL="0" indent="0">
              <a:buNone/>
            </a:pPr>
            <a:r>
              <a:rPr lang="en-US" sz="2400" dirty="0" smtClean="0"/>
              <a:t>In the opening line of one of Descartes’ most famous books, </a:t>
            </a:r>
            <a:r>
              <a:rPr lang="en-US" sz="2400" i="1" u="sng" dirty="0" smtClean="0">
                <a:hlinkClick r:id="rId3" tooltip="Discourse on Method"/>
              </a:rPr>
              <a:t>Discourse on Method</a:t>
            </a:r>
            <a:r>
              <a:rPr lang="en-US" sz="2400" dirty="0" smtClean="0"/>
              <a:t>, he established the most common modern meaning, and its controversies, when he stated that everyone has a similar and sufficient amount of common sense (</a:t>
            </a:r>
            <a:r>
              <a:rPr lang="en-US" sz="2400" i="1" dirty="0" smtClean="0"/>
              <a:t>bon </a:t>
            </a:r>
            <a:r>
              <a:rPr lang="en-US" sz="2400" i="1" dirty="0" err="1" smtClean="0"/>
              <a:t>sens</a:t>
            </a:r>
            <a:r>
              <a:rPr lang="en-US" sz="2400" dirty="0" smtClean="0"/>
              <a:t>), but it is rarely used well. Therefore a skeptical logical method described by Descartes needs to be followed and common sense should not be overly relied upon.</a:t>
            </a:r>
            <a:endParaRPr lang="en-US" sz="24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dirty="0" smtClean="0">
                <a:solidFill>
                  <a:srgbClr val="000000"/>
                </a:solidFill>
              </a:rPr>
              <a:t>A. Yu</a:t>
            </a:r>
            <a:endParaRPr lang="en-US" dirty="0">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22</a:t>
            </a:fld>
            <a:endParaRPr lang="en-US">
              <a:solidFill>
                <a:srgbClr val="000000"/>
              </a:solidFill>
            </a:endParaRPr>
          </a:p>
        </p:txBody>
      </p:sp>
    </p:spTree>
    <p:extLst>
      <p:ext uri="{BB962C8B-B14F-4D97-AF65-F5344CB8AC3E}">
        <p14:creationId xmlns:p14="http://schemas.microsoft.com/office/powerpoint/2010/main" val="92334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Texto 10"/>
          <p:cNvSpPr>
            <a:spLocks noGrp="1"/>
          </p:cNvSpPr>
          <p:nvPr>
            <p:ph type="body" idx="1"/>
          </p:nvPr>
        </p:nvSpPr>
        <p:spPr>
          <a:xfrm>
            <a:off x="457200" y="416597"/>
            <a:ext cx="4040188" cy="639762"/>
          </a:xfrm>
        </p:spPr>
        <p:txBody>
          <a:bodyPr/>
          <a:lstStyle/>
          <a:p>
            <a:pPr algn="ctr"/>
            <a:r>
              <a:rPr lang="pt-BR" dirty="0" err="1" smtClean="0"/>
              <a:t>Hammond</a:t>
            </a:r>
            <a:r>
              <a:rPr lang="pt-BR" dirty="0" smtClean="0"/>
              <a:t>, </a:t>
            </a:r>
            <a:r>
              <a:rPr lang="pt-BR" dirty="0" err="1" smtClean="0"/>
              <a:t>Keeney</a:t>
            </a:r>
            <a:r>
              <a:rPr lang="pt-BR" dirty="0" smtClean="0"/>
              <a:t> e </a:t>
            </a:r>
            <a:r>
              <a:rPr lang="pt-BR" dirty="0" err="1" smtClean="0"/>
              <a:t>Raiffa</a:t>
            </a:r>
            <a:endParaRPr lang="pt-BR" dirty="0"/>
          </a:p>
        </p:txBody>
      </p:sp>
      <p:sp>
        <p:nvSpPr>
          <p:cNvPr id="4099" name="Rectangle 3"/>
          <p:cNvSpPr>
            <a:spLocks noGrp="1" noChangeArrowheads="1"/>
          </p:cNvSpPr>
          <p:nvPr>
            <p:ph sz="half" idx="2"/>
          </p:nvPr>
        </p:nvSpPr>
        <p:spPr>
          <a:xfrm>
            <a:off x="323528" y="1314963"/>
            <a:ext cx="4608512" cy="4768865"/>
          </a:xfrm>
        </p:spPr>
        <p:txBody>
          <a:bodyPr/>
          <a:lstStyle/>
          <a:p>
            <a:pPr marL="457200" indent="-457200">
              <a:buFont typeface="+mj-lt"/>
              <a:buAutoNum type="arabicPeriod"/>
            </a:pPr>
            <a:r>
              <a:rPr lang="pt-BR" dirty="0" smtClean="0"/>
              <a:t>Definir o problema certo</a:t>
            </a:r>
            <a:endParaRPr lang="pt-BR" dirty="0"/>
          </a:p>
          <a:p>
            <a:pPr marL="457200" indent="-457200">
              <a:buFont typeface="+mj-lt"/>
              <a:buAutoNum type="arabicPeriod"/>
            </a:pPr>
            <a:r>
              <a:rPr lang="pt-BR" dirty="0" smtClean="0"/>
              <a:t>Especificar seus objetivos</a:t>
            </a:r>
            <a:endParaRPr lang="pt-BR" dirty="0"/>
          </a:p>
          <a:p>
            <a:pPr marL="457200" indent="-457200">
              <a:buFont typeface="+mj-lt"/>
              <a:buAutoNum type="arabicPeriod"/>
            </a:pPr>
            <a:r>
              <a:rPr lang="pt-BR" dirty="0" smtClean="0"/>
              <a:t>Criar alternativas imaginativas</a:t>
            </a:r>
            <a:endParaRPr lang="pt-BR" dirty="0"/>
          </a:p>
          <a:p>
            <a:pPr marL="457200" indent="-457200">
              <a:buFont typeface="+mj-lt"/>
              <a:buAutoNum type="arabicPeriod"/>
            </a:pPr>
            <a:r>
              <a:rPr lang="pt-BR" dirty="0" smtClean="0"/>
              <a:t>Entender as consequências</a:t>
            </a:r>
            <a:endParaRPr lang="pt-BR" dirty="0"/>
          </a:p>
          <a:p>
            <a:pPr marL="457200" indent="-457200">
              <a:buFont typeface="+mj-lt"/>
              <a:buAutoNum type="arabicPeriod"/>
            </a:pPr>
            <a:r>
              <a:rPr lang="pt-BR" dirty="0" smtClean="0"/>
              <a:t>Lançar mão de todas as suas escolhas (</a:t>
            </a:r>
            <a:r>
              <a:rPr lang="pt-BR" i="1" dirty="0" err="1" smtClean="0"/>
              <a:t>grapple</a:t>
            </a:r>
            <a:r>
              <a:rPr lang="pt-BR" i="1" dirty="0" smtClean="0"/>
              <a:t> </a:t>
            </a:r>
            <a:r>
              <a:rPr lang="pt-BR" i="1" dirty="0" err="1" smtClean="0"/>
              <a:t>with</a:t>
            </a:r>
            <a:r>
              <a:rPr lang="pt-BR" i="1" dirty="0" smtClean="0"/>
              <a:t> </a:t>
            </a:r>
            <a:r>
              <a:rPr lang="pt-BR" i="1" dirty="0" err="1" smtClean="0"/>
              <a:t>your</a:t>
            </a:r>
            <a:r>
              <a:rPr lang="pt-BR" i="1" dirty="0" smtClean="0"/>
              <a:t> trade-</a:t>
            </a:r>
            <a:r>
              <a:rPr lang="pt-BR" i="1" dirty="0" err="1" smtClean="0"/>
              <a:t>offs</a:t>
            </a:r>
            <a:r>
              <a:rPr lang="pt-BR" dirty="0" smtClean="0"/>
              <a:t>)</a:t>
            </a:r>
            <a:endParaRPr lang="pt-BR" dirty="0"/>
          </a:p>
          <a:p>
            <a:pPr marL="457200" indent="-457200">
              <a:buFont typeface="+mj-lt"/>
              <a:buAutoNum type="arabicPeriod"/>
            </a:pPr>
            <a:r>
              <a:rPr lang="pt-BR" dirty="0" smtClean="0"/>
              <a:t>Esclarecer suas incertezas</a:t>
            </a:r>
            <a:endParaRPr lang="pt-BR" dirty="0"/>
          </a:p>
          <a:p>
            <a:pPr marL="457200" indent="-457200">
              <a:buFont typeface="+mj-lt"/>
              <a:buAutoNum type="arabicPeriod"/>
            </a:pPr>
            <a:r>
              <a:rPr lang="pt-BR" dirty="0" smtClean="0"/>
              <a:t>Pensar muito sobre sua tolerância ao risco</a:t>
            </a:r>
          </a:p>
          <a:p>
            <a:pPr marL="457200" indent="-457200">
              <a:buFont typeface="+mj-lt"/>
              <a:buAutoNum type="arabicPeriod"/>
            </a:pPr>
            <a:r>
              <a:rPr lang="pt-BR" dirty="0" smtClean="0"/>
              <a:t>Considerar decisões interligadas</a:t>
            </a:r>
          </a:p>
          <a:p>
            <a:pPr marL="457200" indent="-457200">
              <a:buFont typeface="+mj-lt"/>
              <a:buAutoNum type="arabicPeriod"/>
            </a:pPr>
            <a:endParaRPr lang="pt-BR" dirty="0"/>
          </a:p>
        </p:txBody>
      </p:sp>
      <p:sp>
        <p:nvSpPr>
          <p:cNvPr id="12" name="Espaço Reservado para Texto 11"/>
          <p:cNvSpPr>
            <a:spLocks noGrp="1"/>
          </p:cNvSpPr>
          <p:nvPr>
            <p:ph type="body" sz="quarter" idx="3"/>
          </p:nvPr>
        </p:nvSpPr>
        <p:spPr>
          <a:xfrm>
            <a:off x="4645025" y="389971"/>
            <a:ext cx="4041775" cy="639762"/>
          </a:xfrm>
        </p:spPr>
        <p:txBody>
          <a:bodyPr/>
          <a:lstStyle/>
          <a:p>
            <a:pPr algn="ctr"/>
            <a:r>
              <a:rPr lang="pt-BR" dirty="0" err="1" smtClean="0"/>
              <a:t>Bazerman</a:t>
            </a:r>
            <a:endParaRPr lang="pt-BR" dirty="0"/>
          </a:p>
        </p:txBody>
      </p:sp>
      <p:sp>
        <p:nvSpPr>
          <p:cNvPr id="13" name="Espaço Reservado para Conteúdo 12"/>
          <p:cNvSpPr>
            <a:spLocks noGrp="1"/>
          </p:cNvSpPr>
          <p:nvPr>
            <p:ph sz="quarter" idx="4"/>
          </p:nvPr>
        </p:nvSpPr>
        <p:spPr>
          <a:xfrm>
            <a:off x="4972275" y="1314963"/>
            <a:ext cx="4041775" cy="4768865"/>
          </a:xfrm>
        </p:spPr>
        <p:txBody>
          <a:bodyPr/>
          <a:lstStyle/>
          <a:p>
            <a:pPr marL="457200" indent="-457200">
              <a:buFont typeface="+mj-lt"/>
              <a:buAutoNum type="arabicPeriod"/>
            </a:pPr>
            <a:r>
              <a:rPr lang="pt-BR" dirty="0" smtClean="0"/>
              <a:t>Defina o problema</a:t>
            </a:r>
          </a:p>
          <a:p>
            <a:pPr marL="457200" indent="-457200">
              <a:buFont typeface="+mj-lt"/>
              <a:buAutoNum type="arabicPeriod"/>
            </a:pPr>
            <a:r>
              <a:rPr lang="pt-BR" dirty="0" smtClean="0"/>
              <a:t>Identifique os critérios</a:t>
            </a:r>
          </a:p>
          <a:p>
            <a:pPr marL="457200" indent="-457200">
              <a:buFont typeface="+mj-lt"/>
              <a:buAutoNum type="arabicPeriod"/>
            </a:pPr>
            <a:r>
              <a:rPr lang="pt-BR" dirty="0" smtClean="0"/>
              <a:t>Pondere os critérios</a:t>
            </a:r>
          </a:p>
          <a:p>
            <a:pPr marL="457200" indent="-457200">
              <a:buFont typeface="+mj-lt"/>
              <a:buAutoNum type="arabicPeriod"/>
            </a:pPr>
            <a:r>
              <a:rPr lang="pt-BR" dirty="0" smtClean="0"/>
              <a:t>Gere alternativas</a:t>
            </a:r>
          </a:p>
          <a:p>
            <a:pPr marL="457200" indent="-457200">
              <a:buFont typeface="+mj-lt"/>
              <a:buAutoNum type="arabicPeriod"/>
            </a:pPr>
            <a:r>
              <a:rPr lang="pt-BR" dirty="0" smtClean="0"/>
              <a:t>Classifique alternativas segundo cada critério</a:t>
            </a:r>
          </a:p>
          <a:p>
            <a:pPr marL="457200" indent="-457200">
              <a:buFont typeface="+mj-lt"/>
              <a:buAutoNum type="arabicPeriod"/>
            </a:pPr>
            <a:r>
              <a:rPr lang="pt-BR" dirty="0" smtClean="0"/>
              <a:t>Identifique a solução ideal</a:t>
            </a:r>
            <a:endParaRPr lang="pt-BR" dirty="0"/>
          </a:p>
        </p:txBody>
      </p:sp>
      <p:sp>
        <p:nvSpPr>
          <p:cNvPr id="4" name="Espaço Reservado para Data 3"/>
          <p:cNvSpPr>
            <a:spLocks noGrp="1"/>
          </p:cNvSpPr>
          <p:nvPr>
            <p:ph type="dt" sz="half" idx="10"/>
          </p:nvPr>
        </p:nvSpPr>
        <p:spPr/>
        <p:txBody>
          <a:bodyPr/>
          <a:lstStyle/>
          <a:p>
            <a:r>
              <a:rPr lang="pt-BR">
                <a:solidFill>
                  <a:srgbClr val="000000"/>
                </a:solidFill>
              </a:rPr>
              <a:t>FEA/USP  EAD-5853</a:t>
            </a:r>
          </a:p>
        </p:txBody>
      </p:sp>
      <p:sp>
        <p:nvSpPr>
          <p:cNvPr id="5" name="Espaço Reservado para Rodapé 4"/>
          <p:cNvSpPr>
            <a:spLocks noGrp="1"/>
          </p:cNvSpPr>
          <p:nvPr>
            <p:ph type="ftr" sz="quarter" idx="11"/>
          </p:nvPr>
        </p:nvSpPr>
        <p:spPr/>
        <p:txBody>
          <a:bodyPr/>
          <a:lstStyle/>
          <a:p>
            <a:r>
              <a:rPr lang="pt-BR" dirty="0">
                <a:solidFill>
                  <a:srgbClr val="000000"/>
                </a:solidFill>
              </a:rPr>
              <a:t>Abraham </a:t>
            </a:r>
            <a:r>
              <a:rPr lang="pt-BR" dirty="0" err="1">
                <a:solidFill>
                  <a:srgbClr val="000000"/>
                </a:solidFill>
              </a:rPr>
              <a:t>Yu</a:t>
            </a:r>
            <a:endParaRPr lang="pt-BR" dirty="0">
              <a:solidFill>
                <a:srgbClr val="000000"/>
              </a:solidFill>
            </a:endParaRPr>
          </a:p>
        </p:txBody>
      </p:sp>
      <p:sp>
        <p:nvSpPr>
          <p:cNvPr id="6" name="Espaço Reservado para Número de Slide 5"/>
          <p:cNvSpPr>
            <a:spLocks noGrp="1"/>
          </p:cNvSpPr>
          <p:nvPr>
            <p:ph type="sldNum" sz="quarter" idx="12"/>
          </p:nvPr>
        </p:nvSpPr>
        <p:spPr/>
        <p:txBody>
          <a:bodyPr/>
          <a:lstStyle/>
          <a:p>
            <a:fld id="{6E532279-5399-41EA-95B1-DD120838CF7B}" type="slidenum">
              <a:rPr lang="pt-BR">
                <a:solidFill>
                  <a:srgbClr val="000000"/>
                </a:solidFill>
              </a:rPr>
              <a:pPr/>
              <a:t>3</a:t>
            </a:fld>
            <a:endParaRPr lang="pt-BR">
              <a:solidFill>
                <a:srgbClr val="000000"/>
              </a:solidFill>
            </a:endParaRPr>
          </a:p>
        </p:txBody>
      </p:sp>
      <p:pic>
        <p:nvPicPr>
          <p:cNvPr id="9"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4213131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ço Reservado para Rodapé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pt-BR" sz="1400" smtClean="0">
                <a:solidFill>
                  <a:srgbClr val="000000"/>
                </a:solidFill>
              </a:rPr>
              <a:t>A. Yu</a:t>
            </a:r>
          </a:p>
        </p:txBody>
      </p:sp>
      <p:sp>
        <p:nvSpPr>
          <p:cNvPr id="11267" name="Espaço Reservado para Número de Slid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B753646F-829C-4DB6-8A25-F8D163115512}" type="slidenum">
              <a:rPr lang="pt-BR" sz="1400" smtClean="0">
                <a:solidFill>
                  <a:srgbClr val="000000"/>
                </a:solidFill>
              </a:rPr>
              <a:pPr eaLnBrk="1" hangingPunct="1"/>
              <a:t>4</a:t>
            </a:fld>
            <a:endParaRPr lang="pt-BR" sz="1400" smtClean="0">
              <a:solidFill>
                <a:srgbClr val="000000"/>
              </a:solidFill>
            </a:endParaRPr>
          </a:p>
        </p:txBody>
      </p:sp>
      <p:sp>
        <p:nvSpPr>
          <p:cNvPr id="11268" name="Rectangle 2"/>
          <p:cNvSpPr>
            <a:spLocks noGrp="1" noChangeArrowheads="1"/>
          </p:cNvSpPr>
          <p:nvPr>
            <p:ph type="title"/>
          </p:nvPr>
        </p:nvSpPr>
        <p:spPr/>
        <p:txBody>
          <a:bodyPr/>
          <a:lstStyle/>
          <a:p>
            <a:pPr eaLnBrk="1" hangingPunct="1"/>
            <a:r>
              <a:rPr lang="pt-BR" sz="3600" b="1" dirty="0" smtClean="0"/>
              <a:t>Seis Requisitos da </a:t>
            </a:r>
            <a:br>
              <a:rPr lang="pt-BR" sz="3600" b="1" dirty="0" smtClean="0"/>
            </a:br>
            <a:r>
              <a:rPr lang="pt-BR" sz="3600" b="1" dirty="0" smtClean="0"/>
              <a:t>Decisão de Qualidade (U. Stanford)</a:t>
            </a:r>
            <a:r>
              <a:rPr lang="pt-BR" sz="3600" dirty="0" smtClean="0"/>
              <a:t> </a:t>
            </a:r>
          </a:p>
        </p:txBody>
      </p:sp>
      <p:sp>
        <p:nvSpPr>
          <p:cNvPr id="11269" name="Rectangle 3"/>
          <p:cNvSpPr>
            <a:spLocks noGrp="1" noChangeArrowheads="1"/>
          </p:cNvSpPr>
          <p:nvPr>
            <p:ph type="body" idx="1"/>
          </p:nvPr>
        </p:nvSpPr>
        <p:spPr>
          <a:xfrm>
            <a:off x="685800" y="2192950"/>
            <a:ext cx="7772400" cy="4114800"/>
          </a:xfrm>
        </p:spPr>
        <p:txBody>
          <a:bodyPr/>
          <a:lstStyle/>
          <a:p>
            <a:pPr eaLnBrk="1" hangingPunct="1">
              <a:buFont typeface="Wingdings" pitchFamily="2" charset="2"/>
              <a:buNone/>
            </a:pPr>
            <a:r>
              <a:rPr lang="pt-BR" sz="2800" dirty="0" smtClean="0"/>
              <a:t>1. Definição apropriada do problema (</a:t>
            </a:r>
            <a:r>
              <a:rPr lang="pt-BR" sz="2800" i="1" dirty="0" err="1" smtClean="0"/>
              <a:t>framing</a:t>
            </a:r>
            <a:r>
              <a:rPr lang="pt-BR" sz="2800" dirty="0" smtClean="0"/>
              <a:t>)</a:t>
            </a:r>
          </a:p>
          <a:p>
            <a:pPr eaLnBrk="1" hangingPunct="1">
              <a:buFont typeface="Wingdings" pitchFamily="2" charset="2"/>
              <a:buNone/>
            </a:pPr>
            <a:r>
              <a:rPr lang="pt-BR" sz="2800" dirty="0" smtClean="0"/>
              <a:t>2. Alternativas criativas e viáveis</a:t>
            </a:r>
          </a:p>
          <a:p>
            <a:pPr eaLnBrk="1" hangingPunct="1">
              <a:buFont typeface="Wingdings" pitchFamily="2" charset="2"/>
              <a:buNone/>
            </a:pPr>
            <a:r>
              <a:rPr lang="pt-BR" sz="2800" dirty="0" smtClean="0"/>
              <a:t>3. Informação relevante e confiável</a:t>
            </a:r>
          </a:p>
          <a:p>
            <a:pPr eaLnBrk="1" hangingPunct="1">
              <a:buFont typeface="Wingdings" pitchFamily="2" charset="2"/>
              <a:buNone/>
            </a:pPr>
            <a:r>
              <a:rPr lang="pt-BR" sz="2800" dirty="0" smtClean="0"/>
              <a:t>4. Valores e “trade-off” claros</a:t>
            </a:r>
          </a:p>
          <a:p>
            <a:pPr eaLnBrk="1" hangingPunct="1">
              <a:buFont typeface="Wingdings" pitchFamily="2" charset="2"/>
              <a:buNone/>
            </a:pPr>
            <a:r>
              <a:rPr lang="pt-BR" sz="2800" dirty="0" smtClean="0"/>
              <a:t>5. Raciocínio lógico</a:t>
            </a:r>
          </a:p>
          <a:p>
            <a:pPr eaLnBrk="1" hangingPunct="1">
              <a:buFont typeface="Wingdings" pitchFamily="2" charset="2"/>
              <a:buNone/>
            </a:pPr>
            <a:r>
              <a:rPr lang="pt-BR" sz="2800" dirty="0" smtClean="0"/>
              <a:t>6. Compromisso para a ação</a:t>
            </a:r>
          </a:p>
        </p:txBody>
      </p:sp>
      <p:pic>
        <p:nvPicPr>
          <p:cNvPr id="7" name="Picture 4" descr="USP">
            <a:hlinkClick r:id="rId3"/>
          </p:cNvPr>
          <p:cNvPicPr>
            <a:picLocks noChangeAspect="1" noChangeArrowheads="1"/>
          </p:cNvPicPr>
          <p:nvPr/>
        </p:nvPicPr>
        <p:blipFill>
          <a:blip r:embed="rId4" r:link="rId5"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162960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z="3600" b="1" i="1" dirty="0" smtClean="0"/>
              <a:t>Generating Alternatives: Pitfalls</a:t>
            </a:r>
            <a:endParaRPr lang="en-US" sz="3600" b="1" i="1" dirty="0"/>
          </a:p>
        </p:txBody>
      </p:sp>
      <p:sp>
        <p:nvSpPr>
          <p:cNvPr id="3" name="Espaço Reservado para Conteúdo 2"/>
          <p:cNvSpPr>
            <a:spLocks noGrp="1"/>
          </p:cNvSpPr>
          <p:nvPr>
            <p:ph idx="1"/>
          </p:nvPr>
        </p:nvSpPr>
        <p:spPr/>
        <p:txBody>
          <a:bodyPr/>
          <a:lstStyle/>
          <a:p>
            <a:r>
              <a:rPr lang="en-US" sz="2800" dirty="0" smtClean="0"/>
              <a:t>Business as usual</a:t>
            </a:r>
          </a:p>
          <a:p>
            <a:r>
              <a:rPr lang="en-US" sz="2800" dirty="0" smtClean="0"/>
              <a:t>Incremental</a:t>
            </a:r>
          </a:p>
          <a:p>
            <a:r>
              <a:rPr lang="en-US" sz="2800" dirty="0" smtClean="0"/>
              <a:t>Default alternatives</a:t>
            </a:r>
          </a:p>
          <a:p>
            <a:r>
              <a:rPr lang="en-US" sz="2800" dirty="0" smtClean="0"/>
              <a:t>First possible solution</a:t>
            </a:r>
          </a:p>
          <a:p>
            <a:r>
              <a:rPr lang="en-US" sz="2800" dirty="0" smtClean="0"/>
              <a:t>Alternatives presented by others</a:t>
            </a:r>
          </a:p>
          <a:p>
            <a:r>
              <a:rPr lang="en-US" sz="2800" dirty="0" smtClean="0"/>
              <a:t>Being stuck with what’s left (wait too long)</a:t>
            </a:r>
            <a:endParaRPr lang="en-US" sz="28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5</a:t>
            </a:fld>
            <a:endParaRPr lang="en-US">
              <a:solidFill>
                <a:srgbClr val="000000"/>
              </a:solidFill>
            </a:endParaRPr>
          </a:p>
        </p:txBody>
      </p:sp>
      <p:sp>
        <p:nvSpPr>
          <p:cNvPr id="7" name="CaixaDeTexto 6"/>
          <p:cNvSpPr txBox="1"/>
          <p:nvPr/>
        </p:nvSpPr>
        <p:spPr>
          <a:xfrm>
            <a:off x="0" y="10757"/>
            <a:ext cx="1475656" cy="369332"/>
          </a:xfrm>
          <a:prstGeom prst="rect">
            <a:avLst/>
          </a:prstGeom>
          <a:noFill/>
        </p:spPr>
        <p:txBody>
          <a:bodyPr wrap="square" rtlCol="0">
            <a:spAutoFit/>
          </a:bodyPr>
          <a:lstStyle/>
          <a:p>
            <a:r>
              <a:rPr lang="pt-BR" dirty="0" smtClean="0"/>
              <a:t>HK&amp;R 4</a:t>
            </a:r>
            <a:endParaRPr lang="pt-BR" dirty="0"/>
          </a:p>
        </p:txBody>
      </p:sp>
    </p:spTree>
    <p:extLst>
      <p:ext uri="{BB962C8B-B14F-4D97-AF65-F5344CB8AC3E}">
        <p14:creationId xmlns:p14="http://schemas.microsoft.com/office/powerpoint/2010/main" val="4268659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89850"/>
            <a:ext cx="7772400" cy="1143000"/>
          </a:xfrm>
        </p:spPr>
        <p:txBody>
          <a:bodyPr/>
          <a:lstStyle/>
          <a:p>
            <a:r>
              <a:rPr lang="en-US" sz="3600" b="1" i="1" dirty="0" smtClean="0"/>
              <a:t>Keys to Generate Alternatives</a:t>
            </a:r>
            <a:endParaRPr lang="en-US" sz="3600" b="1" i="1" dirty="0"/>
          </a:p>
        </p:txBody>
      </p:sp>
      <p:sp>
        <p:nvSpPr>
          <p:cNvPr id="3" name="Espaço Reservado para Conteúdo 2"/>
          <p:cNvSpPr>
            <a:spLocks noGrp="1"/>
          </p:cNvSpPr>
          <p:nvPr>
            <p:ph idx="1"/>
          </p:nvPr>
        </p:nvSpPr>
        <p:spPr>
          <a:xfrm>
            <a:off x="563794" y="1442200"/>
            <a:ext cx="8208912" cy="4114800"/>
          </a:xfrm>
        </p:spPr>
        <p:txBody>
          <a:bodyPr/>
          <a:lstStyle/>
          <a:p>
            <a:r>
              <a:rPr lang="en-US" sz="2400" dirty="0" smtClean="0"/>
              <a:t>Use your objectives – ask “how?”</a:t>
            </a:r>
          </a:p>
          <a:p>
            <a:r>
              <a:rPr lang="en-US" sz="2400" dirty="0" smtClean="0"/>
              <a:t>Challenge constraints</a:t>
            </a:r>
          </a:p>
          <a:p>
            <a:r>
              <a:rPr lang="en-US" sz="2400" dirty="0" smtClean="0"/>
              <a:t>Set high aspirations</a:t>
            </a:r>
          </a:p>
          <a:p>
            <a:r>
              <a:rPr lang="en-US" sz="2400" dirty="0" smtClean="0"/>
              <a:t>Do your own thinking first</a:t>
            </a:r>
          </a:p>
          <a:p>
            <a:r>
              <a:rPr lang="en-US" sz="2400" dirty="0" smtClean="0"/>
              <a:t>Learn from experience</a:t>
            </a:r>
          </a:p>
          <a:p>
            <a:r>
              <a:rPr lang="en-US" sz="2400" dirty="0" smtClean="0"/>
              <a:t>Ask others for suggestions (after you’ve thought on your own)</a:t>
            </a:r>
          </a:p>
          <a:p>
            <a:r>
              <a:rPr lang="en-US" sz="2400" dirty="0" smtClean="0"/>
              <a:t>Give your subconscious time to operate (front-end loading)</a:t>
            </a:r>
          </a:p>
          <a:p>
            <a:r>
              <a:rPr lang="en-US" sz="2400" dirty="0" smtClean="0"/>
              <a:t>Create alternatives first, evaluate them later</a:t>
            </a:r>
          </a:p>
          <a:p>
            <a:r>
              <a:rPr lang="en-US" sz="2400" dirty="0" smtClean="0"/>
              <a:t>Never stop looking for alternatives</a:t>
            </a:r>
            <a:endParaRPr lang="en-US" sz="24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6</a:t>
            </a:fld>
            <a:endParaRPr lang="en-US">
              <a:solidFill>
                <a:srgbClr val="000000"/>
              </a:solidFill>
            </a:endParaRPr>
          </a:p>
        </p:txBody>
      </p:sp>
      <p:sp>
        <p:nvSpPr>
          <p:cNvPr id="7" name="CaixaDeTexto 6"/>
          <p:cNvSpPr txBox="1"/>
          <p:nvPr/>
        </p:nvSpPr>
        <p:spPr>
          <a:xfrm>
            <a:off x="0" y="10757"/>
            <a:ext cx="1475656" cy="369332"/>
          </a:xfrm>
          <a:prstGeom prst="rect">
            <a:avLst/>
          </a:prstGeom>
          <a:noFill/>
        </p:spPr>
        <p:txBody>
          <a:bodyPr wrap="square" rtlCol="0">
            <a:spAutoFit/>
          </a:bodyPr>
          <a:lstStyle/>
          <a:p>
            <a:r>
              <a:rPr lang="pt-BR" dirty="0" smtClean="0"/>
              <a:t>HK&amp;R 4</a:t>
            </a:r>
            <a:endParaRPr lang="pt-BR" dirty="0"/>
          </a:p>
        </p:txBody>
      </p:sp>
    </p:spTree>
    <p:extLst>
      <p:ext uri="{BB962C8B-B14F-4D97-AF65-F5344CB8AC3E}">
        <p14:creationId xmlns:p14="http://schemas.microsoft.com/office/powerpoint/2010/main" val="2910245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566368"/>
            <a:ext cx="8208912" cy="709714"/>
          </a:xfrm>
        </p:spPr>
        <p:txBody>
          <a:bodyPr/>
          <a:lstStyle/>
          <a:p>
            <a:r>
              <a:rPr lang="en-US" sz="3600" b="1" i="1" dirty="0" smtClean="0"/>
              <a:t>Tailor Your Alternatives to Your Problem</a:t>
            </a:r>
            <a:endParaRPr lang="en-US" sz="3600" b="1" i="1" dirty="0"/>
          </a:p>
        </p:txBody>
      </p:sp>
      <p:sp>
        <p:nvSpPr>
          <p:cNvPr id="3" name="Espaço Reservado para Conteúdo 2"/>
          <p:cNvSpPr>
            <a:spLocks noGrp="1"/>
          </p:cNvSpPr>
          <p:nvPr>
            <p:ph idx="1"/>
          </p:nvPr>
        </p:nvSpPr>
        <p:spPr>
          <a:xfrm>
            <a:off x="685800" y="1772816"/>
            <a:ext cx="7772400" cy="4323184"/>
          </a:xfrm>
        </p:spPr>
        <p:txBody>
          <a:bodyPr/>
          <a:lstStyle/>
          <a:p>
            <a:r>
              <a:rPr lang="en-US" sz="2800" dirty="0" smtClean="0"/>
              <a:t>Process alternatives: coin tossing, voting, binding arbitration, minimum requirements, sealed bids, auctions</a:t>
            </a:r>
          </a:p>
          <a:p>
            <a:r>
              <a:rPr lang="en-US" sz="2800" dirty="0" smtClean="0"/>
              <a:t>Win-win alternatives</a:t>
            </a:r>
          </a:p>
          <a:p>
            <a:r>
              <a:rPr lang="en-US" sz="2800" dirty="0" smtClean="0"/>
              <a:t>Information-gathering alternatives: first list the areas of uncertainty</a:t>
            </a:r>
          </a:p>
          <a:p>
            <a:r>
              <a:rPr lang="en-US" sz="2800" dirty="0" smtClean="0"/>
              <a:t>Time-buying alternatives</a:t>
            </a:r>
            <a:endParaRPr lang="en-US" sz="28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7</a:t>
            </a:fld>
            <a:endParaRPr lang="en-US">
              <a:solidFill>
                <a:srgbClr val="000000"/>
              </a:solidFill>
            </a:endParaRPr>
          </a:p>
        </p:txBody>
      </p:sp>
      <p:sp>
        <p:nvSpPr>
          <p:cNvPr id="7" name="CaixaDeTexto 6"/>
          <p:cNvSpPr txBox="1"/>
          <p:nvPr/>
        </p:nvSpPr>
        <p:spPr>
          <a:xfrm>
            <a:off x="0" y="10757"/>
            <a:ext cx="1475656" cy="369332"/>
          </a:xfrm>
          <a:prstGeom prst="rect">
            <a:avLst/>
          </a:prstGeom>
          <a:noFill/>
        </p:spPr>
        <p:txBody>
          <a:bodyPr wrap="square" rtlCol="0">
            <a:spAutoFit/>
          </a:bodyPr>
          <a:lstStyle/>
          <a:p>
            <a:r>
              <a:rPr lang="pt-BR" dirty="0" smtClean="0"/>
              <a:t>HK&amp;R 4</a:t>
            </a:r>
            <a:endParaRPr lang="pt-BR" dirty="0"/>
          </a:p>
        </p:txBody>
      </p:sp>
    </p:spTree>
    <p:extLst>
      <p:ext uri="{BB962C8B-B14F-4D97-AF65-F5344CB8AC3E}">
        <p14:creationId xmlns:p14="http://schemas.microsoft.com/office/powerpoint/2010/main" val="3040840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397850"/>
            <a:ext cx="7772400" cy="947192"/>
          </a:xfrm>
        </p:spPr>
        <p:txBody>
          <a:bodyPr/>
          <a:lstStyle/>
          <a:p>
            <a:r>
              <a:rPr lang="en-US" sz="3600" b="1" i="1" dirty="0" smtClean="0"/>
              <a:t>Know When to Quit Looking</a:t>
            </a:r>
            <a:endParaRPr lang="en-US" sz="3600" b="1" i="1" dirty="0"/>
          </a:p>
        </p:txBody>
      </p:sp>
      <p:sp>
        <p:nvSpPr>
          <p:cNvPr id="3" name="Espaço Reservado para Conteúdo 2"/>
          <p:cNvSpPr>
            <a:spLocks noGrp="1"/>
          </p:cNvSpPr>
          <p:nvPr>
            <p:ph idx="1"/>
          </p:nvPr>
        </p:nvSpPr>
        <p:spPr>
          <a:xfrm>
            <a:off x="683568" y="1623449"/>
            <a:ext cx="7772400" cy="4114800"/>
          </a:xfrm>
        </p:spPr>
        <p:txBody>
          <a:bodyPr/>
          <a:lstStyle/>
          <a:p>
            <a:r>
              <a:rPr lang="en-US" sz="2800" dirty="0" smtClean="0"/>
              <a:t>Would you be satisfied with one of your existing alternatives?</a:t>
            </a:r>
          </a:p>
          <a:p>
            <a:r>
              <a:rPr lang="en-US" sz="2800" dirty="0" smtClean="0"/>
              <a:t>Do you have a range of alternatives?</a:t>
            </a:r>
          </a:p>
          <a:p>
            <a:r>
              <a:rPr lang="en-US" sz="2800" dirty="0" smtClean="0"/>
              <a:t>Are some alternatives distinctly different from the others?</a:t>
            </a:r>
          </a:p>
          <a:p>
            <a:r>
              <a:rPr lang="en-US" sz="2800" dirty="0" smtClean="0"/>
              <a:t>Do other elements of this decision require your attention?</a:t>
            </a:r>
          </a:p>
          <a:p>
            <a:r>
              <a:rPr lang="en-US" sz="2800" dirty="0" smtClean="0"/>
              <a:t>Would time spent on other decisions be more productive?</a:t>
            </a:r>
            <a:endParaRPr lang="en-US" sz="2800" dirty="0"/>
          </a:p>
        </p:txBody>
      </p:sp>
      <p:sp>
        <p:nvSpPr>
          <p:cNvPr id="4" name="Espaço Reservado para Data 3"/>
          <p:cNvSpPr>
            <a:spLocks noGrp="1"/>
          </p:cNvSpPr>
          <p:nvPr>
            <p:ph type="dt" sz="half" idx="10"/>
          </p:nvPr>
        </p:nvSpPr>
        <p:spPr/>
        <p:txBody>
          <a:bodyPr/>
          <a:lstStyle/>
          <a:p>
            <a:r>
              <a:rPr lang="en-US" smtClean="0">
                <a:solidFill>
                  <a:srgbClr val="000000"/>
                </a:solidFill>
              </a:rPr>
              <a:t>EAD-5853</a:t>
            </a:r>
            <a:endParaRPr lang="en-US">
              <a:solidFill>
                <a:srgbClr val="000000"/>
              </a:solidFill>
            </a:endParaRPr>
          </a:p>
        </p:txBody>
      </p:sp>
      <p:sp>
        <p:nvSpPr>
          <p:cNvPr id="5" name="Espaço Reservado para Rodapé 4"/>
          <p:cNvSpPr>
            <a:spLocks noGrp="1"/>
          </p:cNvSpPr>
          <p:nvPr>
            <p:ph type="ftr" sz="quarter" idx="11"/>
          </p:nvPr>
        </p:nvSpPr>
        <p:spPr/>
        <p:txBody>
          <a:bodyPr/>
          <a:lstStyle/>
          <a:p>
            <a:r>
              <a:rPr lang="en-US" smtClean="0">
                <a:solidFill>
                  <a:srgbClr val="000000"/>
                </a:solidFill>
              </a:rPr>
              <a:t>A. Yu</a:t>
            </a:r>
            <a:endParaRPr lang="en-US">
              <a:solidFill>
                <a:srgbClr val="000000"/>
              </a:solidFill>
            </a:endParaRPr>
          </a:p>
        </p:txBody>
      </p:sp>
      <p:sp>
        <p:nvSpPr>
          <p:cNvPr id="6" name="Espaço Reservado para Número de Slide 5"/>
          <p:cNvSpPr>
            <a:spLocks noGrp="1"/>
          </p:cNvSpPr>
          <p:nvPr>
            <p:ph type="sldNum" sz="quarter" idx="12"/>
          </p:nvPr>
        </p:nvSpPr>
        <p:spPr/>
        <p:txBody>
          <a:bodyPr/>
          <a:lstStyle/>
          <a:p>
            <a:fld id="{19B123BC-B567-4DAD-8BCC-8271D03F61C4}" type="slidenum">
              <a:rPr lang="en-US" smtClean="0">
                <a:solidFill>
                  <a:srgbClr val="000000"/>
                </a:solidFill>
              </a:rPr>
              <a:pPr/>
              <a:t>8</a:t>
            </a:fld>
            <a:endParaRPr lang="en-US">
              <a:solidFill>
                <a:srgbClr val="000000"/>
              </a:solidFill>
            </a:endParaRPr>
          </a:p>
        </p:txBody>
      </p:sp>
      <p:sp>
        <p:nvSpPr>
          <p:cNvPr id="7" name="CaixaDeTexto 6"/>
          <p:cNvSpPr txBox="1"/>
          <p:nvPr/>
        </p:nvSpPr>
        <p:spPr>
          <a:xfrm>
            <a:off x="0" y="10757"/>
            <a:ext cx="1475656" cy="369332"/>
          </a:xfrm>
          <a:prstGeom prst="rect">
            <a:avLst/>
          </a:prstGeom>
          <a:noFill/>
        </p:spPr>
        <p:txBody>
          <a:bodyPr wrap="square" rtlCol="0">
            <a:spAutoFit/>
          </a:bodyPr>
          <a:lstStyle/>
          <a:p>
            <a:r>
              <a:rPr lang="pt-BR" dirty="0" smtClean="0"/>
              <a:t>HK&amp;R 4</a:t>
            </a:r>
            <a:endParaRPr lang="pt-BR" dirty="0"/>
          </a:p>
        </p:txBody>
      </p:sp>
    </p:spTree>
    <p:extLst>
      <p:ext uri="{BB962C8B-B14F-4D97-AF65-F5344CB8AC3E}">
        <p14:creationId xmlns:p14="http://schemas.microsoft.com/office/powerpoint/2010/main" val="183548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685800" y="332656"/>
            <a:ext cx="7772400" cy="1008112"/>
          </a:xfrm>
        </p:spPr>
        <p:txBody>
          <a:bodyPr/>
          <a:lstStyle/>
          <a:p>
            <a:r>
              <a:rPr lang="pt-BR" sz="3200" b="1" i="1" dirty="0"/>
              <a:t>Adrian </a:t>
            </a:r>
            <a:r>
              <a:rPr lang="pt-BR" sz="3200" b="1" i="1" dirty="0" err="1"/>
              <a:t>Newey</a:t>
            </a:r>
            <a:r>
              <a:rPr lang="pt-BR" sz="3200" b="1" i="1" dirty="0"/>
              <a:t> - </a:t>
            </a:r>
            <a:r>
              <a:rPr lang="pt-BR" sz="3200" dirty="0"/>
              <a:t>só tem salário inferior aos de Fernando Alonso e Michael Schumaker</a:t>
            </a:r>
          </a:p>
        </p:txBody>
      </p:sp>
      <p:pic>
        <p:nvPicPr>
          <p:cNvPr id="4102" name="Picture 6" descr="Newey%2B10"/>
          <p:cNvPicPr>
            <a:picLocks noChangeAspect="1" noChangeArrowheads="1"/>
          </p:cNvPicPr>
          <p:nvPr/>
        </p:nvPicPr>
        <p:blipFill>
          <a:blip r:embed="rId3" cstate="print"/>
          <a:srcRect/>
          <a:stretch>
            <a:fillRect/>
          </a:stretch>
        </p:blipFill>
        <p:spPr bwMode="auto">
          <a:xfrm>
            <a:off x="611188" y="1557338"/>
            <a:ext cx="4267200" cy="2838450"/>
          </a:xfrm>
          <a:prstGeom prst="rect">
            <a:avLst/>
          </a:prstGeom>
          <a:noFill/>
        </p:spPr>
      </p:pic>
      <p:pic>
        <p:nvPicPr>
          <p:cNvPr id="4105" name="Picture 9" descr="ANd9GcQl5cGL-IjrGFUMTKntoI9Dz_EiPgVPrJWBXK1GL-udBYYFuPxHUg"/>
          <p:cNvPicPr>
            <a:picLocks noChangeAspect="1" noChangeArrowheads="1"/>
          </p:cNvPicPr>
          <p:nvPr/>
        </p:nvPicPr>
        <p:blipFill>
          <a:blip r:embed="rId4" cstate="print"/>
          <a:srcRect/>
          <a:stretch>
            <a:fillRect/>
          </a:stretch>
        </p:blipFill>
        <p:spPr bwMode="auto">
          <a:xfrm>
            <a:off x="3851275" y="3213100"/>
            <a:ext cx="4824413" cy="3209925"/>
          </a:xfrm>
          <a:prstGeom prst="rect">
            <a:avLst/>
          </a:prstGeom>
          <a:noFill/>
        </p:spPr>
      </p:pic>
      <p:sp>
        <p:nvSpPr>
          <p:cNvPr id="2" name="CaixaDeTexto 1"/>
          <p:cNvSpPr txBox="1"/>
          <p:nvPr/>
        </p:nvSpPr>
        <p:spPr>
          <a:xfrm>
            <a:off x="582290" y="6103597"/>
            <a:ext cx="2808312" cy="461665"/>
          </a:xfrm>
          <a:prstGeom prst="rect">
            <a:avLst/>
          </a:prstGeom>
          <a:noFill/>
        </p:spPr>
        <p:txBody>
          <a:bodyPr wrap="square" rtlCol="0">
            <a:spAutoFit/>
          </a:bodyPr>
          <a:lstStyle/>
          <a:p>
            <a:r>
              <a:rPr lang="pt-BR" dirty="0">
                <a:solidFill>
                  <a:srgbClr val="000000"/>
                </a:solidFill>
              </a:rPr>
              <a:t>Sistema 1 e sistema 2</a:t>
            </a:r>
          </a:p>
        </p:txBody>
      </p:sp>
      <p:pic>
        <p:nvPicPr>
          <p:cNvPr id="6" name="Picture 4" descr="USP">
            <a:hlinkClick r:id="rId5"/>
          </p:cNvPr>
          <p:cNvPicPr>
            <a:picLocks noChangeAspect="1" noChangeArrowheads="1"/>
          </p:cNvPicPr>
          <p:nvPr/>
        </p:nvPicPr>
        <p:blipFill>
          <a:blip r:embed="rId6" r:link="rId7" cstate="print"/>
          <a:srcRect/>
          <a:stretch>
            <a:fillRect/>
          </a:stretch>
        </p:blipFill>
        <p:spPr bwMode="auto">
          <a:xfrm>
            <a:off x="0" y="0"/>
            <a:ext cx="762000" cy="466725"/>
          </a:xfrm>
          <a:prstGeom prst="rect">
            <a:avLst/>
          </a:prstGeom>
          <a:noFill/>
        </p:spPr>
      </p:pic>
    </p:spTree>
    <p:extLst>
      <p:ext uri="{BB962C8B-B14F-4D97-AF65-F5344CB8AC3E}">
        <p14:creationId xmlns:p14="http://schemas.microsoft.com/office/powerpoint/2010/main" val="3902979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1284</Words>
  <Application>Microsoft Office PowerPoint</Application>
  <PresentationFormat>Apresentação na tela (4:3)</PresentationFormat>
  <Paragraphs>229</Paragraphs>
  <Slides>22</Slides>
  <Notes>5</Notes>
  <HiddenSlides>0</HiddenSlides>
  <MMClips>0</MMClips>
  <ScaleCrop>false</ScaleCrop>
  <HeadingPairs>
    <vt:vector size="4" baseType="variant">
      <vt:variant>
        <vt:lpstr>Tema</vt:lpstr>
      </vt:variant>
      <vt:variant>
        <vt:i4>1</vt:i4>
      </vt:variant>
      <vt:variant>
        <vt:lpstr>Títulos de slides</vt:lpstr>
      </vt:variant>
      <vt:variant>
        <vt:i4>22</vt:i4>
      </vt:variant>
    </vt:vector>
  </HeadingPairs>
  <TitlesOfParts>
    <vt:vector size="23" baseType="lpstr">
      <vt:lpstr>Estrutura padrão</vt:lpstr>
      <vt:lpstr>Análise de Decisão</vt:lpstr>
      <vt:lpstr>Aula 03</vt:lpstr>
      <vt:lpstr>Apresentação do PowerPoint</vt:lpstr>
      <vt:lpstr>Seis Requisitos da  Decisão de Qualidade (U. Stanford) </vt:lpstr>
      <vt:lpstr>Generating Alternatives: Pitfalls</vt:lpstr>
      <vt:lpstr>Keys to Generate Alternatives</vt:lpstr>
      <vt:lpstr>Tailor Your Alternatives to Your Problem</vt:lpstr>
      <vt:lpstr>Know When to Quit Looking</vt:lpstr>
      <vt:lpstr>Adrian Newey - só tem salário inferior aos de Fernando Alonso e Michael Schumaker</vt:lpstr>
      <vt:lpstr>Adrian Newey  Engenheiro de carros da Fórmula 1</vt:lpstr>
      <vt:lpstr>HK&amp;R Chapter 5 -Consequences</vt:lpstr>
      <vt:lpstr>Master the Art of Describing Consequences</vt:lpstr>
      <vt:lpstr>Dormentes da  Estrada de Ferro Biriguí (EFB)</vt:lpstr>
      <vt:lpstr>Empresa EFB*</vt:lpstr>
      <vt:lpstr>Dormentes: Impactos</vt:lpstr>
      <vt:lpstr>Preocupações da EFB</vt:lpstr>
      <vt:lpstr>Possíveis Soluções</vt:lpstr>
      <vt:lpstr>Questões para Discussão</vt:lpstr>
      <vt:lpstr>Apresentação do PowerPoint</vt:lpstr>
      <vt:lpstr>HK&amp;R Preface</vt:lpstr>
      <vt:lpstr>COMMON SENSE</vt:lpstr>
      <vt:lpstr>COMMON SENSE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Abraham</dc:creator>
  <cp:lastModifiedBy>Abraham</cp:lastModifiedBy>
  <cp:revision>18</cp:revision>
  <dcterms:created xsi:type="dcterms:W3CDTF">2014-03-13T00:29:40Z</dcterms:created>
  <dcterms:modified xsi:type="dcterms:W3CDTF">2014-03-14T01:32:57Z</dcterms:modified>
</cp:coreProperties>
</file>