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  <p:sldMasterId id="2147483686" r:id="rId4"/>
  </p:sldMasterIdLst>
  <p:notesMasterIdLst>
    <p:notesMasterId r:id="rId27"/>
  </p:notesMasterIdLst>
  <p:sldIdLst>
    <p:sldId id="278" r:id="rId5"/>
    <p:sldId id="262" r:id="rId6"/>
    <p:sldId id="257" r:id="rId7"/>
    <p:sldId id="259" r:id="rId8"/>
    <p:sldId id="263" r:id="rId9"/>
    <p:sldId id="265" r:id="rId10"/>
    <p:sldId id="258" r:id="rId11"/>
    <p:sldId id="266" r:id="rId12"/>
    <p:sldId id="280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9" r:id="rId25"/>
    <p:sldId id="281" r:id="rId2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2150" autoAdjust="0"/>
    <p:restoredTop sz="94660"/>
  </p:normalViewPr>
  <p:slideViewPr>
    <p:cSldViewPr>
      <p:cViewPr>
        <p:scale>
          <a:sx n="70" d="100"/>
          <a:sy n="70" d="100"/>
        </p:scale>
        <p:origin x="-1756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11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57E1C-0040-4581-A2FE-0ED9FE4588A7}" type="datetimeFigureOut">
              <a:rPr lang="pt-BR" smtClean="0"/>
              <a:t>20/03/2014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6106DE-D364-458C-98AF-208E230545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5744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64429F-C136-4CD0-9C7B-C3ADE6AA11E4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62460B-AF89-49DB-9101-968226B7B6B7}" type="slidenum">
              <a:rPr lang="pt-BR">
                <a:solidFill>
                  <a:prstClr val="black"/>
                </a:solidFill>
              </a:rPr>
              <a:pPr/>
              <a:t>16</a:t>
            </a:fld>
            <a:endParaRPr lang="pt-BR">
              <a:solidFill>
                <a:prstClr val="black"/>
              </a:solidFill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522CEE-9AD4-4131-8E9C-C509A78EFF2A}" type="slidenum">
              <a:rPr lang="pt-BR">
                <a:solidFill>
                  <a:prstClr val="black"/>
                </a:solidFill>
              </a:rPr>
              <a:pPr/>
              <a:t>17</a:t>
            </a:fld>
            <a:endParaRPr lang="pt-BR">
              <a:solidFill>
                <a:prstClr val="black"/>
              </a:solidFill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E6F7CB-593A-4A66-BBFD-4D2FE5CE40DB}" type="slidenum">
              <a:rPr lang="pt-BR">
                <a:solidFill>
                  <a:prstClr val="black"/>
                </a:solidFill>
              </a:rPr>
              <a:pPr/>
              <a:t>20</a:t>
            </a:fld>
            <a:endParaRPr lang="pt-BR">
              <a:solidFill>
                <a:prstClr val="black"/>
              </a:solidFill>
            </a:endParaRPr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19993" indent="-276920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107681" indent="-221536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50754" indent="-221536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93826" indent="-221536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436899" indent="-22153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79971" indent="-22153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323044" indent="-22153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766116" indent="-22153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F0C5ECD-0939-4609-BCD7-445E36479246}" type="slidenum">
              <a:rPr lang="pt-BR" sz="1200">
                <a:solidFill>
                  <a:prstClr val="black"/>
                </a:solidFill>
                <a:latin typeface="Times New Roman" pitchFamily="18" charset="0"/>
              </a:rPr>
              <a:pPr/>
              <a:t>21</a:t>
            </a:fld>
            <a:endParaRPr lang="pt-BR" sz="1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19993" indent="-276920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107681" indent="-221536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50754" indent="-221536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93826" indent="-221536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436899" indent="-22153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79971" indent="-22153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323044" indent="-22153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766116" indent="-22153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C08923F2-7239-4DCE-9D5D-462ED0101F19}" type="slidenum">
              <a:rPr lang="pt-BR" sz="1200">
                <a:solidFill>
                  <a:prstClr val="black"/>
                </a:solidFill>
                <a:latin typeface="Times New Roman" pitchFamily="18" charset="0"/>
              </a:rPr>
              <a:pPr/>
              <a:t>22</a:t>
            </a:fld>
            <a:endParaRPr lang="pt-BR" sz="1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C5B01C-A581-4F96-BD2D-0D6908C635B5}" type="slidenum">
              <a:rPr lang="pt-BR">
                <a:solidFill>
                  <a:prstClr val="black"/>
                </a:solidFill>
              </a:rPr>
              <a:pPr/>
              <a:t>8</a:t>
            </a:fld>
            <a:endParaRPr lang="pt-BR">
              <a:solidFill>
                <a:prstClr val="black"/>
              </a:solidFill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EB7E3BE7-15F8-4DD2-9B58-040923B4C8DF}" type="slidenum">
              <a:rPr lang="pt-BR" sz="1200" smtClean="0">
                <a:solidFill>
                  <a:prstClr val="black"/>
                </a:solidFill>
                <a:latin typeface="Times New Roman" pitchFamily="18" charset="0"/>
              </a:rPr>
              <a:pPr eaLnBrk="1" hangingPunct="1"/>
              <a:t>9</a:t>
            </a:fld>
            <a:endParaRPr lang="pt-BR" sz="120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3DD31D-0C82-452D-9985-107BD18279EB}" type="slidenum">
              <a:rPr lang="pt-BR">
                <a:solidFill>
                  <a:prstClr val="black"/>
                </a:solidFill>
              </a:rPr>
              <a:pPr/>
              <a:t>10</a:t>
            </a:fld>
            <a:endParaRPr lang="pt-BR">
              <a:solidFill>
                <a:prstClr val="black"/>
              </a:solidFill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E8FA17-62E3-45F8-94C2-FCECCAFFC94B}" type="slidenum">
              <a:rPr lang="pt-BR">
                <a:solidFill>
                  <a:prstClr val="black"/>
                </a:solidFill>
              </a:rPr>
              <a:pPr/>
              <a:t>11</a:t>
            </a:fld>
            <a:endParaRPr lang="pt-BR">
              <a:solidFill>
                <a:prstClr val="black"/>
              </a:solidFill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4F4798-89D4-43F2-844A-344EC12D0A96}" type="slidenum">
              <a:rPr lang="pt-BR">
                <a:solidFill>
                  <a:prstClr val="black"/>
                </a:solidFill>
              </a:rPr>
              <a:pPr/>
              <a:t>12</a:t>
            </a:fld>
            <a:endParaRPr lang="pt-BR">
              <a:solidFill>
                <a:prstClr val="black"/>
              </a:solidFill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D03AFE-78D2-43F7-B0AD-7DA41B71F34C}" type="slidenum">
              <a:rPr lang="pt-BR">
                <a:solidFill>
                  <a:prstClr val="black"/>
                </a:solidFill>
              </a:rPr>
              <a:pPr/>
              <a:t>13</a:t>
            </a:fld>
            <a:endParaRPr lang="pt-BR">
              <a:solidFill>
                <a:prstClr val="black"/>
              </a:solidFill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7DE226-22DE-41DC-AE3F-64B186662D76}" type="slidenum">
              <a:rPr lang="pt-BR">
                <a:solidFill>
                  <a:prstClr val="black"/>
                </a:solidFill>
              </a:rPr>
              <a:pPr/>
              <a:t>14</a:t>
            </a:fld>
            <a:endParaRPr lang="pt-BR">
              <a:solidFill>
                <a:prstClr val="black"/>
              </a:solidFill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8B95C4-6FE2-43A0-8C2C-63A107AC80DE}" type="slidenum">
              <a:rPr lang="pt-BR">
                <a:solidFill>
                  <a:prstClr val="black"/>
                </a:solidFill>
              </a:rPr>
              <a:pPr/>
              <a:t>15</a:t>
            </a:fld>
            <a:endParaRPr lang="pt-BR">
              <a:solidFill>
                <a:prstClr val="black"/>
              </a:solidFill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6408-736A-48DF-87AD-B41700541DBF}" type="datetimeFigureOut">
              <a:rPr lang="pt-BR" smtClean="0"/>
              <a:t>20/03/2014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1109B-D2AB-479A-851C-2239E876AE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7896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6408-736A-48DF-87AD-B41700541DBF}" type="datetimeFigureOut">
              <a:rPr lang="pt-BR" smtClean="0"/>
              <a:t>20/03/2014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1109B-D2AB-479A-851C-2239E876AE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597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6408-736A-48DF-87AD-B41700541DBF}" type="datetimeFigureOut">
              <a:rPr lang="pt-BR" smtClean="0"/>
              <a:t>20/03/2014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1109B-D2AB-479A-851C-2239E876AE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189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6B9D97-BE07-4378-93C1-7AED39D4C8C4}" type="slidenum">
              <a:rPr lang="pt-BR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078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F19AF9-BA71-42A5-A70D-9F5B6DB71D86}" type="slidenum">
              <a:rPr lang="pt-BR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45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9705EC-818E-4422-B29B-EB9496D50C5A}" type="slidenum">
              <a:rPr lang="pt-BR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6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C7612F-A2C9-4559-95D6-76C3248AF2AB}" type="slidenum">
              <a:rPr lang="pt-BR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537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31FFE2-C08A-48FD-986C-35A9639E8EB8}" type="slidenum">
              <a:rPr lang="pt-BR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9808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C7E3B3-ADF7-41A1-99DC-A9A36EC9B0B5}" type="slidenum">
              <a:rPr lang="pt-BR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9739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F959CA-2C76-48EA-8EEA-92446AA86FF3}" type="slidenum">
              <a:rPr lang="pt-BR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2005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81A0CF-CE2D-4EFF-8755-70CA3F620BF5}" type="slidenum">
              <a:rPr lang="pt-BR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548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6408-736A-48DF-87AD-B41700541DBF}" type="datetimeFigureOut">
              <a:rPr lang="pt-BR" smtClean="0"/>
              <a:t>20/03/2014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1109B-D2AB-479A-851C-2239E876AE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10547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4A3D4E-47F4-439F-A1DE-0218EC21EFD5}" type="slidenum">
              <a:rPr lang="pt-BR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8277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9D5430-E68D-423B-A272-9ED7BA1CD660}" type="slidenum">
              <a:rPr lang="pt-BR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6486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E0ADBC-6477-471F-B6EB-95BC44836643}" type="slidenum">
              <a:rPr lang="pt-BR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4675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8506503-34DA-4DE1-9007-ACD6CC24BC35}" type="slidenum">
              <a:rPr lang="pt-BR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4947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pt-BR">
                <a:solidFill>
                  <a:srgbClr val="000000"/>
                </a:solidFill>
              </a:rPr>
              <a:t>EFB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pt-BR">
                <a:solidFill>
                  <a:srgbClr val="000000"/>
                </a:solidFill>
              </a:rPr>
              <a:t>A. Yu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AFFA8D-45F9-4B7D-B3F5-0658472532FB}" type="slidenum">
              <a:rPr lang="pt-BR" altLang="pt-BR">
                <a:solidFill>
                  <a:srgbClr val="000000"/>
                </a:solidFill>
              </a:rPr>
              <a:pPr/>
              <a:t>‹nº›</a:t>
            </a:fld>
            <a:endParaRPr lang="pt-BR" alt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1764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pt-BR">
                <a:solidFill>
                  <a:srgbClr val="000000"/>
                </a:solidFill>
              </a:rPr>
              <a:t>EFB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pt-BR">
                <a:solidFill>
                  <a:srgbClr val="000000"/>
                </a:solidFill>
              </a:rPr>
              <a:t>A. Yu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CDB27B-11BB-4C1E-A33B-956CA4562F44}" type="slidenum">
              <a:rPr lang="pt-BR" altLang="pt-BR">
                <a:solidFill>
                  <a:srgbClr val="000000"/>
                </a:solidFill>
              </a:rPr>
              <a:pPr/>
              <a:t>‹nº›</a:t>
            </a:fld>
            <a:endParaRPr lang="pt-BR" alt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9310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pt-BR">
                <a:solidFill>
                  <a:srgbClr val="000000"/>
                </a:solidFill>
              </a:rPr>
              <a:t>EFB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pt-BR">
                <a:solidFill>
                  <a:srgbClr val="000000"/>
                </a:solidFill>
              </a:rPr>
              <a:t>A. Yu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211720-E749-4B70-838B-269E794A4CBB}" type="slidenum">
              <a:rPr lang="pt-BR" altLang="pt-BR">
                <a:solidFill>
                  <a:srgbClr val="000000"/>
                </a:solidFill>
              </a:rPr>
              <a:pPr/>
              <a:t>‹nº›</a:t>
            </a:fld>
            <a:endParaRPr lang="pt-BR" alt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6650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pt-BR">
                <a:solidFill>
                  <a:srgbClr val="000000"/>
                </a:solidFill>
              </a:rPr>
              <a:t>EFB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pt-BR">
                <a:solidFill>
                  <a:srgbClr val="000000"/>
                </a:solidFill>
              </a:rPr>
              <a:t>A. Yu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F023AA-0F9D-418C-9096-C4C65DD618AE}" type="slidenum">
              <a:rPr lang="pt-BR" altLang="pt-BR">
                <a:solidFill>
                  <a:srgbClr val="000000"/>
                </a:solidFill>
              </a:rPr>
              <a:pPr/>
              <a:t>‹nº›</a:t>
            </a:fld>
            <a:endParaRPr lang="pt-BR" alt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1336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pt-BR">
                <a:solidFill>
                  <a:srgbClr val="000000"/>
                </a:solidFill>
              </a:rPr>
              <a:t>EFB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pt-BR">
                <a:solidFill>
                  <a:srgbClr val="000000"/>
                </a:solidFill>
              </a:rPr>
              <a:t>A. Yu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750D7E-CF9B-4695-8E51-A63F499628DF}" type="slidenum">
              <a:rPr lang="pt-BR" altLang="pt-BR">
                <a:solidFill>
                  <a:srgbClr val="000000"/>
                </a:solidFill>
              </a:rPr>
              <a:pPr/>
              <a:t>‹nº›</a:t>
            </a:fld>
            <a:endParaRPr lang="pt-BR" alt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450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pt-BR">
                <a:solidFill>
                  <a:srgbClr val="000000"/>
                </a:solidFill>
              </a:rPr>
              <a:t>EFB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pt-BR">
                <a:solidFill>
                  <a:srgbClr val="000000"/>
                </a:solidFill>
              </a:rPr>
              <a:t>A. Yu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32B0F6-8E13-49F1-AED6-FD2030EB6AFB}" type="slidenum">
              <a:rPr lang="pt-BR" altLang="pt-BR">
                <a:solidFill>
                  <a:srgbClr val="000000"/>
                </a:solidFill>
              </a:rPr>
              <a:pPr/>
              <a:t>‹nº›</a:t>
            </a:fld>
            <a:endParaRPr lang="pt-BR" alt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377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6408-736A-48DF-87AD-B41700541DBF}" type="datetimeFigureOut">
              <a:rPr lang="pt-BR" smtClean="0"/>
              <a:t>20/03/2014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1109B-D2AB-479A-851C-2239E876AE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17536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pt-BR">
                <a:solidFill>
                  <a:srgbClr val="000000"/>
                </a:solidFill>
              </a:rPr>
              <a:t>EFB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pt-BR">
                <a:solidFill>
                  <a:srgbClr val="000000"/>
                </a:solidFill>
              </a:rPr>
              <a:t>A. Yu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23F993-FB95-48DA-9E63-184D53B6E119}" type="slidenum">
              <a:rPr lang="pt-BR" altLang="pt-BR">
                <a:solidFill>
                  <a:srgbClr val="000000"/>
                </a:solidFill>
              </a:rPr>
              <a:pPr/>
              <a:t>‹nº›</a:t>
            </a:fld>
            <a:endParaRPr lang="pt-BR" alt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6011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pt-BR">
                <a:solidFill>
                  <a:srgbClr val="000000"/>
                </a:solidFill>
              </a:rPr>
              <a:t>EFB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pt-BR">
                <a:solidFill>
                  <a:srgbClr val="000000"/>
                </a:solidFill>
              </a:rPr>
              <a:t>A. Yu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978851-1463-4E11-A5FE-79476E346E11}" type="slidenum">
              <a:rPr lang="pt-BR" altLang="pt-BR">
                <a:solidFill>
                  <a:srgbClr val="000000"/>
                </a:solidFill>
              </a:rPr>
              <a:pPr/>
              <a:t>‹nº›</a:t>
            </a:fld>
            <a:endParaRPr lang="pt-BR" alt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1968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pt-BR">
                <a:solidFill>
                  <a:srgbClr val="000000"/>
                </a:solidFill>
              </a:rPr>
              <a:t>EFB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pt-BR">
                <a:solidFill>
                  <a:srgbClr val="000000"/>
                </a:solidFill>
              </a:rPr>
              <a:t>A. Yu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38CE27-7D94-437E-9A1E-6523BD62B7EF}" type="slidenum">
              <a:rPr lang="pt-BR" altLang="pt-BR">
                <a:solidFill>
                  <a:srgbClr val="000000"/>
                </a:solidFill>
              </a:rPr>
              <a:pPr/>
              <a:t>‹nº›</a:t>
            </a:fld>
            <a:endParaRPr lang="pt-BR" alt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8761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pt-BR">
                <a:solidFill>
                  <a:srgbClr val="000000"/>
                </a:solidFill>
              </a:rPr>
              <a:t>EFB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pt-BR">
                <a:solidFill>
                  <a:srgbClr val="000000"/>
                </a:solidFill>
              </a:rPr>
              <a:t>A. Yu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4E183E-6CD1-4FCA-81A1-64CAD6E1D69E}" type="slidenum">
              <a:rPr lang="pt-BR" altLang="pt-BR">
                <a:solidFill>
                  <a:srgbClr val="000000"/>
                </a:solidFill>
              </a:rPr>
              <a:pPr/>
              <a:t>‹nº›</a:t>
            </a:fld>
            <a:endParaRPr lang="pt-BR" alt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1710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pt-BR">
                <a:solidFill>
                  <a:srgbClr val="000000"/>
                </a:solidFill>
              </a:rPr>
              <a:t>EFB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pt-BR">
                <a:solidFill>
                  <a:srgbClr val="000000"/>
                </a:solidFill>
              </a:rPr>
              <a:t>A. Yu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C40E3C-EF05-4F54-875E-89DA789D55AB}" type="slidenum">
              <a:rPr lang="pt-BR" altLang="pt-BR">
                <a:solidFill>
                  <a:srgbClr val="000000"/>
                </a:solidFill>
              </a:rPr>
              <a:pPr/>
              <a:t>‹nº›</a:t>
            </a:fld>
            <a:endParaRPr lang="pt-BR" alt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4873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pt-BR" altLang="pt-BR">
                <a:solidFill>
                  <a:srgbClr val="000000"/>
                </a:solidFill>
              </a:rPr>
              <a:t>EFB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pt-BR" altLang="pt-BR">
                <a:solidFill>
                  <a:srgbClr val="000000"/>
                </a:solidFill>
              </a:rPr>
              <a:t>A. Yu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AECEF53-C697-4ACA-998A-C9CEF5A1DA8F}" type="slidenum">
              <a:rPr lang="pt-BR" altLang="pt-BR">
                <a:solidFill>
                  <a:srgbClr val="000000"/>
                </a:solidFill>
              </a:rPr>
              <a:pPr/>
              <a:t>‹nº›</a:t>
            </a:fld>
            <a:endParaRPr lang="pt-BR" alt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14620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A. Yu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954089-ADAC-41AF-89C9-29AB4FD1F345}" type="slidenum">
              <a:rPr lang="en-US">
                <a:solidFill>
                  <a:srgbClr val="000000"/>
                </a:solidFill>
              </a:rPr>
              <a:pPr/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1473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A. Yu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B123BC-B567-4DAD-8BCC-8271D03F61C4}" type="slidenum">
              <a:rPr lang="en-US">
                <a:solidFill>
                  <a:srgbClr val="000000"/>
                </a:solidFill>
              </a:rPr>
              <a:pPr/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00210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A. Yu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FA13EF-D4D2-4A11-A77D-91F0C907122C}" type="slidenum">
              <a:rPr lang="en-US">
                <a:solidFill>
                  <a:srgbClr val="000000"/>
                </a:solidFill>
              </a:rPr>
              <a:pPr/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71902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A. Yu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0BD4F2-F089-4FA9-9758-1A3870CAA22E}" type="slidenum">
              <a:rPr lang="en-US">
                <a:solidFill>
                  <a:srgbClr val="000000"/>
                </a:solidFill>
              </a:rPr>
              <a:pPr/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10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6408-736A-48DF-87AD-B41700541DBF}" type="datetimeFigureOut">
              <a:rPr lang="pt-BR" smtClean="0"/>
              <a:t>20/03/2014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1109B-D2AB-479A-851C-2239E876AE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761987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A. Yu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73D28D-E066-4AB5-AB56-7B6A5657606D}" type="slidenum">
              <a:rPr lang="en-US">
                <a:solidFill>
                  <a:srgbClr val="000000"/>
                </a:solidFill>
              </a:rPr>
              <a:pPr/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34642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A. Yu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0C6F34-D0EF-4038-91A9-608DEB61DF6C}" type="slidenum">
              <a:rPr lang="en-US">
                <a:solidFill>
                  <a:srgbClr val="000000"/>
                </a:solidFill>
              </a:rPr>
              <a:pPr/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42056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A. Yu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A87CF5-3E73-44DE-85F0-F68026A47979}" type="slidenum">
              <a:rPr lang="en-US">
                <a:solidFill>
                  <a:srgbClr val="000000"/>
                </a:solidFill>
              </a:rPr>
              <a:pPr/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48183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A. Yu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89D647-9680-493C-80A9-7EC45E75C605}" type="slidenum">
              <a:rPr lang="en-US">
                <a:solidFill>
                  <a:srgbClr val="000000"/>
                </a:solidFill>
              </a:rPr>
              <a:pPr/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70603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A. Yu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136685-C7B7-441D-88FB-1E17D3A01323}" type="slidenum">
              <a:rPr lang="en-US">
                <a:solidFill>
                  <a:srgbClr val="000000"/>
                </a:solidFill>
              </a:rPr>
              <a:pPr/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30239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A. Yu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0CA4BE-4A51-412D-BA2D-0BDB5D0329C3}" type="slidenum">
              <a:rPr lang="en-US">
                <a:solidFill>
                  <a:srgbClr val="000000"/>
                </a:solidFill>
              </a:rPr>
              <a:pPr/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37665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A. Yu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FA0CE7-9429-4174-974B-8B67DA335978}" type="slidenum">
              <a:rPr lang="en-US">
                <a:solidFill>
                  <a:srgbClr val="000000"/>
                </a:solidFill>
              </a:rPr>
              <a:pPr/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05076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A. Yu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F2B31B2-8A80-4FFE-B43B-9FF36EFA2B53}" type="slidenum">
              <a:rPr lang="en-US">
                <a:solidFill>
                  <a:srgbClr val="000000"/>
                </a:solidFill>
              </a:rPr>
              <a:pPr/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738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6408-736A-48DF-87AD-B41700541DBF}" type="datetimeFigureOut">
              <a:rPr lang="pt-BR" smtClean="0"/>
              <a:t>20/03/2014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1109B-D2AB-479A-851C-2239E876AE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9991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6408-736A-48DF-87AD-B41700541DBF}" type="datetimeFigureOut">
              <a:rPr lang="pt-BR" smtClean="0"/>
              <a:t>20/03/2014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1109B-D2AB-479A-851C-2239E876AE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3769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6408-736A-48DF-87AD-B41700541DBF}" type="datetimeFigureOut">
              <a:rPr lang="pt-BR" smtClean="0"/>
              <a:t>20/03/2014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1109B-D2AB-479A-851C-2239E876AE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9037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6408-736A-48DF-87AD-B41700541DBF}" type="datetimeFigureOut">
              <a:rPr lang="pt-BR" smtClean="0"/>
              <a:t>20/03/2014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1109B-D2AB-479A-851C-2239E876AE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1575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6408-736A-48DF-87AD-B41700541DBF}" type="datetimeFigureOut">
              <a:rPr lang="pt-BR" smtClean="0"/>
              <a:t>20/03/2014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1109B-D2AB-479A-851C-2239E876AE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4546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66408-736A-48DF-87AD-B41700541DBF}" type="datetimeFigureOut">
              <a:rPr lang="pt-BR" smtClean="0"/>
              <a:t>20/03/2014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1109B-D2AB-479A-851C-2239E876AE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0823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037FB77-7B5F-4A48-BB22-3950C774B2D2}" type="slidenum">
              <a:rPr lang="pt-BR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046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os estilos do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altLang="pt-BR" smtClean="0">
                <a:solidFill>
                  <a:srgbClr val="000000"/>
                </a:solidFill>
              </a:rPr>
              <a:t>EFB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altLang="pt-BR" smtClean="0">
                <a:solidFill>
                  <a:srgbClr val="000000"/>
                </a:solidFill>
              </a:rPr>
              <a:t>A. Yu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8265C2A-C789-46B2-9D39-D06957A12817}" type="slidenum">
              <a:rPr lang="pt-BR" altLang="pt-BR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lang="pt-BR" altLang="pt-BR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158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 para editar os estilos do texto mestre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A. Yu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927FBEB-51C2-46A5-9741-E961B5278D41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185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sp.b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Relationship Id="rId5" Type="http://schemas.openxmlformats.org/officeDocument/2006/relationships/image" Target="http://www.ead.fea.usp.br/imagens/usp.gif" TargetMode="External"/><Relationship Id="rId4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sp.br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http://www.ead.fea.usp.br/imagens/usp.gif" TargetMode="External"/><Relationship Id="rId4" Type="http://schemas.openxmlformats.org/officeDocument/2006/relationships/image" Target="../media/image1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sp.br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http://www.ead.fea.usp.br/imagens/usp.gif" TargetMode="External"/><Relationship Id="rId4" Type="http://schemas.openxmlformats.org/officeDocument/2006/relationships/image" Target="../media/image1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sp.br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http://www.ead.fea.usp.br/imagens/usp.gif" TargetMode="External"/><Relationship Id="rId4" Type="http://schemas.openxmlformats.org/officeDocument/2006/relationships/image" Target="../media/image1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sp.br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http://www.ead.fea.usp.br/imagens/usp.gif" TargetMode="External"/><Relationship Id="rId4" Type="http://schemas.openxmlformats.org/officeDocument/2006/relationships/image" Target="../media/image1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sp.br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http://www.ead.fea.usp.br/imagens/usp.gif" TargetMode="External"/><Relationship Id="rId4" Type="http://schemas.openxmlformats.org/officeDocument/2006/relationships/image" Target="../media/image1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sp.br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http://www.ead.fea.usp.br/imagens/usp.gif" TargetMode="External"/><Relationship Id="rId4" Type="http://schemas.openxmlformats.org/officeDocument/2006/relationships/image" Target="../media/image1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Relationship Id="rId6" Type="http://schemas.openxmlformats.org/officeDocument/2006/relationships/image" Target="http://www.ead.fea.usp.br/imagens/usp.gif" TargetMode="External"/><Relationship Id="rId5" Type="http://schemas.openxmlformats.org/officeDocument/2006/relationships/image" Target="../media/image1.gif"/><Relationship Id="rId4" Type="http://schemas.openxmlformats.org/officeDocument/2006/relationships/hyperlink" Target="http://www.usp.br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http://www.ead.fea.usp.br/imagens/usp.gif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gif"/><Relationship Id="rId5" Type="http://schemas.openxmlformats.org/officeDocument/2006/relationships/hyperlink" Target="http://www.usp.br/" TargetMode="External"/><Relationship Id="rId4" Type="http://schemas.openxmlformats.org/officeDocument/2006/relationships/image" Target="../media/image9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5.xml"/><Relationship Id="rId6" Type="http://schemas.openxmlformats.org/officeDocument/2006/relationships/image" Target="http://www.ead.fea.usp.br/imagens/usp.gif" TargetMode="External"/><Relationship Id="rId5" Type="http://schemas.openxmlformats.org/officeDocument/2006/relationships/image" Target="../media/image1.gif"/><Relationship Id="rId4" Type="http://schemas.openxmlformats.org/officeDocument/2006/relationships/hyperlink" Target="http://www.usp.br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0.xml"/><Relationship Id="rId6" Type="http://schemas.openxmlformats.org/officeDocument/2006/relationships/image" Target="http://www.ead.fea.usp.br/imagens/usp.gif" TargetMode="External"/><Relationship Id="rId5" Type="http://schemas.openxmlformats.org/officeDocument/2006/relationships/image" Target="../media/image1.gif"/><Relationship Id="rId4" Type="http://schemas.openxmlformats.org/officeDocument/2006/relationships/hyperlink" Target="http://www.usp.br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://www.usp.br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http://www.ead.fea.usp.br/imagens/usp.gif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sp.br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0.xml"/><Relationship Id="rId5" Type="http://schemas.openxmlformats.org/officeDocument/2006/relationships/image" Target="http://www.ead.fea.usp.br/imagens/usp.gif" TargetMode="External"/><Relationship Id="rId4" Type="http://schemas.openxmlformats.org/officeDocument/2006/relationships/image" Target="../media/image1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sp.br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7.xml"/><Relationship Id="rId5" Type="http://schemas.openxmlformats.org/officeDocument/2006/relationships/image" Target="http://www.ead.fea.usp.br/imagens/usp.gif" TargetMode="External"/><Relationship Id="rId4" Type="http://schemas.openxmlformats.org/officeDocument/2006/relationships/image" Target="../media/image1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sp.br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7.xml"/><Relationship Id="rId5" Type="http://schemas.openxmlformats.org/officeDocument/2006/relationships/image" Target="http://www.ead.fea.usp.br/imagens/usp.gif" TargetMode="External"/><Relationship Id="rId4" Type="http://schemas.openxmlformats.org/officeDocument/2006/relationships/image" Target="../media/image1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sp.br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http://www.ead.fea.usp.br/imagens/usp.gif" TargetMode="External"/><Relationship Id="rId4" Type="http://schemas.openxmlformats.org/officeDocument/2006/relationships/image" Target="../media/image1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://www.usp.br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http://www.ead.fea.usp.br/imagens/usp.gi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http://www.ead.fea.usp.br/imagens/usp.gif" TargetMode="External"/><Relationship Id="rId5" Type="http://schemas.openxmlformats.org/officeDocument/2006/relationships/image" Target="../media/image1.gif"/><Relationship Id="rId4" Type="http://schemas.openxmlformats.org/officeDocument/2006/relationships/hyperlink" Target="http://www.usp.br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://www.usp.br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http://www.ead.fea.usp.br/imagens/usp.gif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http://www.ead.fea.usp.br/imagens/usp.gif" TargetMode="External"/><Relationship Id="rId5" Type="http://schemas.openxmlformats.org/officeDocument/2006/relationships/image" Target="../media/image1.gif"/><Relationship Id="rId4" Type="http://schemas.openxmlformats.org/officeDocument/2006/relationships/hyperlink" Target="http://www.usp.br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sp.br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http://www.ead.fea.usp.br/imagens/usp.gif" TargetMode="External"/><Relationship Id="rId4" Type="http://schemas.openxmlformats.org/officeDocument/2006/relationships/image" Target="../media/image1.gi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http://www.ead.fea.usp.br/imagens/usp.gif" TargetMode="External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.gif"/><Relationship Id="rId2" Type="http://schemas.openxmlformats.org/officeDocument/2006/relationships/slideLayout" Target="../slideLayouts/slideLayout42.xml"/><Relationship Id="rId1" Type="http://schemas.openxmlformats.org/officeDocument/2006/relationships/vmlDrawing" Target="../drawings/vmlDrawing1.vml"/><Relationship Id="rId6" Type="http://schemas.openxmlformats.org/officeDocument/2006/relationships/hyperlink" Target="http://www.usp.br/" TargetMode="Externa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pt-BR" b="1" i="1"/>
              <a:t>Análise de Decisão</a:t>
            </a:r>
            <a:endParaRPr lang="en-US" b="1" i="1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EAD 5853 - Aula </a:t>
            </a:r>
            <a:r>
              <a:rPr lang="pt-BR" dirty="0" smtClean="0"/>
              <a:t>04 </a:t>
            </a:r>
            <a:endParaRPr lang="pt-BR" dirty="0"/>
          </a:p>
          <a:p>
            <a:r>
              <a:rPr lang="pt-BR" sz="2400" dirty="0"/>
              <a:t>Prof. Abraham </a:t>
            </a:r>
            <a:r>
              <a:rPr lang="pt-BR" sz="2400" dirty="0" err="1" smtClean="0"/>
              <a:t>Yu</a:t>
            </a:r>
            <a:endParaRPr lang="pt-BR" sz="2400" dirty="0" smtClean="0"/>
          </a:p>
          <a:p>
            <a:r>
              <a:rPr lang="pt-BR" sz="2400" dirty="0" smtClean="0"/>
              <a:t>2014</a:t>
            </a:r>
            <a:endParaRPr lang="en-US" dirty="0"/>
          </a:p>
        </p:txBody>
      </p:sp>
      <p:pic>
        <p:nvPicPr>
          <p:cNvPr id="2052" name="Picture 4" descr="USP">
            <a:hlinkClick r:id="rId3"/>
          </p:cNvPr>
          <p:cNvPicPr>
            <a:picLocks noChangeAspect="1" noChangeArrowheads="1"/>
          </p:cNvPicPr>
          <p:nvPr/>
        </p:nvPicPr>
        <p:blipFill>
          <a:blip r:embed="rId4" r:link="rId5" cstate="print"/>
          <a:srcRect/>
          <a:stretch>
            <a:fillRect/>
          </a:stretch>
        </p:blipFill>
        <p:spPr bwMode="auto">
          <a:xfrm>
            <a:off x="3886200" y="0"/>
            <a:ext cx="1143000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4447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818E-0328-482E-A000-2877E48B3906}" type="slidenum">
              <a:rPr lang="pt-BR">
                <a:solidFill>
                  <a:srgbClr val="000000"/>
                </a:solidFill>
              </a:rPr>
              <a:pPr/>
              <a:t>10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1" dirty="0">
                <a:latin typeface="Calibri" panose="020F0502020204030204" pitchFamily="34" charset="0"/>
              </a:rPr>
              <a:t>Função </a:t>
            </a:r>
            <a:r>
              <a:rPr lang="pt-BR" sz="4000" b="1" i="1" dirty="0">
                <a:latin typeface="Calibri" panose="020F0502020204030204" pitchFamily="34" charset="0"/>
              </a:rPr>
              <a:t>de</a:t>
            </a:r>
            <a:r>
              <a:rPr lang="pt-BR" b="1" i="1" dirty="0">
                <a:latin typeface="Calibri" panose="020F0502020204030204" pitchFamily="34" charset="0"/>
              </a:rPr>
              <a:t> Valor Aditiva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latin typeface="Calibri" panose="020F0502020204030204" pitchFamily="34" charset="0"/>
              </a:rPr>
              <a:t>Amplamente utilizada na prática</a:t>
            </a:r>
          </a:p>
          <a:p>
            <a:pPr lvl="1"/>
            <a:r>
              <a:rPr lang="pt-BR" dirty="0">
                <a:latin typeface="Calibri" panose="020F0502020204030204" pitchFamily="34" charset="0"/>
              </a:rPr>
              <a:t>Função linear</a:t>
            </a:r>
          </a:p>
          <a:p>
            <a:r>
              <a:rPr lang="pt-BR" dirty="0">
                <a:latin typeface="Calibri" panose="020F0502020204030204" pitchFamily="34" charset="0"/>
              </a:rPr>
              <a:t>AHP (</a:t>
            </a:r>
            <a:r>
              <a:rPr lang="pt-BR" dirty="0" err="1">
                <a:latin typeface="Calibri" panose="020F0502020204030204" pitchFamily="34" charset="0"/>
              </a:rPr>
              <a:t>analytic</a:t>
            </a:r>
            <a:r>
              <a:rPr lang="pt-BR" dirty="0">
                <a:latin typeface="Calibri" panose="020F0502020204030204" pitchFamily="34" charset="0"/>
              </a:rPr>
              <a:t> </a:t>
            </a:r>
            <a:r>
              <a:rPr lang="pt-BR" dirty="0" err="1">
                <a:latin typeface="Calibri" panose="020F0502020204030204" pitchFamily="34" charset="0"/>
              </a:rPr>
              <a:t>hierarchy</a:t>
            </a:r>
            <a:r>
              <a:rPr lang="pt-BR" dirty="0">
                <a:latin typeface="Calibri" panose="020F0502020204030204" pitchFamily="34" charset="0"/>
              </a:rPr>
              <a:t> </a:t>
            </a:r>
            <a:r>
              <a:rPr lang="pt-BR" dirty="0" err="1">
                <a:latin typeface="Calibri" panose="020F0502020204030204" pitchFamily="34" charset="0"/>
              </a:rPr>
              <a:t>process</a:t>
            </a:r>
            <a:r>
              <a:rPr lang="pt-BR" dirty="0">
                <a:latin typeface="Calibri" panose="020F0502020204030204" pitchFamily="34" charset="0"/>
              </a:rPr>
              <a:t>)</a:t>
            </a:r>
          </a:p>
          <a:p>
            <a:pPr lvl="1"/>
            <a:r>
              <a:rPr lang="pt-BR" dirty="0">
                <a:latin typeface="Calibri" panose="020F0502020204030204" pitchFamily="34" charset="0"/>
              </a:rPr>
              <a:t>Software: Expert </a:t>
            </a:r>
            <a:r>
              <a:rPr lang="pt-BR" dirty="0" err="1">
                <a:latin typeface="Calibri" panose="020F0502020204030204" pitchFamily="34" charset="0"/>
              </a:rPr>
              <a:t>Choice</a:t>
            </a:r>
            <a:endParaRPr lang="pt-BR" dirty="0">
              <a:latin typeface="Calibri" panose="020F0502020204030204" pitchFamily="34" charset="0"/>
            </a:endParaRPr>
          </a:p>
          <a:p>
            <a:r>
              <a:rPr lang="pt-BR" dirty="0">
                <a:latin typeface="Calibri" panose="020F0502020204030204" pitchFamily="34" charset="0"/>
              </a:rPr>
              <a:t>Exigência: cada par de atributos exibe a </a:t>
            </a:r>
            <a:r>
              <a:rPr lang="pt-BR" b="1" u="sng" dirty="0">
                <a:latin typeface="Calibri" panose="020F0502020204030204" pitchFamily="34" charset="0"/>
              </a:rPr>
              <a:t>independência na preferência</a:t>
            </a:r>
            <a:r>
              <a:rPr lang="pt-BR" dirty="0">
                <a:latin typeface="Calibri" panose="020F0502020204030204" pitchFamily="34" charset="0"/>
              </a:rPr>
              <a:t> em relação a outros</a:t>
            </a:r>
          </a:p>
        </p:txBody>
      </p:sp>
      <p:pic>
        <p:nvPicPr>
          <p:cNvPr id="18436" name="Picture 4" descr="USP">
            <a:hlinkClick r:id="rId3"/>
          </p:cNvPr>
          <p:cNvPicPr>
            <a:picLocks noChangeAspect="1" noChangeArrowheads="1"/>
          </p:cNvPicPr>
          <p:nvPr/>
        </p:nvPicPr>
        <p:blipFill>
          <a:blip r:embed="rId4" r:link="rId5" cstate="print"/>
          <a:srcRect/>
          <a:stretch>
            <a:fillRect/>
          </a:stretch>
        </p:blipFill>
        <p:spPr bwMode="auto">
          <a:xfrm>
            <a:off x="0" y="0"/>
            <a:ext cx="762000" cy="466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5577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pt-BR"/>
              <a:t>Dormentes da </a:t>
            </a:r>
            <a:br>
              <a:rPr lang="pt-BR"/>
            </a:br>
            <a:r>
              <a:rPr lang="pt-BR"/>
              <a:t>Estrada de Ferro Biriguí </a:t>
            </a:r>
            <a:br>
              <a:rPr lang="pt-BR"/>
            </a:br>
            <a:r>
              <a:rPr lang="pt-BR"/>
              <a:t>(EFB)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38600"/>
            <a:ext cx="6400800" cy="1752600"/>
          </a:xfrm>
        </p:spPr>
        <p:txBody>
          <a:bodyPr/>
          <a:lstStyle/>
          <a:p>
            <a:endParaRPr lang="pt-BR"/>
          </a:p>
          <a:p>
            <a:endParaRPr lang="pt-BR"/>
          </a:p>
          <a:p>
            <a:endParaRPr lang="pt-BR"/>
          </a:p>
        </p:txBody>
      </p:sp>
      <p:pic>
        <p:nvPicPr>
          <p:cNvPr id="4" name="Picture 4" descr="USP">
            <a:hlinkClick r:id="rId3"/>
          </p:cNvPr>
          <p:cNvPicPr>
            <a:picLocks noChangeAspect="1" noChangeArrowheads="1"/>
          </p:cNvPicPr>
          <p:nvPr/>
        </p:nvPicPr>
        <p:blipFill>
          <a:blip r:embed="rId4" r:link="rId5" cstate="print"/>
          <a:srcRect/>
          <a:stretch>
            <a:fillRect/>
          </a:stretch>
        </p:blipFill>
        <p:spPr bwMode="auto">
          <a:xfrm>
            <a:off x="0" y="0"/>
            <a:ext cx="762000" cy="466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9912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702A5-4ED8-46BE-B27F-2C125D37001B}" type="slidenum">
              <a:rPr lang="pt-BR">
                <a:solidFill>
                  <a:srgbClr val="000000"/>
                </a:solidFill>
              </a:rPr>
              <a:pPr/>
              <a:t>12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Empresa EFB*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r>
              <a:rPr lang="pt-BR" sz="2800"/>
              <a:t>EFB: 1000 km de ferrovia</a:t>
            </a:r>
          </a:p>
          <a:p>
            <a:r>
              <a:rPr lang="pt-BR" sz="2800"/>
              <a:t>1,5 milhões de dormentes de madeira instalados</a:t>
            </a:r>
          </a:p>
          <a:p>
            <a:pPr lvl="1"/>
            <a:r>
              <a:rPr lang="pt-BR" sz="2400"/>
              <a:t>São tratados com creosoto</a:t>
            </a:r>
          </a:p>
          <a:p>
            <a:pPr lvl="1"/>
            <a:r>
              <a:rPr lang="pt-BR" sz="2400"/>
              <a:t>Preço unitário: 100 R$ por unidade</a:t>
            </a:r>
          </a:p>
          <a:p>
            <a:r>
              <a:rPr lang="pt-BR" sz="2800"/>
              <a:t>Durabilidade média: aproximadamente 10 anos</a:t>
            </a:r>
          </a:p>
          <a:p>
            <a:r>
              <a:rPr lang="pt-BR" sz="2800"/>
              <a:t>Origem de fornecimento: florestas nativas</a:t>
            </a:r>
          </a:p>
          <a:p>
            <a:pPr>
              <a:buFontTx/>
              <a:buNone/>
            </a:pPr>
            <a:endParaRPr lang="pt-BR" sz="1800"/>
          </a:p>
          <a:p>
            <a:pPr>
              <a:buFontTx/>
              <a:buNone/>
            </a:pPr>
            <a:endParaRPr lang="pt-BR" sz="1800"/>
          </a:p>
          <a:p>
            <a:pPr>
              <a:buFontTx/>
              <a:buNone/>
            </a:pPr>
            <a:r>
              <a:rPr lang="pt-BR" sz="1800"/>
              <a:t>* Nome fictício</a:t>
            </a:r>
          </a:p>
        </p:txBody>
      </p:sp>
      <p:pic>
        <p:nvPicPr>
          <p:cNvPr id="7" name="Picture 4" descr="USP">
            <a:hlinkClick r:id="rId3"/>
          </p:cNvPr>
          <p:cNvPicPr>
            <a:picLocks noChangeAspect="1" noChangeArrowheads="1"/>
          </p:cNvPicPr>
          <p:nvPr/>
        </p:nvPicPr>
        <p:blipFill>
          <a:blip r:embed="rId4" r:link="rId5" cstate="print"/>
          <a:srcRect/>
          <a:stretch>
            <a:fillRect/>
          </a:stretch>
        </p:blipFill>
        <p:spPr bwMode="auto">
          <a:xfrm>
            <a:off x="0" y="0"/>
            <a:ext cx="762000" cy="466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2382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646F-0014-4716-8A18-C672997A4E9B}" type="slidenum">
              <a:rPr lang="pt-BR">
                <a:solidFill>
                  <a:srgbClr val="000000"/>
                </a:solidFill>
              </a:rPr>
              <a:pPr/>
              <a:t>13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Dormentes: Impactos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800"/>
              <a:t>Exploração de florestas – produção de 100 dormentes de 2 metros por hectare de floresta nativa por ano</a:t>
            </a:r>
          </a:p>
          <a:p>
            <a:pPr>
              <a:lnSpc>
                <a:spcPct val="90000"/>
              </a:lnSpc>
            </a:pPr>
            <a:r>
              <a:rPr lang="pt-BR" sz="2800"/>
              <a:t>Usinas de tratamento: </a:t>
            </a:r>
          </a:p>
          <a:p>
            <a:pPr lvl="1">
              <a:lnSpc>
                <a:spcPct val="90000"/>
              </a:lnSpc>
            </a:pPr>
            <a:r>
              <a:rPr lang="pt-BR" sz="2400"/>
              <a:t>Creosoto é tóxico</a:t>
            </a:r>
          </a:p>
          <a:p>
            <a:pPr lvl="1">
              <a:lnSpc>
                <a:spcPct val="90000"/>
              </a:lnSpc>
            </a:pPr>
            <a:r>
              <a:rPr lang="pt-BR" sz="2400"/>
              <a:t>Riscos de contaminação de operários e meio ambiente</a:t>
            </a:r>
          </a:p>
          <a:p>
            <a:pPr>
              <a:lnSpc>
                <a:spcPct val="90000"/>
              </a:lnSpc>
            </a:pPr>
            <a:r>
              <a:rPr lang="pt-BR" sz="2800"/>
              <a:t>Descarte de dormente tratado com creosoto</a:t>
            </a:r>
          </a:p>
          <a:p>
            <a:pPr lvl="1">
              <a:lnSpc>
                <a:spcPct val="90000"/>
              </a:lnSpc>
            </a:pPr>
            <a:r>
              <a:rPr lang="pt-BR" sz="2400"/>
              <a:t>Prática atual: estocar nos pátios</a:t>
            </a:r>
          </a:p>
          <a:p>
            <a:pPr lvl="1">
              <a:lnSpc>
                <a:spcPct val="90000"/>
              </a:lnSpc>
            </a:pPr>
            <a:r>
              <a:rPr lang="pt-BR" sz="2400"/>
              <a:t>Risco de contaminação</a:t>
            </a:r>
          </a:p>
        </p:txBody>
      </p:sp>
      <p:pic>
        <p:nvPicPr>
          <p:cNvPr id="7" name="Picture 4" descr="USP">
            <a:hlinkClick r:id="rId3"/>
          </p:cNvPr>
          <p:cNvPicPr>
            <a:picLocks noChangeAspect="1" noChangeArrowheads="1"/>
          </p:cNvPicPr>
          <p:nvPr/>
        </p:nvPicPr>
        <p:blipFill>
          <a:blip r:embed="rId4" r:link="rId5" cstate="print"/>
          <a:srcRect/>
          <a:stretch>
            <a:fillRect/>
          </a:stretch>
        </p:blipFill>
        <p:spPr bwMode="auto">
          <a:xfrm>
            <a:off x="0" y="0"/>
            <a:ext cx="762000" cy="466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3399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8B2B2-A5A7-464E-BEB5-118F00A817FB}" type="slidenum">
              <a:rPr lang="pt-BR">
                <a:solidFill>
                  <a:srgbClr val="000000"/>
                </a:solidFill>
              </a:rPr>
              <a:pPr/>
              <a:t>14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pt-BR"/>
              <a:t>Possíveis Soluções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267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sz="2800"/>
              <a:t>Tratamento</a:t>
            </a:r>
          </a:p>
          <a:p>
            <a:pPr lvl="1">
              <a:lnSpc>
                <a:spcPct val="90000"/>
              </a:lnSpc>
            </a:pPr>
            <a:r>
              <a:rPr lang="pt-BR" sz="2400"/>
              <a:t>BPC: aumentaria a durabilidade média para 15 anos, toxicidade equivalente ao creosoto</a:t>
            </a:r>
          </a:p>
          <a:p>
            <a:pPr lvl="1">
              <a:lnSpc>
                <a:spcPct val="90000"/>
              </a:lnSpc>
            </a:pPr>
            <a:r>
              <a:rPr lang="pt-BR" sz="2400"/>
              <a:t>Não tratar dormente: durabilidade média de 7 anos</a:t>
            </a:r>
          </a:p>
          <a:p>
            <a:pPr>
              <a:lnSpc>
                <a:spcPct val="90000"/>
              </a:lnSpc>
            </a:pPr>
            <a:r>
              <a:rPr lang="pt-BR" sz="2800"/>
              <a:t>Utilizar madeiras de reflorestamento</a:t>
            </a:r>
          </a:p>
          <a:p>
            <a:pPr lvl="1">
              <a:lnSpc>
                <a:spcPct val="90000"/>
              </a:lnSpc>
            </a:pPr>
            <a:r>
              <a:rPr lang="pt-BR" sz="2400"/>
              <a:t>Implementação exigiria no mínima 10 a 15 anos</a:t>
            </a:r>
          </a:p>
          <a:p>
            <a:pPr lvl="1">
              <a:lnSpc>
                <a:spcPct val="90000"/>
              </a:lnSpc>
            </a:pPr>
            <a:r>
              <a:rPr lang="pt-BR" sz="2400"/>
              <a:t>Durabilidade menor </a:t>
            </a:r>
          </a:p>
          <a:p>
            <a:pPr lvl="1">
              <a:lnSpc>
                <a:spcPct val="90000"/>
              </a:lnSpc>
            </a:pPr>
            <a:r>
              <a:rPr lang="pt-BR" sz="2400"/>
              <a:t>Maior produtividade: 1000 dormentes / ha / ano </a:t>
            </a:r>
          </a:p>
          <a:p>
            <a:pPr>
              <a:lnSpc>
                <a:spcPct val="90000"/>
              </a:lnSpc>
            </a:pPr>
            <a:r>
              <a:rPr lang="pt-BR" sz="2800"/>
              <a:t>Investir em tecnologias de descarte de dormentes tratados: queima</a:t>
            </a:r>
          </a:p>
        </p:txBody>
      </p:sp>
      <p:pic>
        <p:nvPicPr>
          <p:cNvPr id="7" name="Picture 4" descr="USP">
            <a:hlinkClick r:id="rId3"/>
          </p:cNvPr>
          <p:cNvPicPr>
            <a:picLocks noChangeAspect="1" noChangeArrowheads="1"/>
          </p:cNvPicPr>
          <p:nvPr/>
        </p:nvPicPr>
        <p:blipFill>
          <a:blip r:embed="rId4" r:link="rId5" cstate="print"/>
          <a:srcRect/>
          <a:stretch>
            <a:fillRect/>
          </a:stretch>
        </p:blipFill>
        <p:spPr bwMode="auto">
          <a:xfrm>
            <a:off x="0" y="0"/>
            <a:ext cx="762000" cy="466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0047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FA61-DED1-4A12-A455-883D905AA0E3}" type="slidenum">
              <a:rPr lang="pt-BR">
                <a:solidFill>
                  <a:srgbClr val="000000"/>
                </a:solidFill>
              </a:rPr>
              <a:pPr/>
              <a:t>15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EFB: Questões para Discussão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Quais são as decisões da EFB?</a:t>
            </a:r>
          </a:p>
          <a:p>
            <a:r>
              <a:rPr lang="pt-BR"/>
              <a:t>Quais são os objetivos da EFB?</a:t>
            </a:r>
          </a:p>
          <a:p>
            <a:pPr lvl="1"/>
            <a:r>
              <a:rPr lang="pt-BR"/>
              <a:t>Objetivos fundamentais e secundários</a:t>
            </a:r>
          </a:p>
          <a:p>
            <a:pPr>
              <a:buFontTx/>
              <a:buNone/>
            </a:pPr>
            <a:endParaRPr lang="pt-BR"/>
          </a:p>
        </p:txBody>
      </p:sp>
      <p:pic>
        <p:nvPicPr>
          <p:cNvPr id="7" name="Picture 4" descr="USP">
            <a:hlinkClick r:id="rId3"/>
          </p:cNvPr>
          <p:cNvPicPr>
            <a:picLocks noChangeAspect="1" noChangeArrowheads="1"/>
          </p:cNvPicPr>
          <p:nvPr/>
        </p:nvPicPr>
        <p:blipFill>
          <a:blip r:embed="rId4" r:link="rId5" cstate="print"/>
          <a:srcRect/>
          <a:stretch>
            <a:fillRect/>
          </a:stretch>
        </p:blipFill>
        <p:spPr bwMode="auto">
          <a:xfrm>
            <a:off x="0" y="0"/>
            <a:ext cx="762000" cy="466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4709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60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61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32DB-569F-4BC1-AC48-164E71C85819}" type="slidenum">
              <a:rPr lang="pt-BR">
                <a:solidFill>
                  <a:srgbClr val="000000"/>
                </a:solidFill>
              </a:rPr>
              <a:pPr/>
              <a:t>16</a:t>
            </a:fld>
            <a:endParaRPr lang="pt-BR">
              <a:solidFill>
                <a:srgbClr val="000000"/>
              </a:solidFill>
            </a:endParaRPr>
          </a:p>
        </p:txBody>
      </p:sp>
      <p:pic>
        <p:nvPicPr>
          <p:cNvPr id="54274" name="Picture 2" descr="IPT_esq_rgb"/>
          <p:cNvPicPr>
            <a:picLocks noChangeAspect="1" noChangeArrowheads="1"/>
          </p:cNvPicPr>
          <p:nvPr/>
        </p:nvPicPr>
        <p:blipFill>
          <a:blip r:embed="rId3" cstate="print"/>
          <a:srcRect r="70874" b="34154"/>
          <a:stretch>
            <a:fillRect/>
          </a:stretch>
        </p:blipFill>
        <p:spPr bwMode="auto">
          <a:xfrm>
            <a:off x="7667625" y="276225"/>
            <a:ext cx="1054100" cy="636588"/>
          </a:xfrm>
          <a:prstGeom prst="rect">
            <a:avLst/>
          </a:prstGeom>
          <a:noFill/>
        </p:spPr>
      </p:pic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33438"/>
          </a:xfrm>
          <a:noFill/>
          <a:ln/>
        </p:spPr>
        <p:txBody>
          <a:bodyPr/>
          <a:lstStyle/>
          <a:p>
            <a:r>
              <a:rPr lang="pt-BR" sz="4000" b="1" i="1"/>
              <a:t>Tabela de Estratégicas</a:t>
            </a:r>
            <a:r>
              <a:rPr lang="pt-BR" sz="4000"/>
              <a:t> </a:t>
            </a:r>
          </a:p>
        </p:txBody>
      </p:sp>
      <p:graphicFrame>
        <p:nvGraphicFramePr>
          <p:cNvPr id="54276" name="Group 4"/>
          <p:cNvGraphicFramePr>
            <a:graphicFrameLocks noGrp="1"/>
          </p:cNvGraphicFramePr>
          <p:nvPr>
            <p:ph type="tbl" idx="1"/>
          </p:nvPr>
        </p:nvGraphicFramePr>
        <p:xfrm>
          <a:off x="703263" y="1443038"/>
          <a:ext cx="7737475" cy="4377985"/>
        </p:xfrm>
        <a:graphic>
          <a:graphicData uri="http://schemas.openxmlformats.org/drawingml/2006/table">
            <a:tbl>
              <a:tblPr/>
              <a:tblGrid>
                <a:gridCol w="2251075"/>
                <a:gridCol w="1898650"/>
                <a:gridCol w="1758950"/>
                <a:gridCol w="1828800"/>
              </a:tblGrid>
              <a:tr h="822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Fontes de Madeira</a:t>
                      </a:r>
                    </a:p>
                  </a:txBody>
                  <a:tcPr marL="94582" marR="94582" marT="48019" marB="480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6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Tratamento</a:t>
                      </a:r>
                    </a:p>
                  </a:txBody>
                  <a:tcPr marL="94582" marR="94582" marT="48019" marB="480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6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Descarte</a:t>
                      </a:r>
                    </a:p>
                  </a:txBody>
                  <a:tcPr marL="94582" marR="94582" marT="48019" marB="480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6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Alternativa</a:t>
                      </a:r>
                    </a:p>
                  </a:txBody>
                  <a:tcPr marL="94582" marR="94582" marT="48019" marB="480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6FE"/>
                    </a:solidFill>
                  </a:tcPr>
                </a:tc>
              </a:tr>
              <a:tr h="823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Atual</a:t>
                      </a:r>
                    </a:p>
                  </a:txBody>
                  <a:tcPr marL="94582" marR="94582" marT="48019" marB="480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Não</a:t>
                      </a:r>
                    </a:p>
                  </a:txBody>
                  <a:tcPr marL="94582" marR="94582" marT="48019" marB="480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Atual</a:t>
                      </a:r>
                    </a:p>
                  </a:txBody>
                  <a:tcPr marL="94582" marR="94582" marT="48019" marB="480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Atual</a:t>
                      </a:r>
                    </a:p>
                  </a:txBody>
                  <a:tcPr marL="94582" marR="94582" marT="48019" marB="480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Atual com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Boas Práticas</a:t>
                      </a:r>
                    </a:p>
                  </a:txBody>
                  <a:tcPr marL="94582" marR="94582" marT="48019" marB="480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Creosoto</a:t>
                      </a:r>
                    </a:p>
                  </a:txBody>
                  <a:tcPr marL="94582" marR="94582" marT="48019" marB="480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Queima</a:t>
                      </a:r>
                    </a:p>
                  </a:txBody>
                  <a:tcPr marL="94582" marR="94582" marT="48019" marB="480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</a:p>
                  </a:txBody>
                  <a:tcPr marL="94582" marR="94582" marT="48019" marB="480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3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BP - Manejo Sustentável</a:t>
                      </a:r>
                      <a:r>
                        <a:rPr kumimoji="0" 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marL="94582" marR="94582" marT="48019" marB="480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CCA</a:t>
                      </a:r>
                    </a:p>
                  </a:txBody>
                  <a:tcPr marL="94582" marR="94582" marT="48019" marB="480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Aterro</a:t>
                      </a:r>
                    </a:p>
                  </a:txBody>
                  <a:tcPr marL="94582" marR="94582" marT="48019" marB="480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4582" marR="94582" marT="48019" marB="480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BP - Refloresta-mento</a:t>
                      </a:r>
                      <a:r>
                        <a:rPr kumimoji="0" 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marL="94582" marR="94582" marT="48019" marB="480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CCB</a:t>
                      </a:r>
                    </a:p>
                  </a:txBody>
                  <a:tcPr marL="94582" marR="94582" marT="48019" marB="480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4582" marR="94582" marT="48019" marB="480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</a:rPr>
                        <a:t>II</a:t>
                      </a:r>
                    </a:p>
                  </a:txBody>
                  <a:tcPr marL="94582" marR="94582" marT="48019" marB="480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4308" name="Oval 36"/>
          <p:cNvSpPr>
            <a:spLocks noChangeArrowheads="1"/>
          </p:cNvSpPr>
          <p:nvPr/>
        </p:nvSpPr>
        <p:spPr bwMode="auto">
          <a:xfrm>
            <a:off x="703263" y="2392363"/>
            <a:ext cx="1125537" cy="655637"/>
          </a:xfrm>
          <a:prstGeom prst="ellipse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none" lIns="94582" tIns="48019" rIns="94582" bIns="4801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sz="2400">
              <a:solidFill>
                <a:srgbClr val="000000"/>
              </a:solidFill>
            </a:endParaRPr>
          </a:p>
        </p:txBody>
      </p:sp>
      <p:grpSp>
        <p:nvGrpSpPr>
          <p:cNvPr id="54309" name="Group 37"/>
          <p:cNvGrpSpPr>
            <a:grpSpLocks/>
          </p:cNvGrpSpPr>
          <p:nvPr/>
        </p:nvGrpSpPr>
        <p:grpSpPr bwMode="auto">
          <a:xfrm>
            <a:off x="1195388" y="2209800"/>
            <a:ext cx="6964362" cy="3810000"/>
            <a:chOff x="816" y="1392"/>
            <a:chExt cx="4752" cy="2400"/>
          </a:xfrm>
        </p:grpSpPr>
        <p:sp>
          <p:nvSpPr>
            <p:cNvPr id="54310" name="Oval 38"/>
            <p:cNvSpPr>
              <a:spLocks noChangeArrowheads="1"/>
            </p:cNvSpPr>
            <p:nvPr/>
          </p:nvSpPr>
          <p:spPr bwMode="auto">
            <a:xfrm>
              <a:off x="2064" y="1392"/>
              <a:ext cx="1200" cy="2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lIns="94582" tIns="48019" rIns="94582" bIns="48019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54311" name="Oval 39"/>
            <p:cNvSpPr>
              <a:spLocks noChangeArrowheads="1"/>
            </p:cNvSpPr>
            <p:nvPr/>
          </p:nvSpPr>
          <p:spPr bwMode="auto">
            <a:xfrm>
              <a:off x="3456" y="1440"/>
              <a:ext cx="864" cy="52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lIns="94582" tIns="48019" rIns="94582" bIns="48019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54312" name="Line 40"/>
            <p:cNvSpPr>
              <a:spLocks noChangeShapeType="1"/>
            </p:cNvSpPr>
            <p:nvPr/>
          </p:nvSpPr>
          <p:spPr bwMode="auto">
            <a:xfrm>
              <a:off x="1680" y="1715"/>
              <a:ext cx="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lIns="94582" tIns="48019" rIns="94582" bIns="48019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54313" name="Line 41"/>
            <p:cNvSpPr>
              <a:spLocks noChangeShapeType="1"/>
            </p:cNvSpPr>
            <p:nvPr/>
          </p:nvSpPr>
          <p:spPr bwMode="auto">
            <a:xfrm flipV="1">
              <a:off x="3120" y="1704"/>
              <a:ext cx="336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lIns="94582" tIns="48019" rIns="94582" bIns="48019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54314" name="Line 42"/>
            <p:cNvSpPr>
              <a:spLocks noChangeShapeType="1"/>
            </p:cNvSpPr>
            <p:nvPr/>
          </p:nvSpPr>
          <p:spPr bwMode="auto">
            <a:xfrm>
              <a:off x="4320" y="1680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lIns="94582" tIns="48019" rIns="94582" bIns="48019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54315" name="Oval 43"/>
            <p:cNvSpPr>
              <a:spLocks noChangeArrowheads="1"/>
            </p:cNvSpPr>
            <p:nvPr/>
          </p:nvSpPr>
          <p:spPr bwMode="auto">
            <a:xfrm>
              <a:off x="4704" y="1440"/>
              <a:ext cx="864" cy="52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lIns="94582" tIns="48019" rIns="94582" bIns="48019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54316" name="Oval 44"/>
            <p:cNvSpPr>
              <a:spLocks noChangeArrowheads="1"/>
            </p:cNvSpPr>
            <p:nvPr/>
          </p:nvSpPr>
          <p:spPr bwMode="auto">
            <a:xfrm>
              <a:off x="816" y="1440"/>
              <a:ext cx="864" cy="52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lIns="94582" tIns="48019" rIns="94582" bIns="48019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</p:grpSp>
      <p:grpSp>
        <p:nvGrpSpPr>
          <p:cNvPr id="54317" name="Group 45"/>
          <p:cNvGrpSpPr>
            <a:grpSpLocks/>
          </p:cNvGrpSpPr>
          <p:nvPr/>
        </p:nvGrpSpPr>
        <p:grpSpPr bwMode="auto">
          <a:xfrm>
            <a:off x="844550" y="3200400"/>
            <a:ext cx="7385050" cy="965200"/>
            <a:chOff x="576" y="2016"/>
            <a:chExt cx="5040" cy="608"/>
          </a:xfrm>
        </p:grpSpPr>
        <p:sp>
          <p:nvSpPr>
            <p:cNvPr id="54318" name="Oval 46"/>
            <p:cNvSpPr>
              <a:spLocks noChangeArrowheads="1"/>
            </p:cNvSpPr>
            <p:nvPr/>
          </p:nvSpPr>
          <p:spPr bwMode="auto">
            <a:xfrm>
              <a:off x="576" y="2026"/>
              <a:ext cx="1344" cy="59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</p:spPr>
          <p:txBody>
            <a:bodyPr wrap="none" lIns="94582" tIns="48019" rIns="94582" bIns="48019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54319" name="Oval 47"/>
            <p:cNvSpPr>
              <a:spLocks noChangeArrowheads="1"/>
            </p:cNvSpPr>
            <p:nvPr/>
          </p:nvSpPr>
          <p:spPr bwMode="auto">
            <a:xfrm>
              <a:off x="2160" y="2016"/>
              <a:ext cx="1056" cy="42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</p:spPr>
          <p:txBody>
            <a:bodyPr wrap="none" lIns="94582" tIns="48019" rIns="94582" bIns="48019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54320" name="Oval 48"/>
            <p:cNvSpPr>
              <a:spLocks noChangeArrowheads="1"/>
            </p:cNvSpPr>
            <p:nvPr/>
          </p:nvSpPr>
          <p:spPr bwMode="auto">
            <a:xfrm>
              <a:off x="3456" y="2026"/>
              <a:ext cx="912" cy="42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</p:spPr>
          <p:txBody>
            <a:bodyPr wrap="none" lIns="94582" tIns="48019" rIns="94582" bIns="48019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54321" name="Freeform 49"/>
            <p:cNvSpPr>
              <a:spLocks/>
            </p:cNvSpPr>
            <p:nvPr/>
          </p:nvSpPr>
          <p:spPr bwMode="auto">
            <a:xfrm>
              <a:off x="1947" y="2231"/>
              <a:ext cx="229" cy="64"/>
            </a:xfrm>
            <a:custGeom>
              <a:avLst/>
              <a:gdLst/>
              <a:ahLst/>
              <a:cxnLst>
                <a:cxn ang="0">
                  <a:pos x="0" y="64"/>
                </a:cxn>
                <a:cxn ang="0">
                  <a:pos x="229" y="0"/>
                </a:cxn>
              </a:cxnLst>
              <a:rect l="0" t="0" r="r" b="b"/>
              <a:pathLst>
                <a:path w="229" h="64">
                  <a:moveTo>
                    <a:pt x="0" y="64"/>
                  </a:moveTo>
                  <a:lnTo>
                    <a:pt x="229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</p:spPr>
          <p:txBody>
            <a:bodyPr lIns="94582" tIns="48019" rIns="94582" bIns="48019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54322" name="Line 50"/>
            <p:cNvSpPr>
              <a:spLocks noChangeShapeType="1"/>
            </p:cNvSpPr>
            <p:nvPr/>
          </p:nvSpPr>
          <p:spPr bwMode="auto">
            <a:xfrm>
              <a:off x="3264" y="2208"/>
              <a:ext cx="19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</p:spPr>
          <p:txBody>
            <a:bodyPr lIns="94582" tIns="48019" rIns="94582" bIns="48019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54323" name="Line 51"/>
            <p:cNvSpPr>
              <a:spLocks noChangeShapeType="1"/>
            </p:cNvSpPr>
            <p:nvPr/>
          </p:nvSpPr>
          <p:spPr bwMode="auto">
            <a:xfrm>
              <a:off x="4368" y="2208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</p:spPr>
          <p:txBody>
            <a:bodyPr lIns="94582" tIns="48019" rIns="94582" bIns="48019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54324" name="Oval 52"/>
            <p:cNvSpPr>
              <a:spLocks noChangeArrowheads="1"/>
            </p:cNvSpPr>
            <p:nvPr/>
          </p:nvSpPr>
          <p:spPr bwMode="auto">
            <a:xfrm>
              <a:off x="4704" y="2026"/>
              <a:ext cx="912" cy="42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</p:spPr>
          <p:txBody>
            <a:bodyPr wrap="none" lIns="94582" tIns="48019" rIns="94582" bIns="48019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</p:grpSp>
      <p:grpSp>
        <p:nvGrpSpPr>
          <p:cNvPr id="54325" name="Group 53"/>
          <p:cNvGrpSpPr>
            <a:grpSpLocks/>
          </p:cNvGrpSpPr>
          <p:nvPr/>
        </p:nvGrpSpPr>
        <p:grpSpPr bwMode="auto">
          <a:xfrm>
            <a:off x="561975" y="2393950"/>
            <a:ext cx="7526338" cy="3422650"/>
            <a:chOff x="384" y="1508"/>
            <a:chExt cx="5136" cy="2156"/>
          </a:xfrm>
        </p:grpSpPr>
        <p:sp>
          <p:nvSpPr>
            <p:cNvPr id="54326" name="Oval 54"/>
            <p:cNvSpPr>
              <a:spLocks noChangeArrowheads="1"/>
            </p:cNvSpPr>
            <p:nvPr/>
          </p:nvSpPr>
          <p:spPr bwMode="auto">
            <a:xfrm>
              <a:off x="384" y="3072"/>
              <a:ext cx="1632" cy="592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prstDash val="dashDot"/>
              <a:round/>
              <a:headEnd/>
              <a:tailEnd/>
            </a:ln>
            <a:effectLst/>
          </p:spPr>
          <p:txBody>
            <a:bodyPr wrap="none" lIns="94582" tIns="48019" rIns="94582" bIns="48019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54327" name="Oval 55"/>
            <p:cNvSpPr>
              <a:spLocks noChangeArrowheads="1"/>
            </p:cNvSpPr>
            <p:nvPr/>
          </p:nvSpPr>
          <p:spPr bwMode="auto">
            <a:xfrm>
              <a:off x="2222" y="1508"/>
              <a:ext cx="768" cy="413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prstDash val="dashDot"/>
              <a:round/>
              <a:headEnd/>
              <a:tailEnd/>
            </a:ln>
            <a:effectLst/>
          </p:spPr>
          <p:txBody>
            <a:bodyPr wrap="none" lIns="94582" tIns="48019" rIns="94582" bIns="48019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54328" name="Freeform 56"/>
            <p:cNvSpPr>
              <a:spLocks/>
            </p:cNvSpPr>
            <p:nvPr/>
          </p:nvSpPr>
          <p:spPr bwMode="auto">
            <a:xfrm>
              <a:off x="2990" y="1848"/>
              <a:ext cx="1746" cy="14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46" y="1418"/>
                </a:cxn>
              </a:cxnLst>
              <a:rect l="0" t="0" r="r" b="b"/>
              <a:pathLst>
                <a:path w="1746" h="1418">
                  <a:moveTo>
                    <a:pt x="0" y="0"/>
                  </a:moveTo>
                  <a:lnTo>
                    <a:pt x="1746" y="1418"/>
                  </a:lnTo>
                </a:path>
              </a:pathLst>
            </a:custGeom>
            <a:noFill/>
            <a:ln w="38100">
              <a:solidFill>
                <a:srgbClr val="008000"/>
              </a:solidFill>
              <a:prstDash val="dashDot"/>
              <a:round/>
              <a:headEnd/>
              <a:tailEnd/>
            </a:ln>
            <a:effectLst/>
          </p:spPr>
          <p:txBody>
            <a:bodyPr lIns="94582" tIns="48019" rIns="94582" bIns="48019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54329" name="Line 57"/>
            <p:cNvSpPr>
              <a:spLocks noChangeShapeType="1"/>
            </p:cNvSpPr>
            <p:nvPr/>
          </p:nvSpPr>
          <p:spPr bwMode="auto">
            <a:xfrm flipV="1">
              <a:off x="1536" y="1920"/>
              <a:ext cx="744" cy="1152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prstDash val="dashDot"/>
              <a:round/>
              <a:headEnd/>
              <a:tailEnd/>
            </a:ln>
            <a:effectLst/>
          </p:spPr>
          <p:txBody>
            <a:bodyPr lIns="94582" tIns="48019" rIns="94582" bIns="48019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54330" name="Oval 58"/>
            <p:cNvSpPr>
              <a:spLocks noChangeArrowheads="1"/>
            </p:cNvSpPr>
            <p:nvPr/>
          </p:nvSpPr>
          <p:spPr bwMode="auto">
            <a:xfrm>
              <a:off x="4752" y="3072"/>
              <a:ext cx="768" cy="413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prstDash val="dashDot"/>
              <a:round/>
              <a:headEnd/>
              <a:tailEnd/>
            </a:ln>
            <a:effectLst/>
          </p:spPr>
          <p:txBody>
            <a:bodyPr wrap="none" lIns="94582" tIns="48019" rIns="94582" bIns="48019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</p:grpSp>
      <p:pic>
        <p:nvPicPr>
          <p:cNvPr id="31" name="Picture 4" descr="USP">
            <a:hlinkClick r:id="rId4"/>
          </p:cNvPr>
          <p:cNvPicPr>
            <a:picLocks noChangeAspect="1" noChangeArrowheads="1"/>
          </p:cNvPicPr>
          <p:nvPr/>
        </p:nvPicPr>
        <p:blipFill>
          <a:blip r:embed="rId5" r:link="rId6" cstate="print"/>
          <a:srcRect/>
          <a:stretch>
            <a:fillRect/>
          </a:stretch>
        </p:blipFill>
        <p:spPr bwMode="auto">
          <a:xfrm>
            <a:off x="0" y="0"/>
            <a:ext cx="762000" cy="466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858695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32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E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29538-B476-4395-8D78-96F95EC2BFC2}" type="slidenum">
              <a:rPr lang="pt-BR">
                <a:solidFill>
                  <a:srgbClr val="000000"/>
                </a:solidFill>
              </a:rPr>
              <a:pPr/>
              <a:t>17</a:t>
            </a:fld>
            <a:endParaRPr lang="pt-BR">
              <a:solidFill>
                <a:srgbClr val="000000"/>
              </a:solidFill>
            </a:endParaRPr>
          </a:p>
        </p:txBody>
      </p:sp>
      <p:pic>
        <p:nvPicPr>
          <p:cNvPr id="56322" name="Picture 2" descr="IPT_esq_rgb"/>
          <p:cNvPicPr>
            <a:picLocks noChangeAspect="1" noChangeArrowheads="1"/>
          </p:cNvPicPr>
          <p:nvPr/>
        </p:nvPicPr>
        <p:blipFill>
          <a:blip r:embed="rId3" cstate="print"/>
          <a:srcRect r="70874" b="34154"/>
          <a:stretch>
            <a:fillRect/>
          </a:stretch>
        </p:blipFill>
        <p:spPr bwMode="auto">
          <a:xfrm>
            <a:off x="7667625" y="276225"/>
            <a:ext cx="1054100" cy="636588"/>
          </a:xfrm>
          <a:prstGeom prst="rect">
            <a:avLst/>
          </a:prstGeom>
          <a:noFill/>
        </p:spPr>
      </p:pic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3050" y="1054100"/>
            <a:ext cx="8597900" cy="474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4" descr="USP">
            <a:hlinkClick r:id="rId5"/>
          </p:cNvPr>
          <p:cNvPicPr>
            <a:picLocks noChangeAspect="1" noChangeArrowheads="1"/>
          </p:cNvPicPr>
          <p:nvPr/>
        </p:nvPicPr>
        <p:blipFill>
          <a:blip r:embed="rId6" r:link="rId7" cstate="print"/>
          <a:srcRect/>
          <a:stretch>
            <a:fillRect/>
          </a:stretch>
        </p:blipFill>
        <p:spPr bwMode="auto">
          <a:xfrm>
            <a:off x="0" y="0"/>
            <a:ext cx="762000" cy="466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490041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altLang="pt-BR">
                <a:solidFill>
                  <a:srgbClr val="000000"/>
                </a:solidFill>
              </a:rPr>
              <a:t>EFB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>
                <a:solidFill>
                  <a:srgbClr val="000000"/>
                </a:solidFill>
              </a:rPr>
              <a:t>A. Yu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F8367-CB9E-4DA9-8BB8-0FC28BD4F477}" type="slidenum">
              <a:rPr lang="pt-BR" altLang="pt-BR">
                <a:solidFill>
                  <a:srgbClr val="000000"/>
                </a:solidFill>
              </a:rPr>
              <a:pPr/>
              <a:t>18</a:t>
            </a:fld>
            <a:endParaRPr lang="pt-BR" altLang="pt-BR">
              <a:solidFill>
                <a:srgbClr val="000000"/>
              </a:solidFill>
            </a:endParaRPr>
          </a:p>
        </p:txBody>
      </p:sp>
      <p:pic>
        <p:nvPicPr>
          <p:cNvPr id="9218" name="Picture 2" descr="C:\WINDOWS\Desktop\logos trasp\IPT_esq_rg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874" b="34154"/>
          <a:stretch>
            <a:fillRect/>
          </a:stretch>
        </p:blipFill>
        <p:spPr bwMode="auto">
          <a:xfrm>
            <a:off x="7667625" y="276225"/>
            <a:ext cx="1054100" cy="63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1054100"/>
            <a:ext cx="8639175" cy="474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 descr="USP">
            <a:hlinkClick r:id="rId4"/>
          </p:cNvPr>
          <p:cNvPicPr>
            <a:picLocks noChangeAspect="1" noChangeArrowheads="1"/>
          </p:cNvPicPr>
          <p:nvPr/>
        </p:nvPicPr>
        <p:blipFill>
          <a:blip r:embed="rId5" r:link="rId6" cstate="print"/>
          <a:srcRect/>
          <a:stretch>
            <a:fillRect/>
          </a:stretch>
        </p:blipFill>
        <p:spPr bwMode="auto">
          <a:xfrm>
            <a:off x="0" y="0"/>
            <a:ext cx="762000" cy="466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545979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altLang="pt-BR">
                <a:solidFill>
                  <a:srgbClr val="000000"/>
                </a:solidFill>
              </a:rPr>
              <a:t>EFB</a:t>
            </a:r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>
                <a:solidFill>
                  <a:srgbClr val="000000"/>
                </a:solidFill>
              </a:rPr>
              <a:t>A. Yu</a:t>
            </a:r>
          </a:p>
        </p:txBody>
      </p:sp>
      <p:sp>
        <p:nvSpPr>
          <p:cNvPr id="6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D4CD-277F-4B6F-9B31-927740B1FB1E}" type="slidenum">
              <a:rPr lang="pt-BR" altLang="pt-BR">
                <a:solidFill>
                  <a:srgbClr val="000000"/>
                </a:solidFill>
              </a:rPr>
              <a:pPr/>
              <a:t>19</a:t>
            </a:fld>
            <a:endParaRPr lang="pt-BR" altLang="pt-BR">
              <a:solidFill>
                <a:srgbClr val="000000"/>
              </a:solidFill>
            </a:endParaRPr>
          </a:p>
        </p:txBody>
      </p:sp>
      <p:pic>
        <p:nvPicPr>
          <p:cNvPr id="10242" name="Picture 2" descr="C:\WINDOWS\Desktop\logos trasp\IPT_esq_rg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874" b="34154"/>
          <a:stretch>
            <a:fillRect/>
          </a:stretch>
        </p:blipFill>
        <p:spPr bwMode="auto">
          <a:xfrm>
            <a:off x="7667625" y="276225"/>
            <a:ext cx="1054100" cy="63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94" name="Picture 55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3" y="1016000"/>
            <a:ext cx="8686800" cy="478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 descr="USP">
            <a:hlinkClick r:id="rId4"/>
          </p:cNvPr>
          <p:cNvPicPr>
            <a:picLocks noChangeAspect="1" noChangeArrowheads="1"/>
          </p:cNvPicPr>
          <p:nvPr/>
        </p:nvPicPr>
        <p:blipFill>
          <a:blip r:embed="rId5" r:link="rId6" cstate="print"/>
          <a:srcRect/>
          <a:stretch>
            <a:fillRect/>
          </a:stretch>
        </p:blipFill>
        <p:spPr bwMode="auto">
          <a:xfrm>
            <a:off x="0" y="0"/>
            <a:ext cx="762000" cy="466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664891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i="1" dirty="0" smtClean="0"/>
              <a:t>Frases para Discussão</a:t>
            </a:r>
            <a:endParaRPr lang="pt-BR" sz="3600" b="1" i="1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More familiar cases: single evaluation measure for a single decision maker</a:t>
            </a:r>
          </a:p>
          <a:p>
            <a:r>
              <a:rPr lang="en-US" sz="2400" dirty="0" smtClean="0"/>
              <a:t>Less well known: multiple objectives with multiple stakeholders</a:t>
            </a:r>
          </a:p>
          <a:p>
            <a:endParaRPr lang="en-US" sz="2400" dirty="0" smtClean="0"/>
          </a:p>
          <a:p>
            <a:r>
              <a:rPr lang="en-US" sz="2400" dirty="0" smtClean="0"/>
              <a:t>“A decision model is an abstraction from reality. ... Sometimes a simple model without many realistic details is sufficient.”</a:t>
            </a:r>
          </a:p>
          <a:p>
            <a:endParaRPr lang="en-US" sz="2400" dirty="0" smtClean="0"/>
          </a:p>
          <a:p>
            <a:pPr lvl="0"/>
            <a:r>
              <a:rPr lang="en-US" sz="2400" dirty="0" smtClean="0">
                <a:solidFill>
                  <a:prstClr val="black"/>
                </a:solidFill>
              </a:rPr>
              <a:t>Shopping on the internet: side-by-side listing on product features are often offered by websites</a:t>
            </a:r>
          </a:p>
          <a:p>
            <a:pPr lvl="1"/>
            <a:r>
              <a:rPr lang="en-US" sz="2000" dirty="0" smtClean="0">
                <a:solidFill>
                  <a:prstClr val="black"/>
                </a:solidFill>
              </a:rPr>
              <a:t>Distinction between the </a:t>
            </a:r>
            <a:r>
              <a:rPr lang="en-US" sz="2000" b="1" dirty="0" smtClean="0">
                <a:solidFill>
                  <a:prstClr val="black"/>
                </a:solidFill>
              </a:rPr>
              <a:t>physical features </a:t>
            </a:r>
            <a:r>
              <a:rPr lang="en-US" sz="2000" dirty="0" smtClean="0">
                <a:solidFill>
                  <a:prstClr val="black"/>
                </a:solidFill>
              </a:rPr>
              <a:t>of a product and what the decision maker cares about</a:t>
            </a:r>
          </a:p>
          <a:p>
            <a:endParaRPr lang="en-US" sz="2400" dirty="0"/>
          </a:p>
        </p:txBody>
      </p:sp>
      <p:pic>
        <p:nvPicPr>
          <p:cNvPr id="6" name="Picture 4" descr="USP">
            <a:hlinkClick r:id="rId2"/>
          </p:cNvPr>
          <p:cNvPicPr>
            <a:picLocks noChangeAspect="1" noChangeArrowheads="1"/>
          </p:cNvPicPr>
          <p:nvPr/>
        </p:nvPicPr>
        <p:blipFill>
          <a:blip r:embed="rId3" r:link="rId4" cstate="print"/>
          <a:srcRect/>
          <a:stretch>
            <a:fillRect/>
          </a:stretch>
        </p:blipFill>
        <p:spPr bwMode="auto">
          <a:xfrm>
            <a:off x="0" y="0"/>
            <a:ext cx="762000" cy="466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5008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10"/>
          <p:cNvSpPr>
            <a:spLocks noGrp="1"/>
          </p:cNvSpPr>
          <p:nvPr>
            <p:ph type="body" idx="1"/>
          </p:nvPr>
        </p:nvSpPr>
        <p:spPr>
          <a:xfrm>
            <a:off x="457200" y="416597"/>
            <a:ext cx="4040188" cy="639762"/>
          </a:xfrm>
        </p:spPr>
        <p:txBody>
          <a:bodyPr/>
          <a:lstStyle/>
          <a:p>
            <a:pPr algn="ctr"/>
            <a:r>
              <a:rPr lang="pt-BR" dirty="0" err="1" smtClean="0"/>
              <a:t>Hammond</a:t>
            </a:r>
            <a:r>
              <a:rPr lang="pt-BR" dirty="0" smtClean="0"/>
              <a:t>, </a:t>
            </a:r>
            <a:r>
              <a:rPr lang="pt-BR" dirty="0" err="1" smtClean="0"/>
              <a:t>Keeney</a:t>
            </a:r>
            <a:r>
              <a:rPr lang="pt-BR" dirty="0" smtClean="0"/>
              <a:t> e </a:t>
            </a:r>
            <a:r>
              <a:rPr lang="pt-BR" dirty="0" err="1" smtClean="0"/>
              <a:t>Raiffa</a:t>
            </a:r>
            <a:endParaRPr lang="pt-BR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323528" y="1314963"/>
            <a:ext cx="4608512" cy="476886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 smtClean="0"/>
              <a:t>Definir o problema certo</a:t>
            </a: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Especificar seus objetivos</a:t>
            </a: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Criar alternativas imaginativas</a:t>
            </a: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Entender as consequências</a:t>
            </a: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Lançar mão de todas as suas escolhas (</a:t>
            </a:r>
            <a:r>
              <a:rPr lang="pt-BR" i="1" dirty="0" err="1" smtClean="0"/>
              <a:t>grapple</a:t>
            </a:r>
            <a:r>
              <a:rPr lang="pt-BR" i="1" dirty="0" smtClean="0"/>
              <a:t> </a:t>
            </a:r>
            <a:r>
              <a:rPr lang="pt-BR" i="1" dirty="0" err="1" smtClean="0"/>
              <a:t>with</a:t>
            </a:r>
            <a:r>
              <a:rPr lang="pt-BR" i="1" dirty="0" smtClean="0"/>
              <a:t> </a:t>
            </a:r>
            <a:r>
              <a:rPr lang="pt-BR" i="1" dirty="0" err="1" smtClean="0"/>
              <a:t>your</a:t>
            </a:r>
            <a:r>
              <a:rPr lang="pt-BR" i="1" dirty="0" smtClean="0"/>
              <a:t> trade-</a:t>
            </a:r>
            <a:r>
              <a:rPr lang="pt-BR" i="1" dirty="0" err="1" smtClean="0"/>
              <a:t>offs</a:t>
            </a:r>
            <a:r>
              <a:rPr lang="pt-BR" dirty="0" smtClean="0"/>
              <a:t>)</a:t>
            </a: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Esclarecer suas incertezas</a:t>
            </a: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Pensar muito sobre sua tolerância ao risco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Considerar decisões interligadas</a:t>
            </a:r>
          </a:p>
          <a:p>
            <a:pPr marL="457200" indent="-457200">
              <a:buFont typeface="+mj-lt"/>
              <a:buAutoNum type="arabicPeriod"/>
            </a:pPr>
            <a:endParaRPr lang="pt-BR" dirty="0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3"/>
          </p:nvPr>
        </p:nvSpPr>
        <p:spPr>
          <a:xfrm>
            <a:off x="4654078" y="399024"/>
            <a:ext cx="4041775" cy="639762"/>
          </a:xfrm>
        </p:spPr>
        <p:txBody>
          <a:bodyPr/>
          <a:lstStyle/>
          <a:p>
            <a:pPr algn="ctr"/>
            <a:r>
              <a:rPr lang="pt-BR" dirty="0" err="1" smtClean="0"/>
              <a:t>McNamee</a:t>
            </a:r>
            <a:r>
              <a:rPr lang="pt-BR" dirty="0"/>
              <a:t> </a:t>
            </a:r>
            <a:r>
              <a:rPr lang="pt-BR" dirty="0" smtClean="0"/>
              <a:t>&amp; </a:t>
            </a:r>
            <a:r>
              <a:rPr lang="pt-BR" dirty="0" err="1" smtClean="0"/>
              <a:t>Celona</a:t>
            </a:r>
            <a:endParaRPr lang="pt-BR" dirty="0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5080911" y="1314963"/>
            <a:ext cx="4041775" cy="476886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pt-BR" dirty="0" smtClean="0"/>
              <a:t>1. Definição </a:t>
            </a:r>
            <a:r>
              <a:rPr lang="pt-BR" dirty="0"/>
              <a:t>apropriada do problema (</a:t>
            </a:r>
            <a:r>
              <a:rPr lang="pt-BR" i="1" dirty="0" err="1"/>
              <a:t>framing</a:t>
            </a:r>
            <a:r>
              <a:rPr lang="pt-BR" dirty="0"/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dirty="0"/>
              <a:t>2. Alternativas criativas e viáveis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dirty="0"/>
              <a:t>3. Informação relevante e confiável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dirty="0"/>
              <a:t>4. Valores e “trade-off” claros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dirty="0"/>
              <a:t>5. Raciocínio lógico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dirty="0"/>
              <a:t>6. Compromisso para a ação</a:t>
            </a:r>
          </a:p>
          <a:p>
            <a:pPr marL="457200" indent="-457200">
              <a:buFont typeface="+mj-lt"/>
              <a:buAutoNum type="arabicPeriod"/>
            </a:pP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>
                <a:solidFill>
                  <a:srgbClr val="000000"/>
                </a:solidFill>
              </a:rPr>
              <a:t>FEA/USP  EAD-5853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solidFill>
                  <a:srgbClr val="000000"/>
                </a:solidFill>
              </a:rPr>
              <a:t>Abraham </a:t>
            </a:r>
            <a:r>
              <a:rPr lang="pt-BR" dirty="0" err="1">
                <a:solidFill>
                  <a:srgbClr val="000000"/>
                </a:solidFill>
              </a:rPr>
              <a:t>Yu</a:t>
            </a:r>
            <a:endParaRPr lang="pt-BR" dirty="0">
              <a:solidFill>
                <a:srgbClr val="000000"/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2279-5399-41EA-95B1-DD120838CF7B}" type="slidenum">
              <a:rPr lang="pt-BR">
                <a:solidFill>
                  <a:srgbClr val="000000"/>
                </a:solidFill>
              </a:rPr>
              <a:pPr/>
              <a:t>20</a:t>
            </a:fld>
            <a:endParaRPr lang="pt-BR">
              <a:solidFill>
                <a:srgbClr val="000000"/>
              </a:solidFill>
            </a:endParaRPr>
          </a:p>
        </p:txBody>
      </p:sp>
      <p:pic>
        <p:nvPicPr>
          <p:cNvPr id="9" name="Picture 4" descr="USP">
            <a:hlinkClick r:id="rId3"/>
          </p:cNvPr>
          <p:cNvPicPr>
            <a:picLocks noChangeAspect="1" noChangeArrowheads="1"/>
          </p:cNvPicPr>
          <p:nvPr/>
        </p:nvPicPr>
        <p:blipFill>
          <a:blip r:embed="rId4" r:link="rId5" cstate="print"/>
          <a:srcRect/>
          <a:stretch>
            <a:fillRect/>
          </a:stretch>
        </p:blipFill>
        <p:spPr bwMode="auto">
          <a:xfrm>
            <a:off x="0" y="0"/>
            <a:ext cx="762000" cy="466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1215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Espaço Reservado para Rodapé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t-BR" sz="1400" smtClean="0">
                <a:solidFill>
                  <a:srgbClr val="000000"/>
                </a:solidFill>
              </a:rPr>
              <a:t>A. Yu</a:t>
            </a:r>
          </a:p>
        </p:txBody>
      </p:sp>
      <p:sp>
        <p:nvSpPr>
          <p:cNvPr id="6147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BABC4D30-5223-4EAF-A1E0-359AB8C22A9E}" type="slidenum">
              <a:rPr lang="pt-BR" sz="1400" smtClean="0">
                <a:solidFill>
                  <a:srgbClr val="000000"/>
                </a:solidFill>
              </a:rPr>
              <a:pPr eaLnBrk="1" hangingPunct="1"/>
              <a:t>21</a:t>
            </a:fld>
            <a:endParaRPr lang="pt-BR" sz="1400" smtClean="0">
              <a:solidFill>
                <a:srgbClr val="000000"/>
              </a:solidFill>
            </a:endParaRPr>
          </a:p>
        </p:txBody>
      </p:sp>
      <p:sp>
        <p:nvSpPr>
          <p:cNvPr id="614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633904" y="704851"/>
            <a:ext cx="6792057" cy="968375"/>
          </a:xfrm>
        </p:spPr>
        <p:txBody>
          <a:bodyPr/>
          <a:lstStyle/>
          <a:p>
            <a:pPr eaLnBrk="1" hangingPunct="1"/>
            <a:r>
              <a:rPr lang="pt-BR" b="1" smtClean="0"/>
              <a:t>Empresa WYK - I</a:t>
            </a:r>
            <a:endParaRPr lang="pt-BR" smtClean="0"/>
          </a:p>
        </p:txBody>
      </p:sp>
      <p:sp>
        <p:nvSpPr>
          <p:cNvPr id="614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92369" y="1981200"/>
            <a:ext cx="82296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sz="2800" smtClean="0"/>
              <a:t>Dois projetos de investimento para a sua unidade de produção</a:t>
            </a:r>
          </a:p>
          <a:p>
            <a:pPr eaLnBrk="1" hangingPunct="1">
              <a:lnSpc>
                <a:spcPct val="90000"/>
              </a:lnSpc>
            </a:pPr>
            <a:r>
              <a:rPr lang="pt-BR" sz="2800" smtClean="0"/>
              <a:t>Projeto Alfa</a:t>
            </a:r>
          </a:p>
          <a:p>
            <a:pPr lvl="2" eaLnBrk="1" hangingPunct="1">
              <a:lnSpc>
                <a:spcPct val="90000"/>
              </a:lnSpc>
            </a:pPr>
            <a:r>
              <a:rPr lang="pt-BR" sz="2200" smtClean="0"/>
              <a:t>Caso a tecnologia envolvida dê resultados desejados (boa chance de sucesso): VPL estimado em $16 milhões;</a:t>
            </a:r>
          </a:p>
          <a:p>
            <a:pPr lvl="2" eaLnBrk="1" hangingPunct="1">
              <a:lnSpc>
                <a:spcPct val="90000"/>
              </a:lnSpc>
            </a:pPr>
            <a:r>
              <a:rPr lang="pt-BR" sz="2200" smtClean="0"/>
              <a:t>Caso contrário: VPL igual a -$4 milhões.</a:t>
            </a:r>
          </a:p>
          <a:p>
            <a:pPr eaLnBrk="1" hangingPunct="1">
              <a:lnSpc>
                <a:spcPct val="90000"/>
              </a:lnSpc>
            </a:pPr>
            <a:r>
              <a:rPr lang="pt-BR" sz="2800" smtClean="0"/>
              <a:t>Projeto Beta</a:t>
            </a:r>
          </a:p>
          <a:p>
            <a:pPr lvl="2" eaLnBrk="1" hangingPunct="1">
              <a:lnSpc>
                <a:spcPct val="90000"/>
              </a:lnSpc>
            </a:pPr>
            <a:r>
              <a:rPr lang="pt-BR" sz="2200" smtClean="0"/>
              <a:t>Caso a tecnologia envolvida corresponda às expectativas (maior chance de sucesso que o Alfa): VPL estimado em $16 milhões;</a:t>
            </a:r>
          </a:p>
          <a:p>
            <a:pPr lvl="2" eaLnBrk="1" hangingPunct="1">
              <a:lnSpc>
                <a:spcPct val="90000"/>
              </a:lnSpc>
            </a:pPr>
            <a:r>
              <a:rPr lang="pt-BR" sz="2200" smtClean="0"/>
              <a:t>Caso contrário, o VPL igual a -$4 milhões.</a:t>
            </a:r>
          </a:p>
        </p:txBody>
      </p:sp>
      <p:pic>
        <p:nvPicPr>
          <p:cNvPr id="6" name="Picture 4" descr="USP">
            <a:hlinkClick r:id="rId3"/>
          </p:cNvPr>
          <p:cNvPicPr>
            <a:picLocks noChangeAspect="1" noChangeArrowheads="1"/>
          </p:cNvPicPr>
          <p:nvPr/>
        </p:nvPicPr>
        <p:blipFill>
          <a:blip r:embed="rId4" r:link="rId5" cstate="print"/>
          <a:srcRect/>
          <a:stretch>
            <a:fillRect/>
          </a:stretch>
        </p:blipFill>
        <p:spPr bwMode="auto">
          <a:xfrm>
            <a:off x="0" y="0"/>
            <a:ext cx="762000" cy="466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85825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Espaço Reservado para Rodapé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t-BR" sz="1400" smtClean="0">
                <a:solidFill>
                  <a:srgbClr val="000000"/>
                </a:solidFill>
              </a:rPr>
              <a:t>A. Yu</a:t>
            </a:r>
          </a:p>
        </p:txBody>
      </p:sp>
      <p:sp>
        <p:nvSpPr>
          <p:cNvPr id="33795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150BDA0E-0A64-4FCB-A819-7BAE16518CD2}" type="slidenum">
              <a:rPr lang="pt-BR" sz="1400" smtClean="0">
                <a:solidFill>
                  <a:srgbClr val="000000"/>
                </a:solidFill>
              </a:rPr>
              <a:pPr eaLnBrk="1" hangingPunct="1"/>
              <a:t>22</a:t>
            </a:fld>
            <a:endParaRPr lang="pt-BR" sz="1400" smtClean="0">
              <a:solidFill>
                <a:srgbClr val="000000"/>
              </a:solidFill>
            </a:endParaRP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434271" y="457200"/>
            <a:ext cx="7794381" cy="1143000"/>
          </a:xfrm>
        </p:spPr>
        <p:txBody>
          <a:bodyPr/>
          <a:lstStyle/>
          <a:p>
            <a:pPr eaLnBrk="1" hangingPunct="1"/>
            <a:r>
              <a:rPr lang="pt-BR" sz="4000" b="1" dirty="0" smtClean="0"/>
              <a:t>Caso WYK – II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3385" y="2133600"/>
            <a:ext cx="7772400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z="3000" smtClean="0"/>
              <a:t>Projeto Alfa tem um VPL estimado em $16 milhões, caso a tecnologia envolvida desse resultados desejados (chance de sucesso de 70%); caso contrário, o VPL seria -$4 milhões</a:t>
            </a:r>
          </a:p>
          <a:p>
            <a:pPr eaLnBrk="1" hangingPunct="1">
              <a:lnSpc>
                <a:spcPct val="90000"/>
              </a:lnSpc>
            </a:pPr>
            <a:r>
              <a:rPr lang="pt-BR" sz="3000" smtClean="0"/>
              <a:t>Projeto Beta tem um VPL estimado em $10 milhões, caso a tecnologia envolvida correspondesse às expectativas (chance de sucesso de 90%); caso contrário, o VPL seria  -$1 milhão</a:t>
            </a:r>
            <a:endParaRPr lang="pt-BR" smtClean="0"/>
          </a:p>
        </p:txBody>
      </p:sp>
      <p:pic>
        <p:nvPicPr>
          <p:cNvPr id="6" name="Picture 4" descr="USP">
            <a:hlinkClick r:id="rId3"/>
          </p:cNvPr>
          <p:cNvPicPr>
            <a:picLocks noChangeAspect="1" noChangeArrowheads="1"/>
          </p:cNvPicPr>
          <p:nvPr/>
        </p:nvPicPr>
        <p:blipFill>
          <a:blip r:embed="rId4" r:link="rId5" cstate="print"/>
          <a:srcRect/>
          <a:stretch>
            <a:fillRect/>
          </a:stretch>
        </p:blipFill>
        <p:spPr bwMode="auto">
          <a:xfrm>
            <a:off x="0" y="0"/>
            <a:ext cx="762000" cy="466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398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50" y="208321"/>
            <a:ext cx="8424936" cy="6183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158964" y="6514530"/>
            <a:ext cx="8849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err="1" smtClean="0"/>
              <a:t>Feng</a:t>
            </a:r>
            <a:r>
              <a:rPr lang="pt-BR" sz="1200" dirty="0" smtClean="0"/>
              <a:t>, et al. </a:t>
            </a:r>
            <a:r>
              <a:rPr lang="pt-BR" sz="1200" dirty="0" err="1" smtClean="0"/>
              <a:t>Modeling</a:t>
            </a:r>
            <a:r>
              <a:rPr lang="pt-BR" sz="1200" dirty="0" smtClean="0"/>
              <a:t> </a:t>
            </a:r>
            <a:r>
              <a:rPr lang="pt-BR" sz="1200" dirty="0" err="1" smtClean="0"/>
              <a:t>multi-objective</a:t>
            </a:r>
            <a:r>
              <a:rPr lang="pt-BR" sz="1200" dirty="0" smtClean="0"/>
              <a:t> </a:t>
            </a:r>
            <a:r>
              <a:rPr lang="pt-BR" sz="1200" dirty="0" err="1" smtClean="0"/>
              <a:t>multi-stakeholder</a:t>
            </a:r>
            <a:r>
              <a:rPr lang="pt-BR" sz="1200" dirty="0" smtClean="0"/>
              <a:t> </a:t>
            </a:r>
            <a:r>
              <a:rPr lang="pt-BR" sz="1200" dirty="0" err="1" smtClean="0"/>
              <a:t>decision</a:t>
            </a:r>
            <a:r>
              <a:rPr lang="pt-BR" sz="1200" dirty="0" smtClean="0"/>
              <a:t>: a case-</a:t>
            </a:r>
            <a:r>
              <a:rPr lang="pt-BR" sz="1200" dirty="0" err="1" smtClean="0"/>
              <a:t>exercise</a:t>
            </a:r>
            <a:r>
              <a:rPr lang="pt-BR" sz="1200" dirty="0" smtClean="0"/>
              <a:t> approach, INFORMS </a:t>
            </a:r>
            <a:r>
              <a:rPr lang="pt-BR" sz="1200" dirty="0" err="1" smtClean="0"/>
              <a:t>Transactions</a:t>
            </a:r>
            <a:r>
              <a:rPr lang="pt-BR" sz="1200" dirty="0" smtClean="0"/>
              <a:t> </a:t>
            </a:r>
            <a:r>
              <a:rPr lang="pt-BR" sz="1200" dirty="0" err="1" smtClean="0"/>
              <a:t>on</a:t>
            </a:r>
            <a:r>
              <a:rPr lang="pt-BR" sz="1200" dirty="0" smtClean="0"/>
              <a:t> </a:t>
            </a:r>
            <a:r>
              <a:rPr lang="pt-BR" sz="1200" dirty="0" err="1" smtClean="0"/>
              <a:t>Education</a:t>
            </a:r>
            <a:r>
              <a:rPr lang="pt-BR" sz="1200" dirty="0" smtClean="0"/>
              <a:t>, May 2008</a:t>
            </a:r>
            <a:endParaRPr lang="pt-BR" sz="1200" dirty="0"/>
          </a:p>
        </p:txBody>
      </p:sp>
      <p:pic>
        <p:nvPicPr>
          <p:cNvPr id="4" name="Picture 4" descr="USP">
            <a:hlinkClick r:id="rId3"/>
          </p:cNvPr>
          <p:cNvPicPr>
            <a:picLocks noChangeAspect="1" noChangeArrowheads="1"/>
          </p:cNvPicPr>
          <p:nvPr/>
        </p:nvPicPr>
        <p:blipFill>
          <a:blip r:embed="rId4" r:link="rId5" cstate="print"/>
          <a:srcRect/>
          <a:stretch>
            <a:fillRect/>
          </a:stretch>
        </p:blipFill>
        <p:spPr bwMode="auto">
          <a:xfrm>
            <a:off x="8382000" y="0"/>
            <a:ext cx="762000" cy="466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1238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en-US" sz="3600" b="1" i="1" dirty="0" smtClean="0"/>
              <a:t>Structuring Objectives</a:t>
            </a:r>
            <a:endParaRPr lang="en-US" sz="3600" b="1" i="1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First step: problem structuring</a:t>
            </a:r>
          </a:p>
          <a:p>
            <a:pPr lvl="1"/>
            <a:r>
              <a:rPr lang="en-US" sz="2000" dirty="0" smtClean="0"/>
              <a:t>Identifying potential evaluation concerns through some specific actions</a:t>
            </a:r>
          </a:p>
          <a:p>
            <a:pPr lvl="1"/>
            <a:r>
              <a:rPr lang="en-US" sz="2000" dirty="0" smtClean="0"/>
              <a:t>Describing differences of two actions in terms of potential evaluation concerns</a:t>
            </a:r>
          </a:p>
          <a:p>
            <a:pPr lvl="1"/>
            <a:r>
              <a:rPr lang="en-US" sz="2000" dirty="0" smtClean="0"/>
              <a:t>Considering subdividing an evaluation concern into multiple concerns</a:t>
            </a:r>
          </a:p>
          <a:p>
            <a:pPr lvl="1"/>
            <a:r>
              <a:rPr lang="en-US" sz="2000" dirty="0" smtClean="0"/>
              <a:t>Considering combining some listed concerns</a:t>
            </a:r>
          </a:p>
          <a:p>
            <a:r>
              <a:rPr lang="en-US" sz="2400" dirty="0" smtClean="0"/>
              <a:t>“Evaluation concern” </a:t>
            </a:r>
            <a:r>
              <a:rPr lang="en-US" sz="2400" dirty="0" smtClean="0">
                <a:sym typeface="Wingdings" panose="05000000000000000000" pitchFamily="2" charset="2"/>
              </a:rPr>
              <a:t> “objective”: need to specific the direction (maximize/minimize)</a:t>
            </a:r>
            <a:r>
              <a:rPr lang="en-US" sz="2400" dirty="0" smtClean="0"/>
              <a:t> </a:t>
            </a:r>
            <a:endParaRPr lang="en-US" sz="2400" dirty="0" smtClean="0"/>
          </a:p>
          <a:p>
            <a:pPr lvl="1"/>
            <a:r>
              <a:rPr lang="en-US" sz="2000" dirty="0" smtClean="0"/>
              <a:t>“distance from relatives”</a:t>
            </a:r>
            <a:endParaRPr lang="en-US" sz="2000" dirty="0" smtClean="0"/>
          </a:p>
          <a:p>
            <a:pPr lvl="0"/>
            <a:r>
              <a:rPr lang="en-US" sz="2400" dirty="0">
                <a:solidFill>
                  <a:prstClr val="black"/>
                </a:solidFill>
              </a:rPr>
              <a:t>Desired properties of </a:t>
            </a:r>
            <a:r>
              <a:rPr lang="en-US" sz="2400" dirty="0" smtClean="0">
                <a:solidFill>
                  <a:prstClr val="black"/>
                </a:solidFill>
              </a:rPr>
              <a:t>objectives: </a:t>
            </a:r>
            <a:r>
              <a:rPr lang="en-US" sz="2400" b="1" dirty="0" smtClean="0">
                <a:solidFill>
                  <a:prstClr val="black"/>
                </a:solidFill>
              </a:rPr>
              <a:t>essential, controllable, operational, decomposable, concise, understandable, complete and </a:t>
            </a:r>
            <a:r>
              <a:rPr lang="en-US" sz="2400" b="1" dirty="0" err="1" smtClean="0">
                <a:solidFill>
                  <a:prstClr val="black"/>
                </a:solidFill>
              </a:rPr>
              <a:t>nonredundant</a:t>
            </a:r>
            <a:endParaRPr lang="en-US" sz="2400" b="1" dirty="0">
              <a:solidFill>
                <a:prstClr val="black"/>
              </a:solidFill>
            </a:endParaRPr>
          </a:p>
          <a:p>
            <a:endParaRPr lang="en-US" sz="2400" dirty="0"/>
          </a:p>
        </p:txBody>
      </p:sp>
      <p:pic>
        <p:nvPicPr>
          <p:cNvPr id="6" name="Picture 4" descr="USP">
            <a:hlinkClick r:id="rId2"/>
          </p:cNvPr>
          <p:cNvPicPr>
            <a:picLocks noChangeAspect="1" noChangeArrowheads="1"/>
          </p:cNvPicPr>
          <p:nvPr/>
        </p:nvPicPr>
        <p:blipFill>
          <a:blip r:embed="rId3" r:link="rId4" cstate="print"/>
          <a:srcRect/>
          <a:stretch>
            <a:fillRect/>
          </a:stretch>
        </p:blipFill>
        <p:spPr bwMode="auto">
          <a:xfrm>
            <a:off x="0" y="0"/>
            <a:ext cx="762000" cy="466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8833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-5696" y="260648"/>
            <a:ext cx="4896544" cy="850106"/>
          </a:xfrm>
        </p:spPr>
        <p:txBody>
          <a:bodyPr>
            <a:normAutofit/>
          </a:bodyPr>
          <a:lstStyle/>
          <a:p>
            <a:r>
              <a:rPr lang="en-US" sz="3200" b="1" i="1" dirty="0" smtClean="0"/>
              <a:t>Objectives Hierarchies</a:t>
            </a:r>
            <a:endParaRPr lang="en-US" sz="3200" b="1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622" y="908720"/>
            <a:ext cx="5686890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501007"/>
            <a:ext cx="3395212" cy="3096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USP">
            <a:hlinkClick r:id="rId4"/>
          </p:cNvPr>
          <p:cNvPicPr>
            <a:picLocks noChangeAspect="1" noChangeArrowheads="1"/>
          </p:cNvPicPr>
          <p:nvPr/>
        </p:nvPicPr>
        <p:blipFill>
          <a:blip r:embed="rId5" r:link="rId6" cstate="print"/>
          <a:srcRect/>
          <a:stretch>
            <a:fillRect/>
          </a:stretch>
        </p:blipFill>
        <p:spPr bwMode="auto">
          <a:xfrm>
            <a:off x="8382000" y="0"/>
            <a:ext cx="762000" cy="466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0577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i="1" dirty="0" smtClean="0"/>
              <a:t>6. Put weights on objectives for an addictive multiple-objective preference model</a:t>
            </a:r>
            <a:endParaRPr lang="en-US" sz="3600" b="1" i="1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Additive preference model</a:t>
            </a:r>
          </a:p>
          <a:p>
            <a:r>
              <a:rPr lang="en-US" sz="2400" dirty="0" smtClean="0"/>
              <a:t>Swing weights: depend on the ranges attainable on each objective</a:t>
            </a:r>
          </a:p>
          <a:p>
            <a:r>
              <a:rPr lang="en-US" sz="2400" dirty="0" smtClean="0"/>
              <a:t>Sensitivity analysis</a:t>
            </a:r>
            <a:endParaRPr lang="en-US" sz="2400" dirty="0"/>
          </a:p>
        </p:txBody>
      </p:sp>
      <p:pic>
        <p:nvPicPr>
          <p:cNvPr id="6" name="Picture 4" descr="USP">
            <a:hlinkClick r:id="rId2"/>
          </p:cNvPr>
          <p:cNvPicPr>
            <a:picLocks noChangeAspect="1" noChangeArrowheads="1"/>
          </p:cNvPicPr>
          <p:nvPr/>
        </p:nvPicPr>
        <p:blipFill>
          <a:blip r:embed="rId3" r:link="rId4" cstate="print"/>
          <a:srcRect/>
          <a:stretch>
            <a:fillRect/>
          </a:stretch>
        </p:blipFill>
        <p:spPr bwMode="auto">
          <a:xfrm>
            <a:off x="0" y="0"/>
            <a:ext cx="762000" cy="466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3361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-27384"/>
            <a:ext cx="8517107" cy="3350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356992"/>
            <a:ext cx="5919316" cy="3446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USP">
            <a:hlinkClick r:id="rId4"/>
          </p:cNvPr>
          <p:cNvPicPr>
            <a:picLocks noChangeAspect="1" noChangeArrowheads="1"/>
          </p:cNvPicPr>
          <p:nvPr/>
        </p:nvPicPr>
        <p:blipFill>
          <a:blip r:embed="rId5" r:link="rId6" cstate="print"/>
          <a:srcRect/>
          <a:stretch>
            <a:fillRect/>
          </a:stretch>
        </p:blipFill>
        <p:spPr bwMode="auto">
          <a:xfrm>
            <a:off x="-3236" y="6389247"/>
            <a:ext cx="762000" cy="466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2754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E746-C497-41BE-97A1-D36E96D0C746}" type="slidenum">
              <a:rPr lang="pt-BR">
                <a:solidFill>
                  <a:srgbClr val="000000"/>
                </a:solidFill>
              </a:rPr>
              <a:pPr/>
              <a:t>8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8010"/>
            <a:ext cx="7772400" cy="714726"/>
          </a:xfrm>
        </p:spPr>
        <p:txBody>
          <a:bodyPr/>
          <a:lstStyle/>
          <a:p>
            <a:r>
              <a:rPr lang="pt-BR" sz="4000" b="1" i="1" dirty="0">
                <a:latin typeface="Calibri" panose="020F0502020204030204" pitchFamily="34" charset="0"/>
              </a:rPr>
              <a:t>Técnicas de Avaliação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2450" y="1340768"/>
            <a:ext cx="8229600" cy="4320480"/>
          </a:xfrm>
        </p:spPr>
        <p:txBody>
          <a:bodyPr/>
          <a:lstStyle/>
          <a:p>
            <a:r>
              <a:rPr lang="pt-BR" sz="2800" dirty="0">
                <a:latin typeface="Calibri" panose="020F0502020204030204" pitchFamily="34" charset="0"/>
              </a:rPr>
              <a:t>Dominância</a:t>
            </a:r>
          </a:p>
          <a:p>
            <a:r>
              <a:rPr lang="pt-BR" sz="2800" dirty="0">
                <a:latin typeface="Calibri" panose="020F0502020204030204" pitchFamily="34" charset="0"/>
              </a:rPr>
              <a:t>Lexicográfica</a:t>
            </a:r>
          </a:p>
          <a:p>
            <a:r>
              <a:rPr lang="pt-BR" sz="2800" dirty="0">
                <a:latin typeface="Calibri" panose="020F0502020204030204" pitchFamily="34" charset="0"/>
              </a:rPr>
              <a:t>Trade-off</a:t>
            </a:r>
          </a:p>
          <a:p>
            <a:pPr lvl="1"/>
            <a:r>
              <a:rPr lang="pt-BR" dirty="0" err="1">
                <a:latin typeface="Calibri" panose="020F0502020204030204" pitchFamily="34" charset="0"/>
              </a:rPr>
              <a:t>Even</a:t>
            </a:r>
            <a:r>
              <a:rPr lang="pt-BR" dirty="0">
                <a:latin typeface="Calibri" panose="020F0502020204030204" pitchFamily="34" charset="0"/>
              </a:rPr>
              <a:t>-swaps (troca justa): </a:t>
            </a:r>
            <a:r>
              <a:rPr lang="pt-BR" dirty="0" smtClean="0">
                <a:latin typeface="Calibri" panose="020F0502020204030204" pitchFamily="34" charset="0"/>
              </a:rPr>
              <a:t>Capítulo 06, HK&amp;R</a:t>
            </a:r>
            <a:endParaRPr lang="pt-BR" dirty="0">
              <a:latin typeface="Calibri" panose="020F0502020204030204" pitchFamily="34" charset="0"/>
            </a:endParaRPr>
          </a:p>
          <a:p>
            <a:r>
              <a:rPr lang="pt-BR" sz="2800" dirty="0">
                <a:latin typeface="Calibri" panose="020F0502020204030204" pitchFamily="34" charset="0"/>
              </a:rPr>
              <a:t>Função de valor ou função utilidade</a:t>
            </a:r>
          </a:p>
          <a:p>
            <a:pPr lvl="1"/>
            <a:r>
              <a:rPr lang="pt-BR" dirty="0">
                <a:latin typeface="Calibri" panose="020F0502020204030204" pitchFamily="34" charset="0"/>
              </a:rPr>
              <a:t>Aditiva: linear e não </a:t>
            </a:r>
            <a:r>
              <a:rPr lang="pt-BR" dirty="0" smtClean="0">
                <a:latin typeface="Calibri" panose="020F0502020204030204" pitchFamily="34" charset="0"/>
              </a:rPr>
              <a:t>linear</a:t>
            </a:r>
          </a:p>
          <a:p>
            <a:pPr marL="457200" lvl="1" indent="0">
              <a:buNone/>
            </a:pPr>
            <a:r>
              <a:rPr lang="pt-BR" i="1" dirty="0" smtClean="0">
                <a:latin typeface="Calibri" panose="020F0502020204030204" pitchFamily="34" charset="0"/>
              </a:rPr>
              <a:t>U(x</a:t>
            </a:r>
            <a:r>
              <a:rPr lang="pt-BR" i="1" baseline="-25000" dirty="0" smtClean="0">
                <a:latin typeface="Calibri" panose="020F0502020204030204" pitchFamily="34" charset="0"/>
              </a:rPr>
              <a:t>1</a:t>
            </a:r>
            <a:r>
              <a:rPr lang="pt-BR" i="1" dirty="0" smtClean="0">
                <a:latin typeface="Calibri" panose="020F0502020204030204" pitchFamily="34" charset="0"/>
              </a:rPr>
              <a:t>, ...., </a:t>
            </a:r>
            <a:r>
              <a:rPr lang="pt-BR" i="1" dirty="0" err="1" smtClean="0">
                <a:latin typeface="Calibri" panose="020F0502020204030204" pitchFamily="34" charset="0"/>
              </a:rPr>
              <a:t>x</a:t>
            </a:r>
            <a:r>
              <a:rPr lang="pt-BR" i="1" baseline="-25000" dirty="0" err="1" smtClean="0">
                <a:latin typeface="Calibri" panose="020F0502020204030204" pitchFamily="34" charset="0"/>
              </a:rPr>
              <a:t>m</a:t>
            </a:r>
            <a:r>
              <a:rPr lang="pt-BR" i="1" dirty="0" smtClean="0">
                <a:latin typeface="Calibri" panose="020F0502020204030204" pitchFamily="34" charset="0"/>
              </a:rPr>
              <a:t>) = k</a:t>
            </a:r>
            <a:r>
              <a:rPr lang="pt-BR" i="1" baseline="-25000" dirty="0" smtClean="0">
                <a:latin typeface="Calibri" panose="020F0502020204030204" pitchFamily="34" charset="0"/>
              </a:rPr>
              <a:t>1 </a:t>
            </a:r>
            <a:r>
              <a:rPr lang="pt-BR" i="1" dirty="0" smtClean="0">
                <a:latin typeface="Calibri" panose="020F0502020204030204" pitchFamily="34" charset="0"/>
              </a:rPr>
              <a:t>U</a:t>
            </a:r>
            <a:r>
              <a:rPr lang="pt-BR" i="1" baseline="-25000" dirty="0" smtClean="0">
                <a:latin typeface="Calibri" panose="020F0502020204030204" pitchFamily="34" charset="0"/>
              </a:rPr>
              <a:t>1</a:t>
            </a:r>
            <a:r>
              <a:rPr lang="pt-BR" i="1" dirty="0" smtClean="0">
                <a:latin typeface="Calibri" panose="020F0502020204030204" pitchFamily="34" charset="0"/>
              </a:rPr>
              <a:t>(x</a:t>
            </a:r>
            <a:r>
              <a:rPr lang="pt-BR" i="1" baseline="-25000" dirty="0" smtClean="0">
                <a:latin typeface="Calibri" panose="020F0502020204030204" pitchFamily="34" charset="0"/>
              </a:rPr>
              <a:t>1</a:t>
            </a:r>
            <a:r>
              <a:rPr lang="pt-BR" i="1" dirty="0" smtClean="0">
                <a:latin typeface="Calibri" panose="020F0502020204030204" pitchFamily="34" charset="0"/>
              </a:rPr>
              <a:t>) + ... + k</a:t>
            </a:r>
            <a:r>
              <a:rPr lang="pt-BR" i="1" baseline="-25000" dirty="0" smtClean="0">
                <a:latin typeface="Calibri" panose="020F0502020204030204" pitchFamily="34" charset="0"/>
              </a:rPr>
              <a:t>m </a:t>
            </a:r>
            <a:r>
              <a:rPr lang="pt-BR" i="1" dirty="0" smtClean="0">
                <a:latin typeface="Calibri" panose="020F0502020204030204" pitchFamily="34" charset="0"/>
              </a:rPr>
              <a:t>U</a:t>
            </a:r>
            <a:r>
              <a:rPr lang="pt-BR" i="1" baseline="-25000" dirty="0" smtClean="0">
                <a:latin typeface="Calibri" panose="020F0502020204030204" pitchFamily="34" charset="0"/>
              </a:rPr>
              <a:t>m</a:t>
            </a:r>
            <a:r>
              <a:rPr lang="pt-BR" i="1" dirty="0" smtClean="0">
                <a:latin typeface="Calibri" panose="020F0502020204030204" pitchFamily="34" charset="0"/>
              </a:rPr>
              <a:t>(</a:t>
            </a:r>
            <a:r>
              <a:rPr lang="pt-BR" sz="3200" i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x</a:t>
            </a:r>
            <a:r>
              <a:rPr lang="pt-BR" sz="3200" i="1" baseline="-250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m</a:t>
            </a:r>
            <a:r>
              <a:rPr lang="pt-BR" sz="3200" i="1" dirty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  <a:endParaRPr lang="pt-BR" i="1" dirty="0">
              <a:latin typeface="Calibri" panose="020F0502020204030204" pitchFamily="34" charset="0"/>
            </a:endParaRPr>
          </a:p>
          <a:p>
            <a:pPr lvl="1"/>
            <a:r>
              <a:rPr lang="pt-BR" dirty="0" smtClean="0">
                <a:latin typeface="Calibri" panose="020F0502020204030204" pitchFamily="34" charset="0"/>
              </a:rPr>
              <a:t>Multiplicativa</a:t>
            </a:r>
            <a:endParaRPr lang="pt-BR" dirty="0">
              <a:latin typeface="Calibri" panose="020F0502020204030204" pitchFamily="34" charset="0"/>
            </a:endParaRPr>
          </a:p>
        </p:txBody>
      </p:sp>
      <p:pic>
        <p:nvPicPr>
          <p:cNvPr id="14340" name="Picture 4" descr="USP">
            <a:hlinkClick r:id="rId3"/>
          </p:cNvPr>
          <p:cNvPicPr>
            <a:picLocks noChangeAspect="1" noChangeArrowheads="1"/>
          </p:cNvPicPr>
          <p:nvPr/>
        </p:nvPicPr>
        <p:blipFill>
          <a:blip r:embed="rId4" r:link="rId5" cstate="print"/>
          <a:srcRect/>
          <a:stretch>
            <a:fillRect/>
          </a:stretch>
        </p:blipFill>
        <p:spPr bwMode="auto">
          <a:xfrm>
            <a:off x="0" y="0"/>
            <a:ext cx="762000" cy="466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5486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Espaço Reservado para Rodapé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t-BR" sz="1400" smtClean="0">
                <a:solidFill>
                  <a:srgbClr val="000000"/>
                </a:solidFill>
              </a:rPr>
              <a:t>A. Yu</a:t>
            </a:r>
          </a:p>
        </p:txBody>
      </p:sp>
      <p:sp>
        <p:nvSpPr>
          <p:cNvPr id="3076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6610E347-A1EB-4092-A572-E3631AAF7A1D}" type="slidenum">
              <a:rPr lang="pt-BR" sz="1400" smtClean="0">
                <a:solidFill>
                  <a:srgbClr val="000000"/>
                </a:solidFill>
              </a:rPr>
              <a:pPr eaLnBrk="1" hangingPunct="1"/>
              <a:t>9</a:t>
            </a:fld>
            <a:endParaRPr lang="pt-BR" sz="1400" smtClean="0">
              <a:solidFill>
                <a:srgbClr val="000000"/>
              </a:solidFill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420688" y="242888"/>
          <a:ext cx="8442325" cy="592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Slide" r:id="rId4" imgW="1861264" imgH="1381320" progId="PowerPoint.Slide.8">
                  <p:embed/>
                </p:oleObj>
              </mc:Choice>
              <mc:Fallback>
                <p:oleObj name="Slide" r:id="rId4" imgW="1861264" imgH="1381320" progId="PowerPoint.Slid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688" y="242888"/>
                        <a:ext cx="8442325" cy="592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USP">
            <a:hlinkClick r:id="rId6"/>
          </p:cNvPr>
          <p:cNvPicPr>
            <a:picLocks noChangeAspect="1" noChangeArrowheads="1"/>
          </p:cNvPicPr>
          <p:nvPr/>
        </p:nvPicPr>
        <p:blipFill>
          <a:blip r:embed="rId7" r:link="rId8" cstate="print"/>
          <a:srcRect/>
          <a:stretch>
            <a:fillRect/>
          </a:stretch>
        </p:blipFill>
        <p:spPr bwMode="auto">
          <a:xfrm>
            <a:off x="0" y="0"/>
            <a:ext cx="762000" cy="466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9065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821</Words>
  <Application>Microsoft Office PowerPoint</Application>
  <PresentationFormat>Apresentação na tela (4:3)</PresentationFormat>
  <Paragraphs>175</Paragraphs>
  <Slides>22</Slides>
  <Notes>14</Notes>
  <HiddenSlides>0</HiddenSlides>
  <MMClips>0</MMClips>
  <ScaleCrop>false</ScaleCrop>
  <HeadingPairs>
    <vt:vector size="6" baseType="variant">
      <vt:variant>
        <vt:lpstr>Tema</vt:lpstr>
      </vt:variant>
      <vt:variant>
        <vt:i4>4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7" baseType="lpstr">
      <vt:lpstr>Tema do Office</vt:lpstr>
      <vt:lpstr>Estrutura padrão</vt:lpstr>
      <vt:lpstr>1_Estrutura padrão</vt:lpstr>
      <vt:lpstr>2_Estrutura padrão</vt:lpstr>
      <vt:lpstr>Slide</vt:lpstr>
      <vt:lpstr>Análise de Decisão</vt:lpstr>
      <vt:lpstr>Frases para Discussão</vt:lpstr>
      <vt:lpstr>Apresentação do PowerPoint</vt:lpstr>
      <vt:lpstr>Structuring Objectives</vt:lpstr>
      <vt:lpstr>Objectives Hierarchies</vt:lpstr>
      <vt:lpstr>6. Put weights on objectives for an addictive multiple-objective preference model</vt:lpstr>
      <vt:lpstr>Apresentação do PowerPoint</vt:lpstr>
      <vt:lpstr>Técnicas de Avaliação</vt:lpstr>
      <vt:lpstr>Apresentação do PowerPoint</vt:lpstr>
      <vt:lpstr>Função de Valor Aditiva</vt:lpstr>
      <vt:lpstr>Dormentes da  Estrada de Ferro Biriguí  (EFB)</vt:lpstr>
      <vt:lpstr>Empresa EFB*</vt:lpstr>
      <vt:lpstr>Dormentes: Impactos</vt:lpstr>
      <vt:lpstr>Possíveis Soluções</vt:lpstr>
      <vt:lpstr>EFB: Questões para Discussão</vt:lpstr>
      <vt:lpstr>Tabela de Estratégicas </vt:lpstr>
      <vt:lpstr>Apresentação do PowerPoint</vt:lpstr>
      <vt:lpstr>Apresentação do PowerPoint</vt:lpstr>
      <vt:lpstr>Apresentação do PowerPoint</vt:lpstr>
      <vt:lpstr>Apresentação do PowerPoint</vt:lpstr>
      <vt:lpstr>Empresa WYK - I</vt:lpstr>
      <vt:lpstr>Caso WYK – II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Abraham</dc:creator>
  <cp:lastModifiedBy>Abraham</cp:lastModifiedBy>
  <cp:revision>18</cp:revision>
  <dcterms:created xsi:type="dcterms:W3CDTF">2014-03-19T00:22:47Z</dcterms:created>
  <dcterms:modified xsi:type="dcterms:W3CDTF">2014-03-21T01:01:55Z</dcterms:modified>
</cp:coreProperties>
</file>