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21"/>
  </p:notesMasterIdLst>
  <p:sldIdLst>
    <p:sldId id="257" r:id="rId5"/>
    <p:sldId id="269" r:id="rId6"/>
    <p:sldId id="270" r:id="rId7"/>
    <p:sldId id="268" r:id="rId8"/>
    <p:sldId id="258" r:id="rId9"/>
    <p:sldId id="266" r:id="rId10"/>
    <p:sldId id="259" r:id="rId11"/>
    <p:sldId id="260" r:id="rId12"/>
    <p:sldId id="272" r:id="rId13"/>
    <p:sldId id="271" r:id="rId14"/>
    <p:sldId id="261" r:id="rId15"/>
    <p:sldId id="262" r:id="rId16"/>
    <p:sldId id="267" r:id="rId17"/>
    <p:sldId id="265" r:id="rId18"/>
    <p:sldId id="263" r:id="rId19"/>
    <p:sldId id="26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505E3-8A5B-47D4-BC2B-E6712C2B7096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186C-489D-493F-9C5F-38E30D5EC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56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96BF8-2CCD-40FE-A76F-BDFFC029C4D8}" type="slidenum">
              <a:rPr lang="pt-BR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6F7CB-593A-4A66-BBFD-4D2FE5CE40DB}" type="slidenum">
              <a:rPr lang="pt-BR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89D0C-E02A-498C-9B8F-4BC7F20135A8}" type="slidenum">
              <a:rPr lang="pt-BR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9993" indent="-276920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7681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50754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93826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6899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9971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23044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66116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A6D5B44-3C2A-49E1-918C-4A359A816C23}" type="slidenum">
              <a:rPr lang="pt-BR" sz="1200">
                <a:solidFill>
                  <a:prstClr val="black"/>
                </a:solidFill>
                <a:latin typeface="Times New Roman" pitchFamily="18" charset="0"/>
              </a:rPr>
              <a:pPr/>
              <a:t>7</a:t>
            </a:fld>
            <a:endParaRPr lang="pt-BR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9993" indent="-276920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7681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50754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93826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6899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9971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23044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66116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805A934-78CB-4465-88BC-950403964DAA}" type="slidenum">
              <a:rPr lang="pt-BR" sz="1200">
                <a:solidFill>
                  <a:prstClr val="black"/>
                </a:solidFill>
                <a:latin typeface="Times New Roman" pitchFamily="18" charset="0"/>
              </a:rPr>
              <a:pPr/>
              <a:t>8</a:t>
            </a:fld>
            <a:endParaRPr lang="pt-BR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EF0DA5C-A5D5-4FAC-9687-127630E1D2B4}" type="slidenum">
              <a:rPr lang="pt-BR" sz="1200" smtClean="0">
                <a:latin typeface="Times New Roman" pitchFamily="18" charset="0"/>
              </a:rPr>
              <a:pPr eaLnBrk="1" hangingPunct="1"/>
              <a:t>9</a:t>
            </a:fld>
            <a:endParaRPr lang="pt-BR" sz="120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A5FA6-47CD-4872-87DE-3ACA690038E2}" type="slidenum">
              <a:rPr lang="pt-BR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27717-5EF1-4A23-B8A1-436B80569F5F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1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014D8-2B8F-4D3B-A369-F5C53BDC93BD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8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D2D9E-8050-4358-8730-F5CC4311513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089FB-E6EB-48BF-BCC7-DDAD238C764F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16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EFFD6-DE4F-4AA6-8800-003DB7024171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79534-B282-41BF-8959-0B9D7D4C4D7B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4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85B80-AD4A-468F-B1D2-A8434E019F17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491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ADE25-A220-4E2A-A5DD-65109BD106A8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11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7F2C2-50C0-4F1D-AC4A-5599563D48B8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4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56F78-054F-4DFA-98AD-32097E573437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37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C78C7-5EA9-457F-B7A1-055E08FEA0CC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5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C441D-E329-43B3-AF12-5413D2EA1333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82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8A063-7DC9-48E1-B29B-D0D5D4913162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45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1572F-54B9-4811-93D1-6BA8CD144E84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83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160C0-F3C4-40E3-A540-E7AC81E2046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41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02-0BDC-42E0-9D52-B272E02B7B6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D4-5FB4-4EC2-A978-F7A1B350A36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0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02-0BDC-42E0-9D52-B272E02B7B6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D4-5FB4-4EC2-A978-F7A1B350A36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40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02-0BDC-42E0-9D52-B272E02B7B6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D4-5FB4-4EC2-A978-F7A1B350A36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34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02-0BDC-42E0-9D52-B272E02B7B6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D4-5FB4-4EC2-A978-F7A1B350A36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43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02-0BDC-42E0-9D52-B272E02B7B6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D4-5FB4-4EC2-A978-F7A1B350A36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95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02-0BDC-42E0-9D52-B272E02B7B6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D4-5FB4-4EC2-A978-F7A1B350A36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4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02-0BDC-42E0-9D52-B272E02B7B6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D4-5FB4-4EC2-A978-F7A1B350A36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2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CBF50-A3FA-4C75-A649-7452F34F2679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2686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02-0BDC-42E0-9D52-B272E02B7B6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D4-5FB4-4EC2-A978-F7A1B350A36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5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02-0BDC-42E0-9D52-B272E02B7B6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D4-5FB4-4EC2-A978-F7A1B350A36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573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02-0BDC-42E0-9D52-B272E02B7B6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D4-5FB4-4EC2-A978-F7A1B350A36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220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02-0BDC-42E0-9D52-B272E02B7B6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D4-5FB4-4EC2-A978-F7A1B350A36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799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54089-ADAC-41AF-89C9-29AB4FD1F345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3632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23BC-B567-4DAD-8BCC-8271D03F61C4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011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A13EF-D4D2-4A11-A77D-91F0C907122C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47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BD4F2-F089-4FA9-9758-1A3870CAA22E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456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3D28D-E066-4AB5-AB56-7B6A5657606D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484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C6F34-D0EF-4038-91A9-608DEB61DF6C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7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50747-BD89-48A3-A313-5F3A48019276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863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7CF5-3E73-44DE-85F0-F68026A47979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97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9D647-9680-493C-80A9-7EC45E75C605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9878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36685-C7B7-441D-88FB-1E17D3A0132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316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CA4BE-4A51-412D-BA2D-0BDB5D0329C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102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A0CE7-9429-4174-974B-8B67DA335978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989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2B31B2-8A80-4FFE-B43B-9FF36EFA2B5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4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E2F0D-5C3B-4FEB-86BB-A8246FB253BC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8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11B6C-B312-42FD-9828-0773893D09D6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0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D1EAB-D4B3-4305-8930-671C04DC8AF0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1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40642-F3D7-441B-8619-551D7392BAEA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0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B05B5-C8E2-47CA-937D-7D0179B43512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068CC2-39D6-409F-B301-F2FFCF7DD568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7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2EB0DE-A6B0-44C2-A1E7-A51666268037}" type="slidenum">
              <a:rPr lang="pt-B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DE02-0BDC-42E0-9D52-B272E02B7B6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9ED4-5FB4-4EC2-A978-F7A1B350A36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03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27FBEB-51C2-46A5-9741-E961B5278D4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6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http://www.ead.fea.usp.br/imagens/usp.gi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http://www.ead.fea.usp.br/imagens/usp.gi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http://www.ead.fea.usp.br/imagens/usp.gi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http://www.ead.fea.usp.br/imagens/usp.gif" TargetMode="External"/><Relationship Id="rId5" Type="http://schemas.openxmlformats.org/officeDocument/2006/relationships/image" Target="../media/image1.gif"/><Relationship Id="rId4" Type="http://schemas.openxmlformats.org/officeDocument/2006/relationships/hyperlink" Target="http://www.usp.b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7387" y="2286000"/>
            <a:ext cx="8712968" cy="1503040"/>
          </a:xfrm>
        </p:spPr>
        <p:txBody>
          <a:bodyPr/>
          <a:lstStyle/>
          <a:p>
            <a:r>
              <a:rPr lang="pt-BR" sz="3200" b="1" i="1" dirty="0" smtClean="0"/>
              <a:t/>
            </a:r>
            <a:br>
              <a:rPr lang="pt-BR" sz="3200" b="1" i="1" dirty="0" smtClean="0"/>
            </a:br>
            <a:r>
              <a:rPr lang="pt-BR" sz="3200" b="1" i="1" dirty="0" smtClean="0"/>
              <a:t>EAD-5853 Aula 05</a:t>
            </a:r>
            <a:br>
              <a:rPr lang="pt-BR" sz="3200" b="1" i="1" dirty="0" smtClean="0"/>
            </a:br>
            <a:r>
              <a:rPr lang="pt-BR" sz="3200" b="1" i="1" dirty="0" smtClean="0"/>
              <a:t>Capítulo 02 M&amp;C</a:t>
            </a:r>
            <a:br>
              <a:rPr lang="pt-BR" sz="3200" b="1" i="1" dirty="0" smtClean="0"/>
            </a:br>
            <a:r>
              <a:rPr lang="pt-BR" sz="3200" b="1" i="1" dirty="0" smtClean="0"/>
              <a:t>Pesquisa: apresentação e seleção de casos (</a:t>
            </a:r>
            <a:r>
              <a:rPr lang="pt-BR" sz="3200" b="1" i="1" dirty="0" err="1" smtClean="0"/>
              <a:t>Camanho</a:t>
            </a:r>
            <a:r>
              <a:rPr lang="pt-BR" sz="3200" b="1" i="1" dirty="0" smtClean="0"/>
              <a:t> e </a:t>
            </a:r>
            <a:r>
              <a:rPr lang="pt-BR" sz="3200" b="1" i="1" dirty="0" err="1" smtClean="0"/>
              <a:t>Lunica</a:t>
            </a:r>
            <a:r>
              <a:rPr lang="pt-BR" sz="3200" b="1" i="1" dirty="0" smtClean="0"/>
              <a:t>)</a:t>
            </a:r>
            <a:br>
              <a:rPr lang="pt-BR" sz="3200" b="1" i="1" dirty="0" smtClean="0"/>
            </a:br>
            <a:endParaRPr lang="pt-BR" sz="3200" b="1" i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/>
          <a:lstStyle/>
          <a:p>
            <a:endParaRPr lang="pt-BR" sz="2400" b="1" i="1" dirty="0"/>
          </a:p>
          <a:p>
            <a:r>
              <a:rPr lang="pt-BR" sz="2000" b="1" dirty="0"/>
              <a:t>Abraham </a:t>
            </a:r>
            <a:r>
              <a:rPr lang="pt-BR" sz="2000" b="1" dirty="0" err="1"/>
              <a:t>Yu</a:t>
            </a:r>
            <a:endParaRPr lang="pt-BR" sz="2000" b="1" dirty="0"/>
          </a:p>
          <a:p>
            <a:r>
              <a:rPr lang="pt-BR" sz="2000" b="1" dirty="0"/>
              <a:t>EAD-FEA</a:t>
            </a:r>
          </a:p>
        </p:txBody>
      </p:sp>
      <p:pic>
        <p:nvPicPr>
          <p:cNvPr id="2052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3886200" y="0"/>
            <a:ext cx="11430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01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CF5-3E73-44DE-85F0-F68026A47979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509364"/>
            <a:ext cx="757555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2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Abraham Yu</a:t>
            </a:r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EAD-5853</a:t>
            </a:r>
          </a:p>
        </p:txBody>
      </p:sp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CA4D-6C51-4A7A-8482-F4D4AA2FEBA6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pt-BR" sz="4000" b="1" i="1"/>
              <a:t>Significado da “Influencia”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Causa – efeito?</a:t>
            </a:r>
          </a:p>
          <a:p>
            <a:r>
              <a:rPr lang="pt-BR" dirty="0"/>
              <a:t>Dependência probabilística?</a:t>
            </a:r>
          </a:p>
          <a:p>
            <a:pPr>
              <a:buFontTx/>
              <a:buNone/>
            </a:pPr>
            <a:endParaRPr lang="pt-BR" dirty="0"/>
          </a:p>
          <a:p>
            <a:endParaRPr lang="pt-BR" dirty="0"/>
          </a:p>
          <a:p>
            <a:pPr>
              <a:buFontTx/>
              <a:buNone/>
            </a:pPr>
            <a:r>
              <a:rPr lang="pt-BR" sz="2800" dirty="0"/>
              <a:t>                </a:t>
            </a:r>
            <a:endParaRPr lang="pt-BR" sz="2800" dirty="0" smtClean="0"/>
          </a:p>
          <a:p>
            <a:pPr>
              <a:buFontTx/>
              <a:buNone/>
            </a:pPr>
            <a:r>
              <a:rPr lang="pt-BR" sz="2800" dirty="0"/>
              <a:t> </a:t>
            </a:r>
            <a:r>
              <a:rPr lang="pt-BR" sz="2800" dirty="0" smtClean="0"/>
              <a:t>                     P </a:t>
            </a:r>
            <a:r>
              <a:rPr lang="pt-BR" sz="2800" dirty="0"/>
              <a:t>(X|Y) = P (X)</a:t>
            </a:r>
          </a:p>
          <a:p>
            <a:r>
              <a:rPr lang="pt-BR" dirty="0" smtClean="0"/>
              <a:t>Sequência </a:t>
            </a:r>
            <a:r>
              <a:rPr lang="pt-BR" dirty="0"/>
              <a:t>cronológica?</a:t>
            </a:r>
          </a:p>
          <a:p>
            <a:r>
              <a:rPr lang="pt-BR" dirty="0"/>
              <a:t>Relevância? 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1752600" y="3352800"/>
            <a:ext cx="914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3962400" y="3352800"/>
            <a:ext cx="1066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26670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828800" y="3505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114800" y="3505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>
                <a:solidFill>
                  <a:prstClr val="black"/>
                </a:solidFill>
              </a:rPr>
              <a:t>X</a:t>
            </a:r>
          </a:p>
        </p:txBody>
      </p:sp>
      <p:pic>
        <p:nvPicPr>
          <p:cNvPr id="14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54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pt-BR" sz="3600" b="1" i="1" dirty="0" err="1" smtClean="0"/>
              <a:t>How</a:t>
            </a:r>
            <a:r>
              <a:rPr lang="pt-BR" sz="3600" b="1" i="1" dirty="0" smtClean="0"/>
              <a:t> </a:t>
            </a:r>
            <a:r>
              <a:rPr lang="pt-BR" sz="3600" b="1" i="1" dirty="0" err="1" smtClean="0"/>
              <a:t>Much</a:t>
            </a:r>
            <a:r>
              <a:rPr lang="pt-BR" sz="3600" b="1" i="1" dirty="0" smtClean="0"/>
              <a:t> </a:t>
            </a:r>
            <a:r>
              <a:rPr lang="pt-BR" sz="3600" b="1" i="1" dirty="0" err="1" smtClean="0"/>
              <a:t>Detail</a:t>
            </a:r>
            <a:r>
              <a:rPr lang="pt-BR" sz="3600" b="1" i="1" dirty="0" smtClean="0"/>
              <a:t> </a:t>
            </a:r>
            <a:r>
              <a:rPr lang="pt-BR" sz="3600" b="1" i="1" dirty="0" err="1" smtClean="0"/>
              <a:t>is</a:t>
            </a:r>
            <a:r>
              <a:rPr lang="pt-BR" sz="3600" b="1" i="1" dirty="0" smtClean="0"/>
              <a:t> </a:t>
            </a:r>
            <a:r>
              <a:rPr lang="pt-BR" sz="3600" b="1" i="1" dirty="0" err="1" smtClean="0"/>
              <a:t>Enough</a:t>
            </a:r>
            <a:r>
              <a:rPr lang="pt-BR" sz="3600" b="1" i="1" dirty="0" smtClean="0"/>
              <a:t>?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pt-BR" sz="2400" kern="0" dirty="0" smtClean="0">
                <a:solidFill>
                  <a:srgbClr val="000000"/>
                </a:solidFill>
                <a:latin typeface="Times New Roman"/>
              </a:rPr>
              <a:t>“a </a:t>
            </a:r>
            <a:r>
              <a:rPr lang="pt-BR" sz="2400" kern="0" dirty="0" err="1" smtClean="0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pt-BR" sz="24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400" kern="0" dirty="0" err="1" smtClean="0">
                <a:solidFill>
                  <a:srgbClr val="000000"/>
                </a:solidFill>
                <a:latin typeface="Times New Roman"/>
              </a:rPr>
              <a:t>adequate</a:t>
            </a:r>
            <a:r>
              <a:rPr lang="pt-BR" sz="24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400" kern="0" dirty="0" err="1" smtClean="0">
                <a:solidFill>
                  <a:srgbClr val="000000"/>
                </a:solidFill>
                <a:latin typeface="Times New Roman"/>
              </a:rPr>
              <a:t>to</a:t>
            </a:r>
            <a:r>
              <a:rPr lang="pt-BR" sz="24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400" kern="0" dirty="0" err="1" smtClean="0">
                <a:solidFill>
                  <a:srgbClr val="000000"/>
                </a:solidFill>
                <a:latin typeface="Times New Roman"/>
              </a:rPr>
              <a:t>make</a:t>
            </a:r>
            <a:r>
              <a:rPr lang="pt-BR" sz="2400" kern="0" dirty="0" smtClean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pt-BR" sz="2400" kern="0" dirty="0" err="1" smtClean="0">
                <a:solidFill>
                  <a:srgbClr val="000000"/>
                </a:solidFill>
                <a:latin typeface="Times New Roman"/>
              </a:rPr>
              <a:t>choice</a:t>
            </a:r>
            <a:r>
              <a:rPr lang="pt-BR" sz="2400" kern="0" dirty="0" smtClean="0">
                <a:solidFill>
                  <a:srgbClr val="000000"/>
                </a:solidFill>
                <a:latin typeface="Times New Roman"/>
              </a:rPr>
              <a:t>” x “a </a:t>
            </a:r>
            <a:r>
              <a:rPr lang="pt-BR" sz="2400" kern="0" dirty="0" err="1" smtClean="0">
                <a:solidFill>
                  <a:srgbClr val="000000"/>
                </a:solidFill>
                <a:latin typeface="Times New Roman"/>
              </a:rPr>
              <a:t>good</a:t>
            </a:r>
            <a:r>
              <a:rPr lang="pt-BR" sz="24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400" kern="0" dirty="0" err="1" smtClean="0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pt-BR" sz="24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400" kern="0" dirty="0" err="1" smtClean="0">
                <a:solidFill>
                  <a:srgbClr val="000000"/>
                </a:solidFill>
                <a:latin typeface="Times New Roman"/>
              </a:rPr>
              <a:t>of</a:t>
            </a:r>
            <a:r>
              <a:rPr lang="pt-BR" sz="2400" kern="0" dirty="0" smtClean="0">
                <a:solidFill>
                  <a:srgbClr val="000000"/>
                </a:solidFill>
                <a:latin typeface="Times New Roman"/>
              </a:rPr>
              <a:t> reality”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endParaRPr lang="pt-BR" sz="2400" kern="0" dirty="0">
              <a:solidFill>
                <a:srgbClr val="000000"/>
              </a:solidFill>
              <a:latin typeface="Times New Roman"/>
            </a:endParaRP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pt-BR" sz="2400" kern="0" dirty="0" smtClean="0">
                <a:solidFill>
                  <a:srgbClr val="000000"/>
                </a:solidFill>
                <a:latin typeface="Times New Roman"/>
              </a:rPr>
              <a:t>Requisite </a:t>
            </a:r>
            <a:r>
              <a:rPr lang="pt-BR" sz="2400" kern="0" dirty="0" err="1">
                <a:solidFill>
                  <a:srgbClr val="000000"/>
                </a:solidFill>
                <a:latin typeface="Times New Roman"/>
              </a:rPr>
              <a:t>decision</a:t>
            </a:r>
            <a:r>
              <a:rPr lang="pt-BR" sz="240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400" kern="0" dirty="0" err="1" smtClean="0">
                <a:solidFill>
                  <a:srgbClr val="000000"/>
                </a:solidFill>
                <a:latin typeface="Times New Roman"/>
              </a:rPr>
              <a:t>models</a:t>
            </a:r>
            <a:endParaRPr lang="pt-BR" sz="2400" kern="0" dirty="0">
              <a:solidFill>
                <a:srgbClr val="000000"/>
              </a:solidFill>
              <a:latin typeface="Times New Roman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endParaRPr lang="pt-BR" sz="2000" kern="0" dirty="0" smtClean="0">
              <a:solidFill>
                <a:srgbClr val="000000"/>
              </a:solidFill>
              <a:latin typeface="Times New Roman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pt-BR" sz="2000" kern="0" dirty="0" smtClean="0">
                <a:solidFill>
                  <a:srgbClr val="000000"/>
                </a:solidFill>
                <a:latin typeface="Times New Roman"/>
              </a:rPr>
              <a:t>“a </a:t>
            </a:r>
            <a:r>
              <a:rPr lang="pt-BR" sz="2000" kern="0" dirty="0" err="1" smtClean="0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pt-BR" sz="20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000" kern="0" dirty="0" err="1" smtClean="0">
                <a:solidFill>
                  <a:srgbClr val="000000"/>
                </a:solidFill>
                <a:latin typeface="Times New Roman"/>
              </a:rPr>
              <a:t>can</a:t>
            </a:r>
            <a:r>
              <a:rPr lang="pt-BR" sz="20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000" kern="0" dirty="0" err="1" smtClean="0">
                <a:solidFill>
                  <a:srgbClr val="000000"/>
                </a:solidFill>
                <a:latin typeface="Times New Roman"/>
              </a:rPr>
              <a:t>be</a:t>
            </a:r>
            <a:r>
              <a:rPr lang="pt-BR" sz="20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000" kern="0" dirty="0" err="1" smtClean="0">
                <a:solidFill>
                  <a:srgbClr val="000000"/>
                </a:solidFill>
                <a:latin typeface="Times New Roman"/>
              </a:rPr>
              <a:t>considered</a:t>
            </a:r>
            <a:r>
              <a:rPr lang="pt-BR" sz="2000" kern="0" dirty="0" smtClean="0">
                <a:solidFill>
                  <a:srgbClr val="000000"/>
                </a:solidFill>
                <a:latin typeface="Times New Roman"/>
              </a:rPr>
              <a:t> requisite </a:t>
            </a:r>
            <a:r>
              <a:rPr lang="pt-BR" sz="2000" kern="0" dirty="0" err="1" smtClean="0">
                <a:solidFill>
                  <a:srgbClr val="000000"/>
                </a:solidFill>
                <a:latin typeface="Times New Roman"/>
              </a:rPr>
              <a:t>only</a:t>
            </a:r>
            <a:r>
              <a:rPr lang="pt-BR" sz="20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000" kern="0" dirty="0" err="1" smtClean="0">
                <a:solidFill>
                  <a:srgbClr val="000000"/>
                </a:solidFill>
                <a:latin typeface="Times New Roman"/>
              </a:rPr>
              <a:t>when</a:t>
            </a:r>
            <a:r>
              <a:rPr lang="pt-BR" sz="2000" kern="0" dirty="0" smtClean="0">
                <a:solidFill>
                  <a:srgbClr val="000000"/>
                </a:solidFill>
                <a:latin typeface="Times New Roman"/>
              </a:rPr>
              <a:t> no new </a:t>
            </a:r>
            <a:r>
              <a:rPr lang="pt-BR" sz="2000" kern="0" dirty="0" err="1" smtClean="0">
                <a:solidFill>
                  <a:srgbClr val="000000"/>
                </a:solidFill>
                <a:latin typeface="Times New Roman"/>
              </a:rPr>
              <a:t>intuitions</a:t>
            </a:r>
            <a:r>
              <a:rPr lang="pt-BR" sz="2000" kern="0" dirty="0" smtClean="0">
                <a:solidFill>
                  <a:srgbClr val="000000"/>
                </a:solidFill>
                <a:latin typeface="Times New Roman"/>
              </a:rPr>
              <a:t> emerge </a:t>
            </a:r>
            <a:r>
              <a:rPr lang="pt-BR" sz="2000" kern="0" dirty="0" err="1" smtClean="0">
                <a:solidFill>
                  <a:srgbClr val="000000"/>
                </a:solidFill>
                <a:latin typeface="Times New Roman"/>
              </a:rPr>
              <a:t>about</a:t>
            </a:r>
            <a:r>
              <a:rPr lang="pt-BR" sz="20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000" kern="0" dirty="0" err="1" smtClean="0">
                <a:solidFill>
                  <a:srgbClr val="000000"/>
                </a:solidFill>
                <a:latin typeface="Times New Roman"/>
              </a:rPr>
              <a:t>the</a:t>
            </a:r>
            <a:r>
              <a:rPr lang="pt-BR" sz="20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000" kern="0" dirty="0" err="1" smtClean="0">
                <a:solidFill>
                  <a:srgbClr val="000000"/>
                </a:solidFill>
                <a:latin typeface="Times New Roman"/>
              </a:rPr>
              <a:t>problem</a:t>
            </a:r>
            <a:r>
              <a:rPr lang="pt-BR" sz="2000" kern="0" dirty="0" smtClean="0">
                <a:solidFill>
                  <a:srgbClr val="000000"/>
                </a:solidFill>
                <a:latin typeface="Times New Roman"/>
              </a:rPr>
              <a:t>”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pt-BR" sz="2000" kern="0" dirty="0" smtClean="0">
              <a:solidFill>
                <a:srgbClr val="000000"/>
              </a:solidFill>
              <a:latin typeface="Times New Roman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pt-BR" sz="2000" kern="0" dirty="0">
                <a:solidFill>
                  <a:srgbClr val="000000"/>
                </a:solidFill>
                <a:latin typeface="Times New Roman"/>
              </a:rPr>
              <a:t>Phillips, LD (1982) “</a:t>
            </a:r>
            <a:r>
              <a:rPr lang="pt-BR" sz="2000" kern="0" dirty="0" err="1">
                <a:solidFill>
                  <a:srgbClr val="000000"/>
                </a:solidFill>
                <a:latin typeface="Times New Roman"/>
              </a:rPr>
              <a:t>Requisit</a:t>
            </a:r>
            <a:r>
              <a:rPr lang="pt-BR" sz="200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000" kern="0" dirty="0" err="1">
                <a:solidFill>
                  <a:srgbClr val="000000"/>
                </a:solidFill>
                <a:latin typeface="Times New Roman"/>
              </a:rPr>
              <a:t>decision</a:t>
            </a:r>
            <a:r>
              <a:rPr lang="pt-BR" sz="200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000" kern="0" dirty="0" err="1">
                <a:solidFill>
                  <a:srgbClr val="000000"/>
                </a:solidFill>
                <a:latin typeface="Times New Roman"/>
              </a:rPr>
              <a:t>modelling</a:t>
            </a:r>
            <a:r>
              <a:rPr lang="pt-BR" sz="2000" kern="0" dirty="0">
                <a:solidFill>
                  <a:srgbClr val="000000"/>
                </a:solidFill>
                <a:latin typeface="Times New Roman"/>
              </a:rPr>
              <a:t>.” </a:t>
            </a:r>
            <a:r>
              <a:rPr lang="pt-BR" sz="2000" kern="0" dirty="0" err="1">
                <a:solidFill>
                  <a:srgbClr val="000000"/>
                </a:solidFill>
                <a:latin typeface="Times New Roman"/>
              </a:rPr>
              <a:t>Journal</a:t>
            </a:r>
            <a:r>
              <a:rPr lang="pt-BR" sz="200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000" kern="0" dirty="0" err="1">
                <a:solidFill>
                  <a:srgbClr val="000000"/>
                </a:solidFill>
                <a:latin typeface="Times New Roman"/>
              </a:rPr>
              <a:t>of</a:t>
            </a:r>
            <a:r>
              <a:rPr lang="pt-BR" sz="200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000" kern="0" dirty="0" err="1">
                <a:solidFill>
                  <a:srgbClr val="000000"/>
                </a:solidFill>
                <a:latin typeface="Times New Roman"/>
              </a:rPr>
              <a:t>the</a:t>
            </a:r>
            <a:r>
              <a:rPr lang="pt-BR" sz="200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000" kern="0" dirty="0" err="1">
                <a:solidFill>
                  <a:srgbClr val="000000"/>
                </a:solidFill>
                <a:latin typeface="Times New Roman"/>
              </a:rPr>
              <a:t>Operational</a:t>
            </a:r>
            <a:r>
              <a:rPr lang="pt-BR" sz="200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000" kern="0" dirty="0" err="1">
                <a:solidFill>
                  <a:srgbClr val="000000"/>
                </a:solidFill>
                <a:latin typeface="Times New Roman"/>
              </a:rPr>
              <a:t>Research</a:t>
            </a:r>
            <a:r>
              <a:rPr lang="pt-BR" sz="200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000" kern="0" dirty="0" err="1">
                <a:solidFill>
                  <a:srgbClr val="000000"/>
                </a:solidFill>
                <a:latin typeface="Times New Roman"/>
              </a:rPr>
              <a:t>Society</a:t>
            </a:r>
            <a:r>
              <a:rPr lang="pt-BR" sz="2000" kern="0">
                <a:solidFill>
                  <a:srgbClr val="000000"/>
                </a:solidFill>
                <a:latin typeface="Times New Roman"/>
              </a:rPr>
              <a:t>, 33, 303-312. 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pt-BR" sz="2000" kern="0" dirty="0" smtClean="0">
              <a:solidFill>
                <a:srgbClr val="000000"/>
              </a:solidFill>
              <a:latin typeface="Times New Roman"/>
            </a:endParaRPr>
          </a:p>
          <a:p>
            <a:pPr lvl="0" fontAlgn="base">
              <a:spcAft>
                <a:spcPct val="0"/>
              </a:spcAft>
              <a:buFontTx/>
              <a:buChar char="•"/>
            </a:pPr>
            <a:endParaRPr lang="pt-BR" sz="2400" kern="0" dirty="0">
              <a:solidFill>
                <a:srgbClr val="000000"/>
              </a:solidFill>
              <a:latin typeface="Times New Roman"/>
            </a:endParaRPr>
          </a:p>
          <a:p>
            <a:endParaRPr lang="pt-BR" sz="2400" dirty="0"/>
          </a:p>
        </p:txBody>
      </p:sp>
      <p:pic>
        <p:nvPicPr>
          <p:cNvPr id="4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20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CF5-3E73-44DE-85F0-F68026A47979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8640"/>
            <a:ext cx="6264695" cy="596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5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CF5-3E73-44DE-85F0-F68026A47979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33425"/>
            <a:ext cx="75819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84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i="1" dirty="0" smtClean="0"/>
              <a:t>Exercícios para Próxima Aula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M&amp;C 2.5</a:t>
            </a:r>
          </a:p>
          <a:p>
            <a:pPr algn="ctr"/>
            <a:r>
              <a:rPr lang="pt-BR" dirty="0" smtClean="0"/>
              <a:t>M&amp;C 2.9</a:t>
            </a:r>
          </a:p>
          <a:p>
            <a:pPr algn="ctr"/>
            <a:r>
              <a:rPr lang="pt-BR" dirty="0" smtClean="0"/>
              <a:t>M&amp;C 2.12</a:t>
            </a:r>
            <a:endParaRPr lang="pt-BR" dirty="0"/>
          </a:p>
        </p:txBody>
      </p:sp>
      <p:pic>
        <p:nvPicPr>
          <p:cNvPr id="4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72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341E-610B-4E8F-ADF8-D42238C36861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95177"/>
            <a:ext cx="7772400" cy="1143000"/>
          </a:xfrm>
        </p:spPr>
        <p:txBody>
          <a:bodyPr/>
          <a:lstStyle/>
          <a:p>
            <a:r>
              <a:rPr lang="pt-BR" sz="3600" b="1" i="1" dirty="0">
                <a:solidFill>
                  <a:schemeClr val="tx1"/>
                </a:solidFill>
              </a:rPr>
              <a:t>Trabalho da Disciplina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7772400" cy="4827240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/>
              <a:t>“DECISÕES ESTRATÉGICAS ESTRUTURADAS: ADOÇÃO, PRÁTICA E EFETIVIDADE NO BRASIL</a:t>
            </a:r>
            <a:r>
              <a:rPr lang="pt-BR" sz="2400" dirty="0" smtClean="0"/>
              <a:t>”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smtClean="0"/>
              <a:t>Parceria </a:t>
            </a:r>
            <a:r>
              <a:rPr lang="pt-BR" sz="2400" dirty="0" err="1" smtClean="0"/>
              <a:t>Camanho</a:t>
            </a:r>
            <a:r>
              <a:rPr lang="pt-BR" sz="2400" dirty="0" smtClean="0"/>
              <a:t>, </a:t>
            </a:r>
            <a:r>
              <a:rPr lang="pt-BR" sz="2400" dirty="0" err="1" smtClean="0"/>
              <a:t>Lunica</a:t>
            </a:r>
            <a:r>
              <a:rPr lang="pt-BR" sz="2400" dirty="0" smtClean="0"/>
              <a:t> &amp; Núcleo Decide da FEA </a:t>
            </a:r>
          </a:p>
          <a:p>
            <a:r>
              <a:rPr lang="pt-BR" sz="2400" dirty="0" smtClean="0"/>
              <a:t>Objetivos</a:t>
            </a:r>
          </a:p>
          <a:p>
            <a:pPr lvl="1"/>
            <a:r>
              <a:rPr lang="pt-BR" sz="2000" dirty="0" smtClean="0"/>
              <a:t>Principal: </a:t>
            </a:r>
            <a:r>
              <a:rPr lang="pt-BR" sz="2000" dirty="0"/>
              <a:t>Entender os problemas de adoção e uso de metodologia estruturada de apoio de tomada de decisão no âmbito de organizações no </a:t>
            </a:r>
            <a:r>
              <a:rPr lang="pt-BR" sz="2000" dirty="0" smtClean="0"/>
              <a:t>Brasil</a:t>
            </a:r>
          </a:p>
          <a:p>
            <a:pPr lvl="1"/>
            <a:r>
              <a:rPr lang="pt-BR" sz="2000" dirty="0" smtClean="0"/>
              <a:t>Secundários:  </a:t>
            </a:r>
            <a:r>
              <a:rPr lang="pt-BR" sz="2000" dirty="0"/>
              <a:t>O que os levam a adotar? São efetivos? Quanto tempo durou? Porque caducam? Valem a pena?</a:t>
            </a:r>
          </a:p>
          <a:p>
            <a:r>
              <a:rPr lang="pt-BR" sz="2400" dirty="0" smtClean="0"/>
              <a:t>Grupo </a:t>
            </a:r>
            <a:r>
              <a:rPr lang="pt-BR" sz="2400" dirty="0"/>
              <a:t>de  </a:t>
            </a:r>
            <a:r>
              <a:rPr lang="pt-BR" sz="2400" dirty="0" smtClean="0"/>
              <a:t>~ 3 </a:t>
            </a:r>
            <a:r>
              <a:rPr lang="pt-BR" sz="2400" dirty="0" smtClean="0"/>
              <a:t>pessoas (alunos e membros do ND)</a:t>
            </a:r>
            <a:endParaRPr lang="pt-BR" sz="2400" dirty="0"/>
          </a:p>
          <a:p>
            <a:pPr lvl="1"/>
            <a:endParaRPr lang="pt-BR" sz="2400" dirty="0"/>
          </a:p>
        </p:txBody>
      </p:sp>
      <p:pic>
        <p:nvPicPr>
          <p:cNvPr id="7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01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 smtClean="0">
                <a:latin typeface="Calibri" panose="020F0502020204030204" pitchFamily="34" charset="0"/>
              </a:rPr>
              <a:t>M&amp;C Chapter 2 Uncertainty and Probability</a:t>
            </a:r>
            <a:endParaRPr lang="en-US" sz="3200" b="1" i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Chapter 2: “we concentrate on describing and communicating about uncertainty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Chapter 10: review of probability theory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 qualitative discussion on uncertainty: Chapter 7 – Uncertainty (Hammond, Keeney and </a:t>
            </a:r>
            <a:r>
              <a:rPr lang="en-US" sz="2400" dirty="0" err="1" smtClean="0">
                <a:latin typeface="Calibri" panose="020F0502020204030204" pitchFamily="34" charset="0"/>
              </a:rPr>
              <a:t>Raiffa</a:t>
            </a:r>
            <a:r>
              <a:rPr lang="en-US" sz="2400" dirty="0" smtClean="0">
                <a:latin typeface="Calibri" panose="020F0502020204030204" pitchFamily="34" charset="0"/>
              </a:rPr>
              <a:t>, 1999) 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FEA/USP  EAD-5853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Abraham Yu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441D-E329-43B3-AF12-5413D2EA1333}" type="slidenum">
              <a:rPr lang="pt-BR" smtClean="0">
                <a:solidFill>
                  <a:srgbClr val="000000"/>
                </a:solidFill>
              </a:rPr>
              <a:pPr/>
              <a:t>2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7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79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>
          <a:xfrm>
            <a:off x="457200" y="416597"/>
            <a:ext cx="4040188" cy="639762"/>
          </a:xfrm>
        </p:spPr>
        <p:txBody>
          <a:bodyPr/>
          <a:lstStyle/>
          <a:p>
            <a:pPr algn="ctr"/>
            <a:r>
              <a:rPr lang="pt-BR" dirty="0" err="1" smtClean="0"/>
              <a:t>Hammond</a:t>
            </a:r>
            <a:r>
              <a:rPr lang="pt-BR" dirty="0" smtClean="0"/>
              <a:t>, </a:t>
            </a:r>
            <a:r>
              <a:rPr lang="pt-BR" dirty="0" err="1" smtClean="0"/>
              <a:t>Keeney</a:t>
            </a:r>
            <a:r>
              <a:rPr lang="pt-BR" dirty="0" smtClean="0"/>
              <a:t> e </a:t>
            </a:r>
            <a:r>
              <a:rPr lang="pt-BR" dirty="0" err="1" smtClean="0"/>
              <a:t>Raiffa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23528" y="1314963"/>
            <a:ext cx="4608512" cy="47688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Definir o problema certo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Especificar seus objetivos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Criar alternativas imaginativas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b="1" dirty="0" smtClean="0">
                <a:solidFill>
                  <a:srgbClr val="FF99CC"/>
                </a:solidFill>
              </a:rPr>
              <a:t>Entender as consequências</a:t>
            </a:r>
            <a:endParaRPr lang="pt-BR" b="1" dirty="0">
              <a:solidFill>
                <a:srgbClr val="FF99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Lançar mão de todas as suas escolhas (</a:t>
            </a:r>
            <a:r>
              <a:rPr lang="pt-BR" i="1" dirty="0" err="1" smtClean="0"/>
              <a:t>grapple</a:t>
            </a:r>
            <a:r>
              <a:rPr lang="pt-BR" i="1" dirty="0" smtClean="0"/>
              <a:t> </a:t>
            </a:r>
            <a:r>
              <a:rPr lang="pt-BR" i="1" dirty="0" err="1" smtClean="0"/>
              <a:t>with</a:t>
            </a:r>
            <a:r>
              <a:rPr lang="pt-BR" i="1" dirty="0" smtClean="0"/>
              <a:t> </a:t>
            </a:r>
            <a:r>
              <a:rPr lang="pt-BR" i="1" dirty="0" err="1" smtClean="0"/>
              <a:t>your</a:t>
            </a:r>
            <a:r>
              <a:rPr lang="pt-BR" i="1" dirty="0" smtClean="0"/>
              <a:t> trade-</a:t>
            </a:r>
            <a:r>
              <a:rPr lang="pt-BR" i="1" dirty="0" err="1" smtClean="0"/>
              <a:t>offs</a:t>
            </a:r>
            <a:r>
              <a:rPr lang="pt-BR" dirty="0" smtClean="0"/>
              <a:t>)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b="1" dirty="0" smtClean="0">
                <a:solidFill>
                  <a:srgbClr val="FF0000"/>
                </a:solidFill>
              </a:rPr>
              <a:t>Esclarecer suas incertezas</a:t>
            </a:r>
            <a:endParaRPr lang="pt-BR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Pensar muito sobre sua tolerância ao risco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Considerar decisões interligadas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4654078" y="399024"/>
            <a:ext cx="4041775" cy="639762"/>
          </a:xfrm>
        </p:spPr>
        <p:txBody>
          <a:bodyPr/>
          <a:lstStyle/>
          <a:p>
            <a:pPr algn="ctr"/>
            <a:r>
              <a:rPr lang="pt-BR" dirty="0" err="1" smtClean="0"/>
              <a:t>McNamee</a:t>
            </a:r>
            <a:r>
              <a:rPr lang="pt-BR" dirty="0"/>
              <a:t> </a:t>
            </a:r>
            <a:r>
              <a:rPr lang="pt-BR" dirty="0" smtClean="0"/>
              <a:t>&amp; </a:t>
            </a:r>
            <a:r>
              <a:rPr lang="pt-BR" dirty="0" err="1" smtClean="0"/>
              <a:t>Celona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5080911" y="1314963"/>
            <a:ext cx="4041775" cy="476886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1. Definição </a:t>
            </a:r>
            <a:r>
              <a:rPr lang="pt-BR" dirty="0"/>
              <a:t>apropriada do problema (</a:t>
            </a:r>
            <a:r>
              <a:rPr lang="pt-BR" i="1" dirty="0" err="1"/>
              <a:t>framing</a:t>
            </a:r>
            <a:r>
              <a:rPr lang="pt-BR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2. Alternativas criativas e viáveis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3. </a:t>
            </a:r>
            <a:r>
              <a:rPr lang="pt-BR" b="1" dirty="0">
                <a:solidFill>
                  <a:srgbClr val="FF0000"/>
                </a:solidFill>
              </a:rPr>
              <a:t>Informação relevante e confiável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4. Valores e “trade-off” claros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5. Raciocínio lógico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6. Compromisso para a ação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Abraham </a:t>
            </a:r>
            <a:r>
              <a:rPr lang="pt-BR" dirty="0" err="1">
                <a:solidFill>
                  <a:srgbClr val="000000"/>
                </a:solidFill>
              </a:rPr>
              <a:t>Yu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2279-5399-41EA-95B1-DD120838CF7B}" type="slidenum">
              <a:rPr lang="pt-BR">
                <a:solidFill>
                  <a:srgbClr val="000000"/>
                </a:solidFill>
              </a:rPr>
              <a:pPr/>
              <a:t>3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9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2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792088"/>
          </a:xfrm>
        </p:spPr>
        <p:txBody>
          <a:bodyPr/>
          <a:lstStyle/>
          <a:p>
            <a:r>
              <a:rPr lang="en-US" sz="2800" b="1" i="1" dirty="0" smtClean="0">
                <a:latin typeface="Calibri" panose="020F0502020204030204" pitchFamily="34" charset="0"/>
              </a:rPr>
              <a:t>M&amp;C Chapter 2 Uncertainty and Probability</a:t>
            </a:r>
            <a:endParaRPr lang="en-US" sz="2800" b="1" i="1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052736"/>
            <a:ext cx="7772400" cy="5043264"/>
          </a:xfrm>
        </p:spPr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Probability: a language of uncertainty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Influence diagram </a:t>
            </a:r>
            <a:r>
              <a:rPr lang="en-US" sz="1800" dirty="0" smtClean="0">
                <a:latin typeface="Calibri" panose="020F0502020204030204" pitchFamily="34" charset="0"/>
              </a:rPr>
              <a:t>(theory in Chapter </a:t>
            </a:r>
            <a:r>
              <a:rPr lang="en-US" sz="1800" dirty="0" smtClean="0">
                <a:latin typeface="Calibri" panose="020F0502020204030204" pitchFamily="34" charset="0"/>
              </a:rPr>
              <a:t>11)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Why bother with probabilities?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What are probabilities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The “divide and conquer” approach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Clairvoyance test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Assigning the numbers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Distribution tree &amp; probability tree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Analyzing the tree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Cumulative probability plot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Histogram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How much detail is enough?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Certain equivalent and expected value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Encoding </a:t>
            </a:r>
            <a:r>
              <a:rPr lang="en-US" sz="2000" dirty="0" smtClean="0">
                <a:latin typeface="Calibri" panose="020F0502020204030204" pitchFamily="34" charset="0"/>
              </a:rPr>
              <a:t>probabilities (techniques in Chapter 12)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FEA/USP  EAD-5853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0000"/>
                </a:solidFill>
              </a:rPr>
              <a:t>Abraham </a:t>
            </a:r>
            <a:r>
              <a:rPr lang="pt-BR" dirty="0" err="1" smtClean="0">
                <a:solidFill>
                  <a:srgbClr val="000000"/>
                </a:solidFill>
              </a:rPr>
              <a:t>Yu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441D-E329-43B3-AF12-5413D2EA1333}" type="slidenum">
              <a:rPr lang="pt-BR" smtClean="0">
                <a:solidFill>
                  <a:srgbClr val="000000"/>
                </a:solidFill>
              </a:rPr>
              <a:pPr/>
              <a:t>4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7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8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gitalizar0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268413"/>
            <a:ext cx="8156575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 descr="USP">
            <a:hlinkClick r:id="rId4"/>
          </p:cNvPr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1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CF5-3E73-44DE-85F0-F68026A47979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0648"/>
            <a:ext cx="6120680" cy="572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59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sz="1400" smtClean="0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2355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8CC5030-6744-4116-839C-8A466DD23BC8}" type="slidenum">
              <a:rPr lang="pt-BR" sz="1400" smtClean="0">
                <a:solidFill>
                  <a:srgbClr val="000000"/>
                </a:solidFill>
              </a:rPr>
              <a:pPr eaLnBrk="1" hangingPunct="1"/>
              <a:t>7</a:t>
            </a:fld>
            <a:endParaRPr lang="pt-BR" sz="1400" smtClean="0">
              <a:solidFill>
                <a:srgbClr val="000000"/>
              </a:solidFill>
            </a:endParaRPr>
          </a:p>
        </p:txBody>
      </p:sp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b="1" i="1" dirty="0" smtClean="0"/>
              <a:t>Demanda por Fio Dental</a:t>
            </a: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Estimar a demanda brasileira em 2013</a:t>
            </a:r>
          </a:p>
          <a:p>
            <a:pPr eaLnBrk="1" hangingPunct="1"/>
            <a:r>
              <a:rPr lang="pt-BR" sz="2800" dirty="0" smtClean="0"/>
              <a:t>Utilizando conhecimento da classe</a:t>
            </a:r>
          </a:p>
          <a:p>
            <a:pPr lvl="1" eaLnBrk="1" hangingPunct="1"/>
            <a:r>
              <a:rPr lang="pt-BR" sz="2400" dirty="0" smtClean="0"/>
              <a:t>Sem acesso a outras fontes de informações</a:t>
            </a:r>
          </a:p>
          <a:p>
            <a:pPr lvl="1" eaLnBrk="1" hangingPunct="1"/>
            <a:r>
              <a:rPr lang="pt-BR" sz="2400" dirty="0" smtClean="0"/>
              <a:t>Dados subjetivos – opiniões e julgamentos</a:t>
            </a:r>
          </a:p>
          <a:p>
            <a:pPr eaLnBrk="1" hangingPunct="1"/>
            <a:r>
              <a:rPr lang="pt-BR" sz="2800" dirty="0" smtClean="0"/>
              <a:t>Primeiro passo - definir a medida da </a:t>
            </a:r>
            <a:r>
              <a:rPr lang="pt-BR" sz="2800" dirty="0" smtClean="0"/>
              <a:t>demanda</a:t>
            </a:r>
          </a:p>
          <a:p>
            <a:pPr eaLnBrk="1" hangingPunct="1"/>
            <a:endParaRPr lang="pt-BR" sz="2800" dirty="0" smtClean="0"/>
          </a:p>
        </p:txBody>
      </p:sp>
      <p:pic>
        <p:nvPicPr>
          <p:cNvPr id="6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55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sz="1400" smtClean="0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2457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4E4E7A0-EEA0-4A93-826D-5128E2F76122}" type="slidenum">
              <a:rPr lang="pt-BR" sz="1400" smtClean="0">
                <a:solidFill>
                  <a:srgbClr val="000000"/>
                </a:solidFill>
              </a:rPr>
              <a:pPr eaLnBrk="1" hangingPunct="1"/>
              <a:t>8</a:t>
            </a:fld>
            <a:endParaRPr lang="pt-BR" sz="1400" smtClean="0">
              <a:solidFill>
                <a:srgbClr val="000000"/>
              </a:solidFill>
            </a:endParaRPr>
          </a:p>
        </p:txBody>
      </p:sp>
      <p:sp>
        <p:nvSpPr>
          <p:cNvPr id="2458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b="1" i="1" dirty="0" smtClean="0"/>
              <a:t>Diagrama de Influencia</a:t>
            </a:r>
          </a:p>
        </p:txBody>
      </p:sp>
      <p:sp>
        <p:nvSpPr>
          <p:cNvPr id="2458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Identificar os fatores relevantes ao problema</a:t>
            </a:r>
          </a:p>
          <a:p>
            <a:pPr lvl="1" eaLnBrk="1" hangingPunct="1"/>
            <a:r>
              <a:rPr lang="pt-BR" smtClean="0"/>
              <a:t>Círculos ou ovais</a:t>
            </a:r>
          </a:p>
          <a:p>
            <a:pPr eaLnBrk="1" hangingPunct="1"/>
            <a:r>
              <a:rPr lang="pt-BR" sz="2800" smtClean="0"/>
              <a:t>Definir o significado de cada fator</a:t>
            </a:r>
          </a:p>
          <a:p>
            <a:pPr lvl="1" eaLnBrk="1" hangingPunct="1"/>
            <a:r>
              <a:rPr lang="pt-BR" smtClean="0"/>
              <a:t>Medição </a:t>
            </a:r>
          </a:p>
          <a:p>
            <a:pPr eaLnBrk="1" hangingPunct="1"/>
            <a:r>
              <a:rPr lang="pt-BR" sz="2800" smtClean="0"/>
              <a:t>Estabelecer as relações entre os fatores</a:t>
            </a:r>
          </a:p>
          <a:p>
            <a:pPr lvl="1" eaLnBrk="1" hangingPunct="1"/>
            <a:r>
              <a:rPr lang="pt-BR" smtClean="0"/>
              <a:t>Setas ou influencias</a:t>
            </a:r>
          </a:p>
          <a:p>
            <a:pPr eaLnBrk="1" hangingPunct="1"/>
            <a:r>
              <a:rPr lang="pt-BR" sz="2800" smtClean="0"/>
              <a:t>Desenvolvido para Marinha dos EUA (~1980)</a:t>
            </a:r>
          </a:p>
        </p:txBody>
      </p:sp>
      <p:pic>
        <p:nvPicPr>
          <p:cNvPr id="6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39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sz="1400" smtClean="0"/>
              <a:t>A. Yu</a:t>
            </a:r>
          </a:p>
        </p:txBody>
      </p:sp>
      <p:sp>
        <p:nvSpPr>
          <p:cNvPr id="1945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80C08DF-9F98-4046-AF30-72B880ECC02B}" type="slidenum">
              <a:rPr lang="pt-BR" sz="1400" smtClean="0"/>
              <a:pPr eaLnBrk="1" hangingPunct="1"/>
              <a:t>9</a:t>
            </a:fld>
            <a:endParaRPr lang="pt-BR" sz="140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b="1" i="1" dirty="0" smtClean="0"/>
              <a:t>Estimar Probabilidade Subjetivamente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Definir bem o evento ou a variável</a:t>
            </a:r>
          </a:p>
          <a:p>
            <a:pPr lvl="1" eaLnBrk="1" hangingPunct="1"/>
            <a:r>
              <a:rPr lang="pt-BR" sz="2400" dirty="0" smtClean="0"/>
              <a:t>preço do algodão </a:t>
            </a:r>
          </a:p>
          <a:p>
            <a:pPr eaLnBrk="1" hangingPunct="1"/>
            <a:r>
              <a:rPr lang="pt-BR" sz="2800" dirty="0" smtClean="0"/>
              <a:t>Motivar o </a:t>
            </a:r>
            <a:r>
              <a:rPr lang="pt-BR" sz="2800" dirty="0" err="1" smtClean="0"/>
              <a:t>decisor</a:t>
            </a:r>
            <a:r>
              <a:rPr lang="pt-BR" sz="2800" dirty="0" smtClean="0"/>
              <a:t> / expert</a:t>
            </a:r>
          </a:p>
          <a:p>
            <a:pPr eaLnBrk="1" hangingPunct="1"/>
            <a:r>
              <a:rPr lang="pt-BR" sz="2800" dirty="0" smtClean="0"/>
              <a:t>Identificar e anular vieses cognitivos</a:t>
            </a:r>
          </a:p>
          <a:p>
            <a:pPr lvl="1" eaLnBrk="1" hangingPunct="1"/>
            <a:r>
              <a:rPr lang="pt-BR" sz="2400" dirty="0" smtClean="0"/>
              <a:t>fontes de informação</a:t>
            </a:r>
          </a:p>
          <a:p>
            <a:pPr lvl="1" eaLnBrk="1" hangingPunct="1"/>
            <a:r>
              <a:rPr lang="pt-BR" sz="2400" dirty="0" smtClean="0"/>
              <a:t>cenários </a:t>
            </a:r>
            <a:r>
              <a:rPr lang="pt-BR" sz="2400" dirty="0" smtClean="0"/>
              <a:t>extremos</a:t>
            </a:r>
          </a:p>
          <a:p>
            <a:r>
              <a:rPr lang="pt-BR" sz="2800" dirty="0" smtClean="0"/>
              <a:t>Técnicas de codificação de probabilidade </a:t>
            </a:r>
          </a:p>
          <a:p>
            <a:pPr lvl="1"/>
            <a:r>
              <a:rPr lang="pt-BR" sz="2400" dirty="0" smtClean="0"/>
              <a:t>M&amp;C </a:t>
            </a:r>
            <a:r>
              <a:rPr lang="pt-BR" sz="2400" dirty="0" err="1" smtClean="0"/>
              <a:t>Chapter</a:t>
            </a:r>
            <a:r>
              <a:rPr lang="pt-BR" sz="2400" dirty="0" smtClean="0"/>
              <a:t> 12 – </a:t>
            </a:r>
            <a:r>
              <a:rPr lang="pt-BR" sz="2400" dirty="0" err="1" smtClean="0"/>
              <a:t>Encoding</a:t>
            </a:r>
            <a:r>
              <a:rPr lang="pt-BR" sz="2400" dirty="0" smtClean="0"/>
              <a:t> a </a:t>
            </a:r>
            <a:r>
              <a:rPr lang="pt-BR" sz="2400" dirty="0" err="1" smtClean="0"/>
              <a:t>probability</a:t>
            </a:r>
            <a:r>
              <a:rPr lang="pt-BR" sz="2400" dirty="0" smtClean="0"/>
              <a:t> </a:t>
            </a:r>
            <a:r>
              <a:rPr lang="pt-BR" sz="2400" dirty="0" err="1" smtClean="0"/>
              <a:t>distribution</a:t>
            </a:r>
            <a:r>
              <a:rPr lang="pt-BR" sz="2400" dirty="0" smtClean="0"/>
              <a:t> </a:t>
            </a:r>
            <a:r>
              <a:rPr lang="pt-BR" sz="2400" dirty="0" smtClean="0"/>
              <a:t> 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54084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569</Words>
  <Application>Microsoft Office PowerPoint</Application>
  <PresentationFormat>Apresentação na tela (4:3)</PresentationFormat>
  <Paragraphs>134</Paragraphs>
  <Slides>16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Estrutura padrão</vt:lpstr>
      <vt:lpstr>Design padrão</vt:lpstr>
      <vt:lpstr>1_Tema do Office</vt:lpstr>
      <vt:lpstr>1_Estrutura padrão</vt:lpstr>
      <vt:lpstr> EAD-5853 Aula 05 Capítulo 02 M&amp;C Pesquisa: apresentação e seleção de casos (Camanho e Lunica) </vt:lpstr>
      <vt:lpstr>M&amp;C Chapter 2 Uncertainty and Probability</vt:lpstr>
      <vt:lpstr>Apresentação do PowerPoint</vt:lpstr>
      <vt:lpstr>M&amp;C Chapter 2 Uncertainty and Probability</vt:lpstr>
      <vt:lpstr>Apresentação do PowerPoint</vt:lpstr>
      <vt:lpstr>Apresentação do PowerPoint</vt:lpstr>
      <vt:lpstr>Demanda por Fio Dental</vt:lpstr>
      <vt:lpstr>Diagrama de Influencia</vt:lpstr>
      <vt:lpstr>Estimar Probabilidade Subjetivamente </vt:lpstr>
      <vt:lpstr>Apresentação do PowerPoint</vt:lpstr>
      <vt:lpstr>Significado da “Influencia”</vt:lpstr>
      <vt:lpstr>How Much Detail is Enough?</vt:lpstr>
      <vt:lpstr>Apresentação do PowerPoint</vt:lpstr>
      <vt:lpstr>Apresentação do PowerPoint</vt:lpstr>
      <vt:lpstr>Exercícios para Próxima Aula</vt:lpstr>
      <vt:lpstr>Trabalho da Disciplina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Abraham</dc:creator>
  <cp:lastModifiedBy>Abraham</cp:lastModifiedBy>
  <cp:revision>10</cp:revision>
  <dcterms:created xsi:type="dcterms:W3CDTF">2014-03-26T23:47:47Z</dcterms:created>
  <dcterms:modified xsi:type="dcterms:W3CDTF">2014-03-28T01:14:24Z</dcterms:modified>
</cp:coreProperties>
</file>