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6" r:id="rId4"/>
  </p:sldMasterIdLst>
  <p:notesMasterIdLst>
    <p:notesMasterId r:id="rId30"/>
  </p:notes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8" r:id="rId15"/>
    <p:sldId id="279" r:id="rId16"/>
    <p:sldId id="280" r:id="rId17"/>
    <p:sldId id="281" r:id="rId18"/>
    <p:sldId id="268" r:id="rId19"/>
    <p:sldId id="269" r:id="rId20"/>
    <p:sldId id="270" r:id="rId21"/>
    <p:sldId id="271" r:id="rId22"/>
    <p:sldId id="272" r:id="rId23"/>
    <p:sldId id="273" r:id="rId24"/>
    <p:sldId id="282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3C99-2B87-40F2-8365-40B61B3129D2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4599E-20BF-4FB8-BDBF-D796225CED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EA9D6-A8A9-4ED3-B84E-C4CC85FF1A17}" type="slidenum">
              <a:rPr lang="pt-BR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72148-A3A7-4719-AF0F-3CD09CF455F3}" type="slidenum">
              <a:rPr lang="pt-BR">
                <a:solidFill>
                  <a:prstClr val="black"/>
                </a:solidFill>
              </a:rPr>
              <a:pPr/>
              <a:t>22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82471-FB84-4930-9852-460B7C918601}" type="slidenum">
              <a:rPr lang="pt-BR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6FE33-A2BD-4CCD-9B9A-8ECDDFA95121}" type="slidenum">
              <a:rPr lang="pt-BR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64DE0-4E02-46F1-B049-6FF6B5861823}" type="slidenum">
              <a:rPr lang="pt-BR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3BA28-1E1F-4E49-893B-7EB87AF93DF3}" type="slidenum">
              <a:rPr lang="pt-BR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9378B-9D61-4148-8EEF-CA8592CC0AA9}" type="slidenum">
              <a:rPr lang="pt-BR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B9F91-2C7F-43ED-BCAD-3468BE690946}" type="slidenum">
              <a:rPr lang="pt-BR">
                <a:solidFill>
                  <a:prstClr val="black"/>
                </a:solidFill>
              </a:rPr>
              <a:pPr/>
              <a:t>18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61835-1F2C-46CA-A083-C395AFD5D62B}" type="slidenum">
              <a:rPr lang="pt-BR">
                <a:solidFill>
                  <a:prstClr val="black"/>
                </a:solidFill>
              </a:rPr>
              <a:pPr/>
              <a:t>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9EEAF-6EF4-4768-84BD-5AA986726599}" type="slidenum">
              <a:rPr lang="pt-BR">
                <a:solidFill>
                  <a:prstClr val="black"/>
                </a:solidFill>
              </a:rPr>
              <a:pPr/>
              <a:t>20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8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5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9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9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6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1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5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8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814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8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5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D0814-1B67-4C79-B8BD-CF27D318B2A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5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885B7-ED47-4615-B89B-01AE03532F8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61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F271A-C428-4345-BC01-00302282355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71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85BA9-1FDB-43FC-9BC7-5E33A6A3733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EBD23-BEAC-4BC9-8BB3-DAF376049EE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17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020F9-0199-4E3C-BEB5-3C06ADC2C42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7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3FC27-977E-48C5-9BDB-F46DE110A63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6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ABC9B-C586-43AB-B49A-7679B215C59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2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4D8E1-EF2B-4C11-9895-ACCDBDF5F92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03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24A6B-EDF5-4349-9931-F1BCAB1221E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6953-BDF1-4B53-983A-21F79EEB4C94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22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DC0CC5-DB17-478E-8110-F87A45581EB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8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663316-231D-4DBB-A3DA-4EC58B90777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32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B3B04-FD17-4496-91D6-6012CDF5D934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0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7E00F-1AA3-4A95-9628-7B953C2130E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68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C6FF5-55C7-42AD-BC56-A580C69B164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77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20E25-33D1-4968-954F-D0A2D42B5EA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948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A87F0-035A-4E1D-BA8B-65801C98407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06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CB669-D83D-48C0-8D7F-9C863A04DD6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046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5D3-099D-4F14-A7BE-FA047A940F1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EE076-19A8-474A-855D-89716064EF2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26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A9260-62AB-4314-925E-E8AC5444878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26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EC1A2-2D43-4C23-8B33-FB018F513FC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37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7B827-7CDB-4691-B027-5CD08A59FB6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4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EA8-13F7-4651-B6A8-5E141577B054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EF0D-9D3C-445B-A188-A35F02DF1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9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C709-E1EE-4D44-AA3D-6F91F07B422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6817-30A1-477B-9E43-74992F1C1B0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141DB4-E8C6-4E57-8AFE-30B9E5F55A40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B16C27-B0AB-453D-8144-E1237E674C61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6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http://www.ead.fea.usp.br/imagens/usp.gi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http://www.ead.fea.usp.br/imagens/usp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http://www.ead.fea.usp.br/imagens/usp.gi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http://www.ead.fea.usp.br/imagens/usp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gif"/><Relationship Id="rId5" Type="http://schemas.openxmlformats.org/officeDocument/2006/relationships/hyperlink" Target="http://www.usp.br/" TargetMode="Externa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EAD-5853 Aula 07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 M&amp;C: Capítulo3</a:t>
            </a:r>
          </a:p>
          <a:p>
            <a:r>
              <a:rPr lang="pt-BR" dirty="0" smtClean="0"/>
              <a:t>Onde estamos, uma revisão</a:t>
            </a:r>
          </a:p>
          <a:p>
            <a:pPr lvl="1"/>
            <a:r>
              <a:rPr lang="pt-BR" dirty="0" smtClean="0"/>
              <a:t>Onde fica o AHP</a:t>
            </a:r>
          </a:p>
          <a:p>
            <a:pPr lvl="1"/>
            <a:r>
              <a:rPr lang="pt-BR" dirty="0" smtClean="0"/>
              <a:t>Aplicação: decisão de lançar o Boeing 787</a:t>
            </a:r>
          </a:p>
          <a:p>
            <a:r>
              <a:rPr lang="pt-BR" dirty="0" smtClean="0"/>
              <a:t>Dependência probabilística (M&amp;C Capítulo 4)</a:t>
            </a:r>
          </a:p>
          <a:p>
            <a:r>
              <a:rPr lang="pt-BR" dirty="0" smtClean="0"/>
              <a:t>Pesquisa</a:t>
            </a:r>
          </a:p>
          <a:p>
            <a:pPr lvl="1"/>
            <a:r>
              <a:rPr lang="pt-BR" dirty="0" smtClean="0"/>
              <a:t>Roteiro de pesquisa</a:t>
            </a:r>
          </a:p>
          <a:p>
            <a:pPr lvl="1"/>
            <a:r>
              <a:rPr lang="pt-BR" dirty="0" smtClean="0"/>
              <a:t>Caso CENPES (</a:t>
            </a:r>
            <a:r>
              <a:rPr lang="pt-BR" dirty="0" err="1" smtClean="0"/>
              <a:t>Camanho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10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5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EAD-5853 Aula 06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Exercícios M&amp;C: Capítulo3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Onde estamos, uma revisão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Onde fica o AHP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Aplicação: decisão de lançar o Boeing 787</a:t>
            </a:r>
          </a:p>
          <a:p>
            <a:r>
              <a:rPr lang="pt-BR" dirty="0" smtClean="0"/>
              <a:t>Dependência probabilística (M&amp;C Capítulo 4)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Pesquisa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10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9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9"/>
            <a:ext cx="6120680" cy="203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1" y="2276872"/>
            <a:ext cx="7081032" cy="41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4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7625"/>
            <a:ext cx="674370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165225"/>
            <a:ext cx="67945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0"/>
            <a:ext cx="75057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FF98-9352-4B45-9D36-483A14034F10}" type="slidenum">
              <a:rPr lang="pt-BR">
                <a:solidFill>
                  <a:srgbClr val="000000"/>
                </a:solidFill>
              </a:rPr>
              <a:pPr/>
              <a:t>15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0482"/>
            <a:ext cx="7772400" cy="1143000"/>
          </a:xfrm>
        </p:spPr>
        <p:txBody>
          <a:bodyPr/>
          <a:lstStyle/>
          <a:p>
            <a:r>
              <a:rPr lang="pt-BR" sz="4000" b="1" i="1" dirty="0"/>
              <a:t>Diagnóstico Médico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005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A chance de uma pessoa ter tuberculose numa dada população é 1 em 200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Um indivíduo desta população decidiu realizar um check-up por raio-X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Confiabilidade do raio –X: 95%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Resultado do raio-X para este indivíduo: “positivo” em tuberculose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Qual é a chance deste indivíduo ter tuberculose agora?</a:t>
            </a:r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432830" y="52823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i="1" dirty="0" err="1">
                <a:solidFill>
                  <a:srgbClr val="FF0000"/>
                </a:solidFill>
              </a:rPr>
              <a:t>State</a:t>
            </a:r>
            <a:r>
              <a:rPr lang="pt-BR" sz="2400" b="1" i="1" dirty="0">
                <a:solidFill>
                  <a:srgbClr val="FF0000"/>
                </a:solidFill>
              </a:rPr>
              <a:t> </a:t>
            </a:r>
            <a:r>
              <a:rPr lang="pt-BR" sz="2400" b="1" i="1" dirty="0" err="1">
                <a:solidFill>
                  <a:srgbClr val="FF0000"/>
                </a:solidFill>
              </a:rPr>
              <a:t>of</a:t>
            </a:r>
            <a:r>
              <a:rPr lang="pt-BR" sz="2400" b="1" i="1" dirty="0">
                <a:solidFill>
                  <a:srgbClr val="FF0000"/>
                </a:solidFill>
              </a:rPr>
              <a:t> </a:t>
            </a:r>
            <a:r>
              <a:rPr lang="pt-BR" sz="2400" b="1" i="1" dirty="0" err="1">
                <a:solidFill>
                  <a:srgbClr val="FF0000"/>
                </a:solidFill>
              </a:rPr>
              <a:t>nature</a:t>
            </a:r>
            <a:r>
              <a:rPr lang="pt-BR" sz="2400" b="1" i="1" dirty="0">
                <a:solidFill>
                  <a:srgbClr val="FF0000"/>
                </a:solidFill>
              </a:rPr>
              <a:t>? </a:t>
            </a:r>
            <a:r>
              <a:rPr lang="pt-BR" sz="2400" b="1" i="1" dirty="0" err="1">
                <a:solidFill>
                  <a:srgbClr val="FF0000"/>
                </a:solidFill>
              </a:rPr>
              <a:t>Indicator</a:t>
            </a:r>
            <a:r>
              <a:rPr lang="pt-BR" sz="2400" b="1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8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3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246-B5CA-4681-812B-EB21875D6BEE}" type="slidenum">
              <a:rPr lang="pt-BR">
                <a:solidFill>
                  <a:srgbClr val="000000"/>
                </a:solidFill>
              </a:rPr>
              <a:pPr/>
              <a:t>16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Tabela de Probabilidades</a:t>
            </a:r>
          </a:p>
        </p:txBody>
      </p:sp>
      <p:graphicFrame>
        <p:nvGraphicFramePr>
          <p:cNvPr id="5158" name="Group 38"/>
          <p:cNvGraphicFramePr>
            <a:graphicFrameLocks noGrp="1"/>
          </p:cNvGraphicFramePr>
          <p:nvPr>
            <p:ph type="tbl" idx="1"/>
          </p:nvPr>
        </p:nvGraphicFramePr>
        <p:xfrm>
          <a:off x="685800" y="1828800"/>
          <a:ext cx="7772400" cy="4114801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1030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Raio-X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“+”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Raio-X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“-”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P(T e 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P(T e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Sem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P(sT e 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P(sT e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59" name="Picture 39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91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FF13-5D56-4341-9F6E-9FD942AA3475}" type="slidenum">
              <a:rPr lang="pt-BR">
                <a:solidFill>
                  <a:srgbClr val="000000"/>
                </a:solidFill>
              </a:rPr>
              <a:pPr/>
              <a:t>17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Tipos de Probabilidades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Probabilidade marginal</a:t>
            </a:r>
          </a:p>
          <a:p>
            <a:pPr lvl="1"/>
            <a:r>
              <a:rPr lang="pt-BR"/>
              <a:t>P(T),  P(-)</a:t>
            </a:r>
          </a:p>
          <a:p>
            <a:r>
              <a:rPr lang="pt-BR"/>
              <a:t>Probabilidade conjunta</a:t>
            </a:r>
          </a:p>
          <a:p>
            <a:pPr lvl="1"/>
            <a:r>
              <a:rPr lang="pt-BR"/>
              <a:t>P(T e +),  P(sT e +)</a:t>
            </a:r>
          </a:p>
          <a:p>
            <a:r>
              <a:rPr lang="pt-BR"/>
              <a:t>Probabilidade condicional</a:t>
            </a:r>
          </a:p>
          <a:p>
            <a:pPr lvl="1"/>
            <a:r>
              <a:rPr lang="pt-BR"/>
              <a:t>P(T|+)</a:t>
            </a:r>
          </a:p>
          <a:p>
            <a:pPr lvl="1"/>
            <a:r>
              <a:rPr lang="pt-BR"/>
              <a:t>P(+|T)</a:t>
            </a:r>
          </a:p>
        </p:txBody>
      </p:sp>
      <p:pic>
        <p:nvPicPr>
          <p:cNvPr id="717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8C57-FEF3-40E5-BE64-144894CB8A80}" type="slidenum">
              <a:rPr lang="pt-BR">
                <a:solidFill>
                  <a:srgbClr val="000000"/>
                </a:solidFill>
              </a:rPr>
              <a:pPr/>
              <a:t>18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/>
              <a:t>Teorema de Bayes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Atualização de informação</a:t>
            </a:r>
          </a:p>
          <a:p>
            <a:pPr lvl="1"/>
            <a:r>
              <a:rPr lang="pt-BR"/>
              <a:t>Ante de obter informação: P(T)</a:t>
            </a:r>
          </a:p>
          <a:p>
            <a:pPr lvl="1"/>
            <a:r>
              <a:rPr lang="pt-BR"/>
              <a:t>Informação: resultado positivo (“+”) de raio-X</a:t>
            </a:r>
          </a:p>
          <a:p>
            <a:pPr lvl="1"/>
            <a:r>
              <a:rPr lang="pt-BR"/>
              <a:t>P(T|+)</a:t>
            </a:r>
          </a:p>
        </p:txBody>
      </p:sp>
      <p:pic>
        <p:nvPicPr>
          <p:cNvPr id="16388" name="Picture 1028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2618-EFA9-4D21-924B-510928A4FA6A}" type="slidenum">
              <a:rPr lang="pt-BR">
                <a:solidFill>
                  <a:srgbClr val="000000"/>
                </a:solidFill>
              </a:rPr>
              <a:pPr/>
              <a:t>19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pt-BR" b="1" i="1"/>
              <a:t>Árvore de Probabilidade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00" y="0"/>
            <a:ext cx="118872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Exercícios para a próxima sessão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M&amp;C 4.9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9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F6EF-CD4A-42B0-97F0-C558B7F9CEF6}" type="slidenum">
              <a:rPr lang="pt-BR">
                <a:solidFill>
                  <a:srgbClr val="000000"/>
                </a:solidFill>
              </a:rPr>
              <a:pPr/>
              <a:t>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b="1" i="1"/>
              <a:t>Invertendo a Árvore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0" y="0"/>
            <a:ext cx="12344400" cy="769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6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FC27-977E-48C5-9BDB-F46DE110A637}" type="slidenum">
              <a:rPr lang="pt-BR" smtClean="0">
                <a:solidFill>
                  <a:srgbClr val="000000"/>
                </a:solidFill>
              </a:rPr>
              <a:pPr/>
              <a:t>21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55725"/>
            <a:ext cx="653415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BCE0-59EA-44D6-93F2-D67C3B2D4845}" type="slidenum">
              <a:rPr lang="pt-BR">
                <a:solidFill>
                  <a:srgbClr val="000000"/>
                </a:solidFill>
              </a:rPr>
              <a:pPr/>
              <a:t>22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pt-BR" sz="4000" b="1" i="1"/>
              <a:t>Árvore de Decisão do Médico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91440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3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11278"/>
            <a:ext cx="8496944" cy="5256584"/>
          </a:xfrm>
        </p:spPr>
        <p:txBody>
          <a:bodyPr/>
          <a:lstStyle/>
          <a:p>
            <a:pPr lvl="0">
              <a:buNone/>
            </a:pPr>
            <a:r>
              <a:rPr lang="pt-BR" sz="2400" dirty="0" smtClean="0"/>
              <a:t>Uma empresa de geração de energia precisa substituir um gerador danificado numa das suas usinas. Duas opções são disponíveis no mercado: o gerador Convencional e o gerador Novidade. A força tarefa, formada para elaborar recomendações para a Diretoria, estima que a instalação do Convencional resulte em um VPL de $5 milhões, e no caso do gerador Novidade, o resultado é incerto: 70% de chance de ter um VPL de $8 milhões (quando funciona bem) e 30% de chance ter um VPL de $3 milhões (quando não funciona como esperado). </a:t>
            </a:r>
          </a:p>
          <a:p>
            <a:pPr lvl="0">
              <a:buNone/>
            </a:pPr>
            <a:r>
              <a:rPr lang="pt-BR" sz="2400" dirty="0" smtClean="0"/>
              <a:t>A empresa tem a alternativa de testar o gerador Novidade antes de se comprometer com a compra. O custo de teste é $0,4 milhão (não incluído nos VPL acima) e a sua confiabilidade é 90%*.</a:t>
            </a:r>
          </a:p>
          <a:p>
            <a:pPr lvl="0">
              <a:buNone/>
            </a:pPr>
            <a:r>
              <a:rPr lang="pt-BR" sz="1600" dirty="0" smtClean="0"/>
              <a:t>* Confiabilidade de 90% : a probabilidade de o teste resulta em aprovação, dado que o gerador Novidade funciona bem, é 0,90</a:t>
            </a:r>
          </a:p>
          <a:p>
            <a:pPr lvl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0F-1AA3-4A95-9628-7B953C2130E1}" type="slidenum">
              <a:rPr lang="pt-BR" smtClean="0">
                <a:solidFill>
                  <a:srgbClr val="000000"/>
                </a:solidFill>
              </a:rPr>
              <a:pPr/>
              <a:t>23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2390" y="223365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800" b="1" i="1" dirty="0">
                <a:solidFill>
                  <a:srgbClr val="000000"/>
                </a:solidFill>
              </a:rPr>
              <a:t>Aquisição de um Gerador para a Usina Hidroelétrica</a:t>
            </a:r>
            <a:endParaRPr lang="pt-B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5D3-099D-4F14-A7BE-FA047A940F1B}" type="slidenum">
              <a:rPr lang="pt-BR" smtClean="0">
                <a:solidFill>
                  <a:srgbClr val="000000"/>
                </a:solidFill>
              </a:rPr>
              <a:pPr/>
              <a:t>24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286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5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EAD-5853 Aula 06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Exercícios M&amp;C: Capítulo3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Onde estamos, uma revisão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Onde fica o AHP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Aplicação: decisão de lançar o Boeing 787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Dependência probabilística (M&amp;C Capítulo 4)</a:t>
            </a:r>
          </a:p>
          <a:p>
            <a:r>
              <a:rPr lang="pt-BR" dirty="0" smtClean="0"/>
              <a:t>Pesquisa</a:t>
            </a:r>
            <a:endParaRPr lang="pt-BR" dirty="0"/>
          </a:p>
        </p:txBody>
      </p:sp>
      <p:pic>
        <p:nvPicPr>
          <p:cNvPr id="4" name="Picture 10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EAD-5853 Aula </a:t>
            </a:r>
            <a:r>
              <a:rPr lang="pt-BR" sz="3600" b="1" i="1" dirty="0" smtClean="0"/>
              <a:t>07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Exercícios M&amp;C: Capítulo3</a:t>
            </a:r>
          </a:p>
          <a:p>
            <a:r>
              <a:rPr lang="pt-BR" dirty="0" smtClean="0"/>
              <a:t>Onde estamos (parte prescritiva) - uma revisão</a:t>
            </a:r>
          </a:p>
          <a:p>
            <a:pPr lvl="1"/>
            <a:r>
              <a:rPr lang="pt-BR" dirty="0" smtClean="0"/>
              <a:t>Onde fica o AHP</a:t>
            </a:r>
          </a:p>
          <a:p>
            <a:pPr lvl="1"/>
            <a:r>
              <a:rPr lang="pt-BR" dirty="0" smtClean="0"/>
              <a:t>Aplicação: decisão de lançar o Boeing 787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Dependência probabilística (M&amp;C Capítulo 4)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Pesquisa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10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1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F0C4-D947-44FC-BD67-AF5941C8D21D}" type="slidenum">
              <a:rPr lang="pt-BR">
                <a:solidFill>
                  <a:srgbClr val="000000"/>
                </a:solidFill>
              </a:rPr>
              <a:pPr/>
              <a:t>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81000" y="609600"/>
            <a:ext cx="9525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133600" y="1371600"/>
            <a:ext cx="2133600" cy="441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343400" y="762000"/>
            <a:ext cx="1066800" cy="426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486400" y="304800"/>
            <a:ext cx="1295400" cy="548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" y="2514600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Gerar alternativas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819400" y="60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Probabilidade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553200" y="685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Preferências</a:t>
            </a:r>
          </a:p>
        </p:txBody>
      </p:sp>
      <p:pic>
        <p:nvPicPr>
          <p:cNvPr id="11274" name="Picture 10" descr="USP">
            <a:hlinkClick r:id="rId5"/>
          </p:cNvPr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4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utoUpdateAnimBg="0"/>
      <p:bldP spid="11272" grpId="0" autoUpdateAnimBg="0"/>
      <p:bldP spid="112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3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F56B-763F-4558-826D-FFD7CC261AA5}" type="slidenum">
              <a:rPr lang="pt-BR">
                <a:solidFill>
                  <a:srgbClr val="000000"/>
                </a:solidFill>
              </a:rPr>
              <a:pPr/>
              <a:t>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sz="3600" b="1" i="1" dirty="0" smtClean="0"/>
              <a:t>Decisão com Objetivos Múltiplos</a:t>
            </a:r>
            <a:br>
              <a:rPr lang="pt-BR" sz="3600" b="1" i="1" dirty="0" smtClean="0"/>
            </a:br>
            <a:endParaRPr lang="pt-BR" sz="3600" b="1" i="1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926802"/>
            <a:ext cx="9372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dirty="0">
                <a:solidFill>
                  <a:srgbClr val="000000"/>
                </a:solidFill>
              </a:rPr>
              <a:t>(-88, 280, 75)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5791200" y="23622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381600" y="2636912"/>
            <a:ext cx="846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000" dirty="0">
                <a:solidFill>
                  <a:srgbClr val="000000"/>
                </a:solidFill>
              </a:rPr>
              <a:t>Mil $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400800" y="23622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156176" y="2780928"/>
            <a:ext cx="5219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000" dirty="0">
                <a:solidFill>
                  <a:srgbClr val="000000"/>
                </a:solidFill>
              </a:rPr>
              <a:t>m</a:t>
            </a:r>
            <a:r>
              <a:rPr lang="pt-BR" sz="2000" baseline="30000" dirty="0">
                <a:solidFill>
                  <a:srgbClr val="000000"/>
                </a:solidFill>
              </a:rPr>
              <a:t>2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6934200" y="236220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436096" y="3212976"/>
            <a:ext cx="3009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pt-BR" sz="2000" dirty="0">
                <a:solidFill>
                  <a:srgbClr val="000000"/>
                </a:solidFill>
              </a:rPr>
              <a:t>Uma medida subjetiva da qualidade do bairro:</a:t>
            </a:r>
          </a:p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pt-BR" sz="2000" dirty="0">
                <a:solidFill>
                  <a:srgbClr val="000000"/>
                </a:solidFill>
              </a:rPr>
              <a:t>Melhor bairro: 100</a:t>
            </a:r>
          </a:p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pt-BR" sz="2000" dirty="0">
                <a:solidFill>
                  <a:srgbClr val="000000"/>
                </a:solidFill>
              </a:rPr>
              <a:t>Pior bairro: 0</a:t>
            </a:r>
          </a:p>
        </p:txBody>
      </p:sp>
      <p:pic>
        <p:nvPicPr>
          <p:cNvPr id="12301" name="Picture 13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3142473" y="905536"/>
            <a:ext cx="275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rgbClr val="FF0000"/>
                </a:solidFill>
              </a:rPr>
              <a:t>AHP é um exemplo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134000" y="479715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rgbClr val="FF0000"/>
                </a:solidFill>
              </a:rPr>
              <a:t>Dificuldade em lidar com:</a:t>
            </a:r>
          </a:p>
          <a:p>
            <a:pPr marL="342900" indent="-342900" algn="r">
              <a:buFont typeface="Arial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Decisão sequencial</a:t>
            </a:r>
          </a:p>
          <a:p>
            <a:pPr marL="342900" indent="-342900" algn="r">
              <a:buFont typeface="Arial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Inclusão de incerteza</a:t>
            </a:r>
          </a:p>
        </p:txBody>
      </p:sp>
    </p:spTree>
    <p:extLst>
      <p:ext uri="{BB962C8B-B14F-4D97-AF65-F5344CB8AC3E}">
        <p14:creationId xmlns:p14="http://schemas.microsoft.com/office/powerpoint/2010/main" val="16036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9ECE-6ED0-4CC5-BD32-FA7DFB9E4D17}" type="slidenum">
              <a:rPr lang="pt-BR">
                <a:solidFill>
                  <a:srgbClr val="000000"/>
                </a:solidFill>
              </a:rPr>
              <a:pPr/>
              <a:t>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839"/>
            <a:ext cx="7772400" cy="1143000"/>
          </a:xfrm>
        </p:spPr>
        <p:txBody>
          <a:bodyPr/>
          <a:lstStyle/>
          <a:p>
            <a:r>
              <a:rPr lang="pt-BR" sz="3600" b="1" i="1" dirty="0" smtClean="0"/>
              <a:t>Problema Real: Onde </a:t>
            </a:r>
            <a:r>
              <a:rPr lang="pt-BR" sz="3600" b="1" i="1" dirty="0"/>
              <a:t>Passar Férias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47800" y="1219200"/>
            <a:ext cx="85344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638800" y="2057400"/>
            <a:ext cx="320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>
                <a:solidFill>
                  <a:srgbClr val="000000"/>
                </a:solidFill>
              </a:rPr>
              <a:t>C – Custo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>
                <a:solidFill>
                  <a:srgbClr val="000000"/>
                </a:solidFill>
              </a:rPr>
              <a:t>P – Prazer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>
                <a:solidFill>
                  <a:srgbClr val="000000"/>
                </a:solidFill>
              </a:rPr>
              <a:t>T – Tempo de viagem</a:t>
            </a:r>
          </a:p>
        </p:txBody>
      </p:sp>
      <p:pic>
        <p:nvPicPr>
          <p:cNvPr id="3078" name="Picture 6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95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prstClr val="black"/>
                </a:solidFill>
              </a:rPr>
              <a:t>A. Yu</a:t>
            </a:r>
          </a:p>
        </p:txBody>
      </p:sp>
      <p:sp>
        <p:nvSpPr>
          <p:cNvPr id="1331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0EABFC-73E5-4F9E-957A-5F97875559A9}" type="slidenum">
              <a:rPr lang="pt-BR" sz="1400" smtClean="0">
                <a:solidFill>
                  <a:prstClr val="black"/>
                </a:solidFill>
              </a:rPr>
              <a:pPr eaLnBrk="1" hangingPunct="1"/>
              <a:t>7</a:t>
            </a:fld>
            <a:endParaRPr lang="pt-BR" sz="1400" smtClean="0">
              <a:solidFill>
                <a:prstClr val="black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42" y="263866"/>
            <a:ext cx="7456774" cy="598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83850" cy="767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3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1150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1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609</Words>
  <Application>Microsoft Office PowerPoint</Application>
  <PresentationFormat>Apresentação na tela (4:3)</PresentationFormat>
  <Paragraphs>144</Paragraphs>
  <Slides>25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Tema do Office</vt:lpstr>
      <vt:lpstr>1_Tema do Office</vt:lpstr>
      <vt:lpstr>Estrutura padrão</vt:lpstr>
      <vt:lpstr>3_Estrutura padrão</vt:lpstr>
      <vt:lpstr>EAD-5853 Aula 07</vt:lpstr>
      <vt:lpstr>Exercícios para a próxima sessão</vt:lpstr>
      <vt:lpstr>EAD-5853 Aula 07</vt:lpstr>
      <vt:lpstr>Apresentação do PowerPoint</vt:lpstr>
      <vt:lpstr>Decisão com Objetivos Múltiplos </vt:lpstr>
      <vt:lpstr>Problema Real: Onde Passar Férias</vt:lpstr>
      <vt:lpstr>Apresentação do PowerPoint</vt:lpstr>
      <vt:lpstr>Apresentação do PowerPoint</vt:lpstr>
      <vt:lpstr>Apresentação do PowerPoint</vt:lpstr>
      <vt:lpstr>EAD-5853 Aula 06</vt:lpstr>
      <vt:lpstr>Apresentação do PowerPoint</vt:lpstr>
      <vt:lpstr>Apresentação do PowerPoint</vt:lpstr>
      <vt:lpstr>Apresentação do PowerPoint</vt:lpstr>
      <vt:lpstr>Apresentação do PowerPoint</vt:lpstr>
      <vt:lpstr>Diagnóstico Médico</vt:lpstr>
      <vt:lpstr>Tabela de Probabilidades</vt:lpstr>
      <vt:lpstr>Tipos de Probabilidades</vt:lpstr>
      <vt:lpstr>Teorema de Bayes</vt:lpstr>
      <vt:lpstr>Árvore de Probabilidade</vt:lpstr>
      <vt:lpstr>Invertendo a Árvore</vt:lpstr>
      <vt:lpstr>Apresentação do PowerPoint</vt:lpstr>
      <vt:lpstr>Árvore de Decisão do Médico</vt:lpstr>
      <vt:lpstr>Apresentação do PowerPoint</vt:lpstr>
      <vt:lpstr>Apresentação do PowerPoint</vt:lpstr>
      <vt:lpstr>EAD-5853 Aula 06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7</cp:revision>
  <dcterms:created xsi:type="dcterms:W3CDTF">2014-04-10T00:20:02Z</dcterms:created>
  <dcterms:modified xsi:type="dcterms:W3CDTF">2014-04-11T01:16:55Z</dcterms:modified>
</cp:coreProperties>
</file>