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sldIdLst>
    <p:sldId id="257" r:id="rId3"/>
    <p:sldId id="280" r:id="rId4"/>
    <p:sldId id="27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1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D8AC-15B9-4261-AE19-50623EAAC87B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7ACE5-B476-4A6A-A3BE-AE0F5B5D70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84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6F7CB-593A-4A66-BBFD-4D2FE5CE40DB}" type="slidenum">
              <a:rPr lang="pt-BR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70DB-4B89-4BDD-A7DB-25265942E84C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B0D0C-A178-4318-AC82-35E347C183C8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1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F57CF-1771-4758-9837-D6E8AC1A12AA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0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2B31B2-8A80-4FFE-B43B-9FF36EFA2B5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06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54089-ADAC-41AF-89C9-29AB4FD1F345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32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23BC-B567-4DAD-8BCC-8271D03F61C4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A13EF-D4D2-4A11-A77D-91F0C907122C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75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BD4F2-F089-4FA9-9758-1A3870CAA22E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58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3D28D-E066-4AB5-AB56-7B6A5657606D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7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C6F34-D0EF-4038-91A9-608DEB61DF6C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22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7CF5-3E73-44DE-85F0-F68026A47979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4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601D0-4870-451D-BB26-32D828513389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81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9D647-9680-493C-80A9-7EC45E75C605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04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36685-C7B7-441D-88FB-1E17D3A0132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08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CA4BE-4A51-412D-BA2D-0BDB5D0329C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56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A0CE7-9429-4174-974B-8B67DA335978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16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2B31B2-8A80-4FFE-B43B-9FF36EFA2B5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7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A3EA4-4916-49FF-95A8-E05FCA616E29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B3F10-3A95-4916-AA5C-24DFD8742CD2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2F46E-DFE4-4320-991C-7EB49059315D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02BA0-ACE0-40F8-8063-A7833781A878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F2556-86BE-407E-9227-85F82D5CDE49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5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E8D86-91A1-4E2F-9A31-41AF14432113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6F1F6-3FAA-436F-B23F-6924FE349FE8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8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312412-27CB-47C8-860B-D81E54119C2B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27FBEB-51C2-46A5-9741-E961B5278D4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2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http://www.ead.fea.usp.br/imagens/usp.gi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http://www.ead.fea.usp.br/imagens/usp.gif" TargetMode="External"/><Relationship Id="rId5" Type="http://schemas.openxmlformats.org/officeDocument/2006/relationships/image" Target="../media/image1.gif"/><Relationship Id="rId4" Type="http://schemas.openxmlformats.org/officeDocument/2006/relationships/hyperlink" Target="http://www.usp.b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http://www.ead.fea.usp.br/imagens/usp.gi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us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ead.fea.usp.br/imagens/usp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pt-BR" b="1" i="1"/>
              <a:t>Preferência e Utilidade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900254"/>
          </a:xfrm>
        </p:spPr>
        <p:txBody>
          <a:bodyPr/>
          <a:lstStyle/>
          <a:p>
            <a:r>
              <a:rPr lang="pt-BR" sz="2000" b="1" dirty="0"/>
              <a:t>Capítulo </a:t>
            </a:r>
            <a:r>
              <a:rPr lang="pt-BR" sz="2000" b="1" dirty="0" smtClean="0"/>
              <a:t>5 do M&amp;C</a:t>
            </a:r>
            <a:endParaRPr lang="pt-BR" sz="2000" b="1" dirty="0"/>
          </a:p>
          <a:p>
            <a:r>
              <a:rPr lang="pt-BR" sz="2000" dirty="0" smtClean="0"/>
              <a:t>Aula nº 8</a:t>
            </a:r>
          </a:p>
          <a:p>
            <a:r>
              <a:rPr lang="pt-BR" sz="2000" dirty="0" smtClean="0"/>
              <a:t>EAD </a:t>
            </a:r>
            <a:r>
              <a:rPr lang="pt-BR" sz="2000" dirty="0"/>
              <a:t>– 5853</a:t>
            </a:r>
          </a:p>
          <a:p>
            <a:endParaRPr lang="pt-BR" sz="2000" dirty="0" smtClean="0"/>
          </a:p>
          <a:p>
            <a:r>
              <a:rPr lang="pt-BR" sz="2000" dirty="0" smtClean="0"/>
              <a:t>Abraham </a:t>
            </a:r>
            <a:r>
              <a:rPr lang="pt-BR" sz="2000" dirty="0" err="1"/>
              <a:t>Sin</a:t>
            </a:r>
            <a:r>
              <a:rPr lang="pt-BR" sz="2000" dirty="0"/>
              <a:t> </a:t>
            </a:r>
            <a:r>
              <a:rPr lang="pt-BR" sz="2000" dirty="0" err="1"/>
              <a:t>Oih</a:t>
            </a:r>
            <a:r>
              <a:rPr lang="pt-BR" sz="2000" dirty="0"/>
              <a:t> </a:t>
            </a:r>
            <a:r>
              <a:rPr lang="pt-BR" sz="2000" dirty="0" err="1" smtClean="0"/>
              <a:t>Yu</a:t>
            </a:r>
            <a:endParaRPr lang="pt-BR" sz="2000" dirty="0"/>
          </a:p>
        </p:txBody>
      </p:sp>
      <p:pic>
        <p:nvPicPr>
          <p:cNvPr id="2052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3886200" y="0"/>
            <a:ext cx="11430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83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417F-0DEC-42E7-B38B-FC0C64F508AE}" type="slidenum">
              <a:rPr lang="pt-BR">
                <a:solidFill>
                  <a:srgbClr val="000000"/>
                </a:solidFill>
              </a:rPr>
              <a:pPr/>
              <a:t>10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Problema com EC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981200"/>
            <a:ext cx="8305800" cy="4114800"/>
          </a:xfrm>
        </p:spPr>
        <p:txBody>
          <a:bodyPr/>
          <a:lstStyle/>
          <a:p>
            <a:r>
              <a:rPr lang="pt-BR"/>
              <a:t>Específico para cada alternativa</a:t>
            </a:r>
          </a:p>
          <a:p>
            <a:r>
              <a:rPr lang="pt-BR"/>
              <a:t>Depende da </a:t>
            </a:r>
            <a:r>
              <a:rPr lang="pt-BR" b="1"/>
              <a:t>presença</a:t>
            </a:r>
            <a:r>
              <a:rPr lang="pt-BR"/>
              <a:t> do decisor</a:t>
            </a:r>
          </a:p>
          <a:p>
            <a:r>
              <a:rPr lang="pt-BR"/>
              <a:t>Decisor tem dificuldade de estimar o EC para alternativas complexas</a:t>
            </a:r>
          </a:p>
          <a:p>
            <a:pPr>
              <a:buFontTx/>
              <a:buNone/>
            </a:pPr>
            <a:endParaRPr lang="pt-BR"/>
          </a:p>
          <a:p>
            <a:pPr>
              <a:buFontTx/>
              <a:buNone/>
            </a:pPr>
            <a:r>
              <a:rPr lang="pt-BR" sz="3600" b="1" i="1">
                <a:solidFill>
                  <a:srgbClr val="FF0000"/>
                </a:solidFill>
              </a:rPr>
              <a:t>Será que podemos modelar ou sistematizar a preferência do decisor?</a:t>
            </a:r>
            <a:r>
              <a:rPr lang="pt-BR"/>
              <a:t> </a:t>
            </a:r>
          </a:p>
        </p:txBody>
      </p:sp>
      <p:pic>
        <p:nvPicPr>
          <p:cNvPr id="8197" name="Picture 5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56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79A6-71FC-40EF-9F01-87E3C1C76A85}" type="slidenum">
              <a:rPr lang="pt-BR">
                <a:solidFill>
                  <a:srgbClr val="000000"/>
                </a:solidFill>
              </a:rPr>
              <a:pPr/>
              <a:t>11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pt-BR" b="1" i="1"/>
              <a:t>Alternativa Complexa W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76200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77545" y="1589941"/>
            <a:ext cx="426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 dirty="0" smtClean="0">
                <a:solidFill>
                  <a:srgbClr val="FF0000"/>
                </a:solidFill>
              </a:rPr>
              <a:t>Exercício: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 dirty="0" smtClean="0">
                <a:solidFill>
                  <a:srgbClr val="FF0000"/>
                </a:solidFill>
              </a:rPr>
              <a:t>Elabore </a:t>
            </a:r>
            <a:r>
              <a:rPr lang="pt-BR" sz="2400" b="1" i="1" dirty="0">
                <a:solidFill>
                  <a:srgbClr val="FF0000"/>
                </a:solidFill>
              </a:rPr>
              <a:t>a sua função utilidade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 dirty="0">
                <a:solidFill>
                  <a:srgbClr val="FF0000"/>
                </a:solidFill>
              </a:rPr>
              <a:t>Qual é o seu EC da W?</a:t>
            </a:r>
          </a:p>
        </p:txBody>
      </p:sp>
      <p:pic>
        <p:nvPicPr>
          <p:cNvPr id="10245" name="Picture 5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686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5CFA-B26F-4C47-80ED-1C8DBB1CFF18}" type="slidenum">
              <a:rPr lang="pt-BR">
                <a:solidFill>
                  <a:srgbClr val="000000"/>
                </a:solidFill>
              </a:rPr>
              <a:pPr/>
              <a:t>12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/>
              <a:t>Preferência: Ordinal e Cardinal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/>
              <a:t>Preferência ordinal</a:t>
            </a:r>
          </a:p>
          <a:p>
            <a:pPr>
              <a:buFontTx/>
              <a:buNone/>
            </a:pPr>
            <a:r>
              <a:rPr lang="pt-BR"/>
              <a:t>	Se X &gt; Y  e  Y &gt; Z, então X &gt; Z</a:t>
            </a:r>
          </a:p>
          <a:p>
            <a:pPr>
              <a:buFontTx/>
              <a:buNone/>
            </a:pPr>
            <a:r>
              <a:rPr lang="pt-BR"/>
              <a:t>Onde as alternativas de uso do quintal são </a:t>
            </a:r>
          </a:p>
          <a:p>
            <a:pPr>
              <a:buFontTx/>
              <a:buNone/>
            </a:pPr>
            <a:r>
              <a:rPr lang="pt-BR"/>
              <a:t>	X = piscina</a:t>
            </a:r>
          </a:p>
          <a:p>
            <a:pPr>
              <a:buFontTx/>
              <a:buNone/>
            </a:pPr>
            <a:r>
              <a:rPr lang="pt-BR"/>
              <a:t>	Y = quadra de tênis</a:t>
            </a:r>
          </a:p>
          <a:p>
            <a:pPr>
              <a:buFontTx/>
              <a:buNone/>
            </a:pPr>
            <a:r>
              <a:rPr lang="pt-BR"/>
              <a:t>	Z = jardim</a:t>
            </a:r>
          </a:p>
          <a:p>
            <a:pPr>
              <a:buFontTx/>
              <a:buNone/>
            </a:pPr>
            <a:endParaRPr lang="pt-BR"/>
          </a:p>
        </p:txBody>
      </p:sp>
      <p:pic>
        <p:nvPicPr>
          <p:cNvPr id="11270" name="Picture 6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15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87CB-454D-49ED-8274-5C15A50589F4}" type="slidenum">
              <a:rPr lang="pt-BR">
                <a:solidFill>
                  <a:srgbClr val="000000"/>
                </a:solidFill>
              </a:rPr>
              <a:pPr/>
              <a:t>13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i="1"/>
              <a:t>Preferência Ordinal é Insuficiente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0" y="1905000"/>
            <a:ext cx="5867400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905000"/>
            <a:ext cx="57912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5" name="Picture 7" descr="USP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84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6356-0F09-4DE2-AC7A-FCAF96441C3F}" type="slidenum">
              <a:rPr lang="pt-BR">
                <a:solidFill>
                  <a:srgbClr val="000000"/>
                </a:solidFill>
              </a:rPr>
              <a:pPr/>
              <a:t>14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Preferência Cardinal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Uma medida que representa a “força” ou grau de preferência</a:t>
            </a:r>
          </a:p>
          <a:p>
            <a:r>
              <a:rPr lang="pt-BR"/>
              <a:t>Essa medida de preferência é necessária na tomada de decisão sob incerteza</a:t>
            </a:r>
          </a:p>
          <a:p>
            <a:r>
              <a:rPr lang="pt-BR"/>
              <a:t>Na decisão sob certeza a preferência ordinal é suficiente </a:t>
            </a:r>
          </a:p>
        </p:txBody>
      </p:sp>
      <p:pic>
        <p:nvPicPr>
          <p:cNvPr id="14340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58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6391-69E6-4554-A4CC-572423E301EA}" type="slidenum">
              <a:rPr lang="pt-BR">
                <a:solidFill>
                  <a:srgbClr val="000000"/>
                </a:solidFill>
              </a:rPr>
              <a:pPr/>
              <a:t>15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Utilidade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von Neumann e Morgenstern (1947)</a:t>
            </a:r>
          </a:p>
          <a:p>
            <a:r>
              <a:rPr lang="pt-BR"/>
              <a:t>Uma medida de preferência cardinal</a:t>
            </a:r>
          </a:p>
          <a:p>
            <a:pPr lvl="1"/>
            <a:r>
              <a:rPr lang="pt-BR"/>
              <a:t>Não é a </a:t>
            </a:r>
            <a:r>
              <a:rPr lang="pt-BR" u="sng"/>
              <a:t>utilidade</a:t>
            </a:r>
            <a:r>
              <a:rPr lang="pt-BR"/>
              <a:t> da micro-economia introdutória</a:t>
            </a:r>
          </a:p>
          <a:p>
            <a:r>
              <a:rPr lang="pt-BR"/>
              <a:t>Ilustrar a existência da função utilidade através de um exemplo</a:t>
            </a:r>
          </a:p>
          <a:p>
            <a:pPr lvl="1"/>
            <a:r>
              <a:rPr lang="pt-BR"/>
              <a:t>Demonstração intuitiva</a:t>
            </a:r>
          </a:p>
        </p:txBody>
      </p:sp>
      <p:pic>
        <p:nvPicPr>
          <p:cNvPr id="15364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1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3942-3FF1-4BC9-BDD7-71BC5388B0E4}" type="slidenum">
              <a:rPr lang="pt-BR">
                <a:solidFill>
                  <a:srgbClr val="000000"/>
                </a:solidFill>
              </a:rPr>
              <a:pPr/>
              <a:t>16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pt-BR" i="1" dirty="0"/>
              <a:t>Exemplo de </a:t>
            </a:r>
            <a:r>
              <a:rPr lang="pt-BR" i="1" dirty="0" err="1"/>
              <a:t>Stokey</a:t>
            </a:r>
            <a:r>
              <a:rPr lang="pt-BR" i="1" dirty="0"/>
              <a:t> e </a:t>
            </a:r>
            <a:r>
              <a:rPr lang="pt-BR" i="1" dirty="0" err="1"/>
              <a:t>Zeckhauser</a:t>
            </a:r>
            <a:endParaRPr lang="pt-BR" i="1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95400" y="13716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257800" y="1981200"/>
            <a:ext cx="3200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FM – Filé Mignon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CF – Contra Filé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FR – Frango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AS – Salsicha 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334000" y="4724400"/>
            <a:ext cx="335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800">
                <a:solidFill>
                  <a:srgbClr val="000000"/>
                </a:solidFill>
              </a:rPr>
              <a:t>Suposição: Decisor não é vegetariano!</a:t>
            </a:r>
          </a:p>
        </p:txBody>
      </p:sp>
      <p:pic>
        <p:nvPicPr>
          <p:cNvPr id="16391" name="Picture 7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553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3164-DA63-4725-AF13-AF67041F2255}" type="slidenum">
              <a:rPr lang="pt-BR">
                <a:solidFill>
                  <a:srgbClr val="000000"/>
                </a:solidFill>
              </a:rPr>
              <a:pPr/>
              <a:t>17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pt-BR" sz="4000" i="1"/>
              <a:t>Abordagem de </a:t>
            </a:r>
            <a:br>
              <a:rPr lang="pt-BR" sz="4000" i="1"/>
            </a:br>
            <a:r>
              <a:rPr lang="pt-BR" sz="4000" i="1"/>
              <a:t>von Neumann e Morgenstern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Definir a preferência ordinal (subjetiva)</a:t>
            </a:r>
          </a:p>
          <a:p>
            <a:pPr>
              <a:buFontTx/>
              <a:buNone/>
            </a:pPr>
            <a:r>
              <a:rPr lang="pt-BR" dirty="0"/>
              <a:t>	FM &gt; CF &gt; FR &gt; AS</a:t>
            </a:r>
          </a:p>
          <a:p>
            <a:r>
              <a:rPr lang="pt-BR" dirty="0"/>
              <a:t>Usar a </a:t>
            </a:r>
            <a:r>
              <a:rPr lang="pt-BR" u="sng" dirty="0"/>
              <a:t>loteria de </a:t>
            </a:r>
            <a:r>
              <a:rPr lang="pt-BR" u="sng" dirty="0" smtClean="0"/>
              <a:t>referência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dirty="0" smtClean="0"/>
              <a:t>Instrumento </a:t>
            </a:r>
            <a:r>
              <a:rPr lang="pt-BR" dirty="0"/>
              <a:t>de medição de </a:t>
            </a:r>
            <a:r>
              <a:rPr lang="pt-BR" dirty="0" smtClean="0"/>
              <a:t>preferência</a:t>
            </a:r>
            <a:endParaRPr lang="pt-BR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43000" y="2613950"/>
            <a:ext cx="7924800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981450" y="43053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Melhor resultado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962400" y="55245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Pior resultado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858000" y="2609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FF0000"/>
                </a:solidFill>
              </a:rPr>
              <a:t>Suposição 1</a:t>
            </a:r>
          </a:p>
        </p:txBody>
      </p:sp>
      <p:pic>
        <p:nvPicPr>
          <p:cNvPr id="18440" name="Picture 8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7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9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331-13D2-499B-B3A6-E93D849988B9}" type="slidenum">
              <a:rPr lang="pt-BR">
                <a:solidFill>
                  <a:srgbClr val="000000"/>
                </a:solidFill>
              </a:rPr>
              <a:pPr/>
              <a:t>18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pt-BR" sz="4000" i="1" dirty="0"/>
              <a:t>Medição de Preferência </a:t>
            </a:r>
            <a:br>
              <a:rPr lang="pt-BR" sz="4000" i="1" dirty="0"/>
            </a:br>
            <a:r>
              <a:rPr lang="pt-BR" sz="4000" i="1" dirty="0"/>
              <a:t>do </a:t>
            </a:r>
            <a:r>
              <a:rPr lang="pt-BR" sz="4000" i="1" dirty="0" err="1"/>
              <a:t>Decisor</a:t>
            </a:r>
            <a:endParaRPr lang="pt-BR" sz="4000" i="1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95600" y="106363"/>
            <a:ext cx="10972800" cy="706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638800" y="1905000"/>
            <a:ext cx="28956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Qual é o valor da probabilidade X de modo tal que A = B?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X*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715000" y="403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FF0000"/>
                </a:solidFill>
              </a:rPr>
              <a:t>Suposição 2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715000" y="4876800"/>
            <a:ext cx="2895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CF é equivalente de certeza da .....</a:t>
            </a:r>
          </a:p>
        </p:txBody>
      </p:sp>
      <p:pic>
        <p:nvPicPr>
          <p:cNvPr id="19463" name="Picture 7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16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1" grpId="0" autoUpdateAnimBg="0"/>
      <p:bldP spid="1946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5228-B1E4-42B2-929A-395454D78FFF}" type="slidenum">
              <a:rPr lang="pt-BR">
                <a:solidFill>
                  <a:srgbClr val="000000"/>
                </a:solidFill>
              </a:rPr>
              <a:pPr/>
              <a:t>19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Continuando a Medição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19400" y="350838"/>
            <a:ext cx="10591800" cy="681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800600" y="2057400"/>
            <a:ext cx="43434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Qual é o valor da probabilidade Y para que C = D?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Y*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800600" y="3962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Devemos ter X* &gt; Y* ?</a:t>
            </a:r>
          </a:p>
        </p:txBody>
      </p:sp>
      <p:pic>
        <p:nvPicPr>
          <p:cNvPr id="20486" name="Picture 6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25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40100"/>
            <a:ext cx="7772400" cy="422275"/>
          </a:xfrm>
        </p:spPr>
        <p:txBody>
          <a:bodyPr/>
          <a:lstStyle/>
          <a:p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McNamee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Celona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EAD-5853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Abraham Yu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BA0-ACE0-40F8-8063-A7833781A878}" type="slidenum">
              <a:rPr lang="pt-BR" smtClean="0">
                <a:solidFill>
                  <a:srgbClr val="000000"/>
                </a:solidFill>
              </a:rPr>
              <a:pPr/>
              <a:t>2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36041"/>
            <a:ext cx="6279193" cy="511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42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42E8-CC02-4C7B-B215-E72296545C1F}" type="slidenum">
              <a:rPr lang="pt-BR">
                <a:solidFill>
                  <a:srgbClr val="000000"/>
                </a:solidFill>
              </a:rPr>
              <a:pPr/>
              <a:t>20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00400" y="-158750"/>
            <a:ext cx="10782300" cy="694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410200" y="685800"/>
            <a:ext cx="3505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Substituindo CF e FR por suas respectivas loterias de referência equivalentes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486400" y="243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FF0000"/>
                </a:solidFill>
              </a:rPr>
              <a:t>Suposição 3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429250" y="3657600"/>
            <a:ext cx="37147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Os resultados de medição para um decisor específico: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X* = </a:t>
            </a:r>
            <a:r>
              <a:rPr lang="pt-BR" sz="2400" b="1">
                <a:solidFill>
                  <a:srgbClr val="3333CC"/>
                </a:solidFill>
              </a:rPr>
              <a:t>0,85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Y* = </a:t>
            </a:r>
            <a:r>
              <a:rPr lang="pt-BR" sz="2400" b="1">
                <a:solidFill>
                  <a:srgbClr val="3333CC"/>
                </a:solidFill>
              </a:rPr>
              <a:t>0,50</a:t>
            </a:r>
          </a:p>
        </p:txBody>
      </p:sp>
      <p:pic>
        <p:nvPicPr>
          <p:cNvPr id="21512" name="Picture 8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10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  <p:bldP spid="21510" grpId="0" autoUpdateAnimBg="0"/>
      <p:bldP spid="215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17F-23E0-4A87-A812-A046064008C3}" type="slidenum">
              <a:rPr lang="pt-BR">
                <a:solidFill>
                  <a:srgbClr val="000000"/>
                </a:solidFill>
              </a:rPr>
              <a:pPr/>
              <a:t>21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pt-BR" i="1" dirty="0"/>
              <a:t>Decisão Equivalente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743200" y="382588"/>
            <a:ext cx="10058400" cy="647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114800" y="1600200"/>
            <a:ext cx="5029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P(FM| I) = 0,402 =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= </a:t>
            </a:r>
            <a:r>
              <a:rPr lang="pt-BR" sz="2400">
                <a:solidFill>
                  <a:srgbClr val="FF0000"/>
                </a:solidFill>
              </a:rPr>
              <a:t>0,03</a:t>
            </a:r>
            <a:r>
              <a:rPr lang="pt-BR" sz="2400">
                <a:solidFill>
                  <a:srgbClr val="000000"/>
                </a:solidFill>
              </a:rPr>
              <a:t>*</a:t>
            </a:r>
            <a:r>
              <a:rPr lang="pt-BR" sz="2400" b="1">
                <a:solidFill>
                  <a:srgbClr val="3333CC"/>
                </a:solidFill>
              </a:rPr>
              <a:t>1</a:t>
            </a:r>
            <a:r>
              <a:rPr lang="pt-BR" sz="2400">
                <a:solidFill>
                  <a:srgbClr val="000000"/>
                </a:solidFill>
              </a:rPr>
              <a:t>+</a:t>
            </a:r>
            <a:r>
              <a:rPr lang="pt-BR" sz="2400">
                <a:solidFill>
                  <a:srgbClr val="FF0000"/>
                </a:solidFill>
              </a:rPr>
              <a:t>0,25</a:t>
            </a:r>
            <a:r>
              <a:rPr lang="pt-BR" sz="2400">
                <a:solidFill>
                  <a:srgbClr val="000000"/>
                </a:solidFill>
              </a:rPr>
              <a:t>*</a:t>
            </a:r>
            <a:r>
              <a:rPr lang="pt-BR" sz="2400" b="1">
                <a:solidFill>
                  <a:srgbClr val="3333CC"/>
                </a:solidFill>
              </a:rPr>
              <a:t>0,85</a:t>
            </a:r>
            <a:r>
              <a:rPr lang="pt-BR" sz="2400">
                <a:solidFill>
                  <a:srgbClr val="000000"/>
                </a:solidFill>
              </a:rPr>
              <a:t>+</a:t>
            </a:r>
            <a:r>
              <a:rPr lang="pt-BR" sz="2400">
                <a:solidFill>
                  <a:srgbClr val="FF0000"/>
                </a:solidFill>
              </a:rPr>
              <a:t>0,32</a:t>
            </a:r>
            <a:r>
              <a:rPr lang="pt-BR" sz="2400">
                <a:solidFill>
                  <a:srgbClr val="000000"/>
                </a:solidFill>
              </a:rPr>
              <a:t>*</a:t>
            </a:r>
            <a:r>
              <a:rPr lang="pt-BR" sz="2400" b="1">
                <a:solidFill>
                  <a:srgbClr val="3333CC"/>
                </a:solidFill>
              </a:rPr>
              <a:t>0,5</a:t>
            </a:r>
            <a:r>
              <a:rPr lang="pt-BR" sz="2400">
                <a:solidFill>
                  <a:srgbClr val="000000"/>
                </a:solidFill>
              </a:rPr>
              <a:t>+</a:t>
            </a:r>
            <a:r>
              <a:rPr lang="pt-BR" sz="2400">
                <a:solidFill>
                  <a:srgbClr val="FF0000"/>
                </a:solidFill>
              </a:rPr>
              <a:t>0,4</a:t>
            </a:r>
            <a:r>
              <a:rPr lang="pt-BR" sz="2400">
                <a:solidFill>
                  <a:srgbClr val="000000"/>
                </a:solidFill>
              </a:rPr>
              <a:t>*</a:t>
            </a:r>
            <a:r>
              <a:rPr lang="pt-BR" sz="2400" b="1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114800" y="2895600"/>
            <a:ext cx="4343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von Neumann e Morgenstern definiram então: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U(FM) = </a:t>
            </a:r>
            <a:r>
              <a:rPr lang="pt-BR" sz="2400" b="1">
                <a:solidFill>
                  <a:srgbClr val="3333CC"/>
                </a:solidFill>
              </a:rPr>
              <a:t>1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U(CF) = </a:t>
            </a:r>
            <a:r>
              <a:rPr lang="pt-BR" sz="2400" b="1">
                <a:solidFill>
                  <a:srgbClr val="3333CC"/>
                </a:solidFill>
              </a:rPr>
              <a:t>0,85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U(FR) = </a:t>
            </a:r>
            <a:r>
              <a:rPr lang="pt-BR" sz="2400" b="1">
                <a:solidFill>
                  <a:srgbClr val="3333CC"/>
                </a:solidFill>
              </a:rPr>
              <a:t>0,50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pt-BR" sz="2400">
                <a:solidFill>
                  <a:srgbClr val="000000"/>
                </a:solidFill>
              </a:rPr>
              <a:t>U(AS) = </a:t>
            </a:r>
            <a:r>
              <a:rPr lang="pt-BR" sz="2400" b="1">
                <a:solidFill>
                  <a:srgbClr val="3333CC"/>
                </a:solidFill>
              </a:rPr>
              <a:t>0 </a:t>
            </a:r>
          </a:p>
        </p:txBody>
      </p:sp>
      <p:pic>
        <p:nvPicPr>
          <p:cNvPr id="23558" name="Picture 6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25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40DD-3984-4355-B72C-BA69217A5DAB}" type="slidenum">
              <a:rPr lang="pt-BR">
                <a:solidFill>
                  <a:srgbClr val="000000"/>
                </a:solidFill>
              </a:rPr>
              <a:pPr/>
              <a:t>22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Propriedades Interessantes da U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r>
              <a:rPr lang="pt-BR"/>
              <a:t>Utilidade de uma alternativa é a utilidade esperada de seus resultados:</a:t>
            </a:r>
          </a:p>
          <a:p>
            <a:pPr algn="ctr">
              <a:buFontTx/>
              <a:buNone/>
            </a:pPr>
            <a:r>
              <a:rPr lang="pt-BR" sz="2700"/>
              <a:t>U(I)=0,03*U(FM)+0,25*U(CF)+0,32*U(FR)+0,40*U(AS)</a:t>
            </a:r>
          </a:p>
          <a:p>
            <a:r>
              <a:rPr lang="pt-BR"/>
              <a:t>Se a alternativa I é preferida em relação à II, então:</a:t>
            </a:r>
          </a:p>
          <a:p>
            <a:pPr algn="ctr">
              <a:buFontTx/>
              <a:buNone/>
            </a:pPr>
            <a:r>
              <a:rPr lang="pt-BR"/>
              <a:t>U(I) &gt; U(II)</a:t>
            </a:r>
          </a:p>
        </p:txBody>
      </p:sp>
      <p:pic>
        <p:nvPicPr>
          <p:cNvPr id="24580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35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1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32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19B1-1A25-40F1-AEEC-E3864F34B4C5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925"/>
            <a:ext cx="7772400" cy="1143000"/>
          </a:xfrm>
        </p:spPr>
        <p:txBody>
          <a:bodyPr/>
          <a:lstStyle/>
          <a:p>
            <a:r>
              <a:rPr lang="pt-BR" sz="4000" b="1" i="1" dirty="0" smtClean="0"/>
              <a:t>Mapa da 5853</a:t>
            </a:r>
            <a:r>
              <a:rPr lang="pt-BR" sz="4000" dirty="0" smtClean="0"/>
              <a:t> </a:t>
            </a:r>
            <a:endParaRPr lang="en-US" sz="4000" dirty="0"/>
          </a:p>
        </p:txBody>
      </p:sp>
      <p:pic>
        <p:nvPicPr>
          <p:cNvPr id="3076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  <p:graphicFrame>
        <p:nvGraphicFramePr>
          <p:cNvPr id="3114" name="Group 4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26420769"/>
              </p:ext>
            </p:extLst>
          </p:nvPr>
        </p:nvGraphicFramePr>
        <p:xfrm>
          <a:off x="457200" y="1250726"/>
          <a:ext cx="8305800" cy="4980370"/>
        </p:xfrm>
        <a:graphic>
          <a:graphicData uri="http://schemas.openxmlformats.org/drawingml/2006/table">
            <a:tbl>
              <a:tblPr/>
              <a:tblGrid>
                <a:gridCol w="2768600"/>
                <a:gridCol w="2768600"/>
                <a:gridCol w="2768600"/>
              </a:tblGrid>
              <a:tr h="827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Teorias descritivas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Teorias prescritivas e normativas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Individual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Psicologia</a:t>
                      </a: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(Cognitiva &amp; Evolucionária)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Neurociência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Marketing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NDM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Análise de decisão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Economia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Pesquisa operacional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Grupo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Psicologia social 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Groupthink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Antropologia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Teoria de jogo</a:t>
                      </a: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(Negociação)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Organização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Sociologia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Ciência política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Decisão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estratégica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Gestão de estratégia</a:t>
                      </a: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(aplicações de análise de decisão)</a:t>
                      </a: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Sociedade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Ciência política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Sociologia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Ciência política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Social </a:t>
                      </a: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choice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pt-BR" sz="3600" b="1" i="1" dirty="0" smtClean="0"/>
              <a:t>Pesquisa: Observações sobre Entrevista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539208"/>
          </a:xfrm>
        </p:spPr>
        <p:txBody>
          <a:bodyPr/>
          <a:lstStyle/>
          <a:p>
            <a:r>
              <a:rPr lang="pt-BR" sz="2000" dirty="0" smtClean="0"/>
              <a:t>O primeiro entrevistado é o executivo que contratou a </a:t>
            </a:r>
            <a:r>
              <a:rPr lang="pt-BR" sz="2000" dirty="0" smtClean="0"/>
              <a:t>consultoria de decisão (</a:t>
            </a:r>
            <a:r>
              <a:rPr lang="pt-BR" sz="2000" dirty="0" err="1" smtClean="0"/>
              <a:t>Camanho</a:t>
            </a:r>
            <a:r>
              <a:rPr lang="pt-BR" sz="2000" dirty="0" smtClean="0"/>
              <a:t> / </a:t>
            </a:r>
            <a:r>
              <a:rPr lang="pt-BR" sz="2000" dirty="0" err="1" smtClean="0"/>
              <a:t>Lunica</a:t>
            </a:r>
            <a:r>
              <a:rPr lang="pt-BR" sz="2000" dirty="0" smtClean="0"/>
              <a:t>)</a:t>
            </a:r>
            <a:endParaRPr lang="pt-BR" sz="2000" dirty="0" smtClean="0"/>
          </a:p>
          <a:p>
            <a:r>
              <a:rPr lang="pt-BR" sz="2000" dirty="0" smtClean="0"/>
              <a:t>Questões mais relevantes: percepção da utilidade e problemas com o uso de </a:t>
            </a:r>
            <a:r>
              <a:rPr lang="pt-BR" sz="2000" dirty="0" smtClean="0"/>
              <a:t>metodologia; </a:t>
            </a:r>
            <a:r>
              <a:rPr lang="pt-BR" sz="2000" dirty="0" smtClean="0"/>
              <a:t>motivos da </a:t>
            </a:r>
            <a:r>
              <a:rPr lang="pt-BR" sz="2000" dirty="0" smtClean="0"/>
              <a:t>adoção; </a:t>
            </a:r>
            <a:r>
              <a:rPr lang="pt-BR" sz="2000" dirty="0" smtClean="0"/>
              <a:t>implementação e “</a:t>
            </a:r>
            <a:r>
              <a:rPr lang="pt-BR" sz="2000" dirty="0" err="1" smtClean="0"/>
              <a:t>rotinização</a:t>
            </a:r>
            <a:r>
              <a:rPr lang="pt-BR" sz="2000" dirty="0" smtClean="0"/>
              <a:t>”</a:t>
            </a:r>
          </a:p>
          <a:p>
            <a:r>
              <a:rPr lang="pt-BR" sz="2000" dirty="0" smtClean="0"/>
              <a:t>Introdução: objetivos da pesquisa, disciplina EAD-5853 e Núcleo Decide</a:t>
            </a:r>
          </a:p>
          <a:p>
            <a:r>
              <a:rPr lang="pt-BR" sz="2000" dirty="0" smtClean="0"/>
              <a:t>Solicitar a indicação de mais dois participantes ativos em nível gerencial / executivo</a:t>
            </a:r>
          </a:p>
          <a:p>
            <a:r>
              <a:rPr lang="pt-BR" sz="2000" dirty="0" smtClean="0"/>
              <a:t>Elaborar uma memória de entrevista conjunta dentro de 24 horas e encaminhar para o Fernando</a:t>
            </a:r>
          </a:p>
          <a:p>
            <a:r>
              <a:rPr lang="pt-BR" sz="2000" dirty="0" smtClean="0"/>
              <a:t>? </a:t>
            </a:r>
            <a:endParaRPr lang="pt-BR" sz="2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0000"/>
                </a:solidFill>
              </a:rPr>
              <a:t>EAD-5853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000000"/>
                </a:solidFill>
              </a:rPr>
              <a:t>Abraham </a:t>
            </a:r>
            <a:r>
              <a:rPr lang="pt-BR" dirty="0" err="1" smtClean="0">
                <a:solidFill>
                  <a:srgbClr val="000000"/>
                </a:solidFill>
              </a:rPr>
              <a:t>Yu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01D0-4870-451D-BB26-32D828513389}" type="slidenum">
              <a:rPr lang="pt-BR" smtClean="0">
                <a:solidFill>
                  <a:srgbClr val="000000"/>
                </a:solidFill>
              </a:rPr>
              <a:pPr/>
              <a:t>24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>
          <a:xfrm>
            <a:off x="457200" y="416597"/>
            <a:ext cx="4040188" cy="639762"/>
          </a:xfrm>
        </p:spPr>
        <p:txBody>
          <a:bodyPr/>
          <a:lstStyle/>
          <a:p>
            <a:pPr algn="ctr"/>
            <a:r>
              <a:rPr lang="pt-BR" dirty="0" err="1" smtClean="0"/>
              <a:t>Hammond</a:t>
            </a:r>
            <a:r>
              <a:rPr lang="pt-BR" dirty="0" smtClean="0"/>
              <a:t>, </a:t>
            </a:r>
            <a:r>
              <a:rPr lang="pt-BR" dirty="0" err="1" smtClean="0"/>
              <a:t>Keeney</a:t>
            </a:r>
            <a:r>
              <a:rPr lang="pt-BR" dirty="0" smtClean="0"/>
              <a:t> e </a:t>
            </a:r>
            <a:r>
              <a:rPr lang="pt-BR" dirty="0" err="1" smtClean="0"/>
              <a:t>Raiffa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1314963"/>
            <a:ext cx="4608512" cy="47688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Definir o problema certo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Especificar seus objetivos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Criar alternativas imaginativas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Entender as consequências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Lançar mão de todas as suas escolhas (</a:t>
            </a:r>
            <a:r>
              <a:rPr lang="pt-BR" b="1" i="1" dirty="0" err="1" smtClean="0">
                <a:solidFill>
                  <a:srgbClr val="FF0000"/>
                </a:solidFill>
              </a:rPr>
              <a:t>grapple</a:t>
            </a:r>
            <a:r>
              <a:rPr lang="pt-BR" b="1" i="1" dirty="0" smtClean="0">
                <a:solidFill>
                  <a:srgbClr val="FF0000"/>
                </a:solidFill>
              </a:rPr>
              <a:t> </a:t>
            </a:r>
            <a:r>
              <a:rPr lang="pt-BR" b="1" i="1" dirty="0" err="1" smtClean="0">
                <a:solidFill>
                  <a:srgbClr val="FF0000"/>
                </a:solidFill>
              </a:rPr>
              <a:t>with</a:t>
            </a:r>
            <a:r>
              <a:rPr lang="pt-BR" b="1" i="1" dirty="0" smtClean="0">
                <a:solidFill>
                  <a:srgbClr val="FF0000"/>
                </a:solidFill>
              </a:rPr>
              <a:t> </a:t>
            </a:r>
            <a:r>
              <a:rPr lang="pt-BR" b="1" i="1" dirty="0" err="1" smtClean="0">
                <a:solidFill>
                  <a:srgbClr val="FF0000"/>
                </a:solidFill>
              </a:rPr>
              <a:t>your</a:t>
            </a:r>
            <a:r>
              <a:rPr lang="pt-BR" b="1" i="1" dirty="0" smtClean="0">
                <a:solidFill>
                  <a:srgbClr val="FF0000"/>
                </a:solidFill>
              </a:rPr>
              <a:t> trade-</a:t>
            </a:r>
            <a:r>
              <a:rPr lang="pt-BR" b="1" i="1" dirty="0" err="1" smtClean="0">
                <a:solidFill>
                  <a:srgbClr val="FF0000"/>
                </a:solidFill>
              </a:rPr>
              <a:t>offs</a:t>
            </a:r>
            <a:r>
              <a:rPr lang="pt-BR" dirty="0" smtClean="0"/>
              <a:t>)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Esclarecer suas incertezas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b="1" dirty="0" smtClean="0">
                <a:solidFill>
                  <a:srgbClr val="FF0000"/>
                </a:solidFill>
              </a:rPr>
              <a:t>Pensar muito sobre sua tolerância ao risco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Considerar decisões interligadas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3"/>
          </p:nvPr>
        </p:nvSpPr>
        <p:spPr>
          <a:xfrm>
            <a:off x="4654078" y="399024"/>
            <a:ext cx="4041775" cy="639762"/>
          </a:xfrm>
        </p:spPr>
        <p:txBody>
          <a:bodyPr/>
          <a:lstStyle/>
          <a:p>
            <a:pPr algn="ctr"/>
            <a:r>
              <a:rPr lang="pt-BR" dirty="0" err="1" smtClean="0"/>
              <a:t>McNamee</a:t>
            </a:r>
            <a:r>
              <a:rPr lang="pt-BR" dirty="0"/>
              <a:t> </a:t>
            </a:r>
            <a:r>
              <a:rPr lang="pt-BR" dirty="0" smtClean="0"/>
              <a:t>&amp; </a:t>
            </a:r>
            <a:r>
              <a:rPr lang="pt-BR" dirty="0" err="1" smtClean="0"/>
              <a:t>Celona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5080911" y="1314963"/>
            <a:ext cx="4041775" cy="476886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1. Definição </a:t>
            </a:r>
            <a:r>
              <a:rPr lang="pt-BR" dirty="0"/>
              <a:t>apropriada do problema (</a:t>
            </a:r>
            <a:r>
              <a:rPr lang="pt-BR" i="1" dirty="0" err="1"/>
              <a:t>framing</a:t>
            </a:r>
            <a:r>
              <a:rPr lang="pt-BR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2. Alternativas criativas e viáveis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3. Informação relevante e confiável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>
                <a:solidFill>
                  <a:srgbClr val="FF0000"/>
                </a:solidFill>
              </a:rPr>
              <a:t>4. </a:t>
            </a:r>
            <a:r>
              <a:rPr lang="pt-BR" b="1" dirty="0">
                <a:solidFill>
                  <a:srgbClr val="FF0000"/>
                </a:solidFill>
              </a:rPr>
              <a:t>Valores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e “trade-off” claros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>
                <a:solidFill>
                  <a:srgbClr val="FF0000"/>
                </a:solidFill>
              </a:rPr>
              <a:t>5.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Raciocínio lógico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6. Compromisso para a ação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Abraham </a:t>
            </a:r>
            <a:r>
              <a:rPr lang="pt-BR" dirty="0" err="1">
                <a:solidFill>
                  <a:srgbClr val="000000"/>
                </a:solidFill>
              </a:rPr>
              <a:t>Yu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2279-5399-41EA-95B1-DD120838CF7B}" type="slidenum">
              <a:rPr lang="pt-BR">
                <a:solidFill>
                  <a:srgbClr val="000000"/>
                </a:solidFill>
              </a:rPr>
              <a:pPr/>
              <a:t>3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9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35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1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2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5822-DB60-421D-9351-6C44BF7D85DA}" type="slidenum">
              <a:rPr lang="pt-BR">
                <a:solidFill>
                  <a:srgbClr val="000000"/>
                </a:solidFill>
              </a:rPr>
              <a:pPr/>
              <a:t>4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1000" y="609600"/>
            <a:ext cx="9525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133600" y="1371600"/>
            <a:ext cx="2133600" cy="441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4343400" y="762000"/>
            <a:ext cx="1066800" cy="426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5486400" y="304800"/>
            <a:ext cx="1295400" cy="548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3400" y="2514600"/>
            <a:ext cx="1828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Gerar alternativas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819400" y="60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Probabilidade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553200" y="6858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400" b="1" i="1">
                <a:solidFill>
                  <a:srgbClr val="000000"/>
                </a:solidFill>
              </a:rPr>
              <a:t>Preferências</a:t>
            </a:r>
          </a:p>
        </p:txBody>
      </p:sp>
      <p:pic>
        <p:nvPicPr>
          <p:cNvPr id="27657" name="Picture 9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50249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i="1" dirty="0" smtClean="0"/>
              <a:t>Exercícios para a Próxima Aula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M&amp;C 5.7</a:t>
            </a:r>
          </a:p>
          <a:p>
            <a:r>
              <a:rPr lang="pt-BR" dirty="0" smtClean="0"/>
              <a:t>Exercício da Slide 11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EAD-5853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Abraham Yu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01D0-4870-451D-BB26-32D828513389}" type="slidenum">
              <a:rPr lang="pt-BR" smtClean="0">
                <a:solidFill>
                  <a:srgbClr val="000000"/>
                </a:solidFill>
              </a:rPr>
              <a:pPr/>
              <a:t>5</a:t>
            </a:fld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D63F-B12F-443E-A3A3-67C890467AE3}" type="slidenum">
              <a:rPr lang="pt-BR">
                <a:solidFill>
                  <a:srgbClr val="000000"/>
                </a:solidFill>
              </a:rPr>
              <a:pPr/>
              <a:t>6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dirty="0"/>
              <a:t>Aversão ao Risco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53340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876800" y="2209800"/>
            <a:ext cx="38862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800">
                <a:solidFill>
                  <a:srgbClr val="000000"/>
                </a:solidFill>
              </a:rPr>
              <a:t>VE(A) = VE(B) = $1000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800">
                <a:solidFill>
                  <a:srgbClr val="000000"/>
                </a:solidFill>
              </a:rPr>
              <a:t>Mas a maioria prefere a alternativa B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pt-BR" sz="2800">
              <a:solidFill>
                <a:srgbClr val="000000"/>
              </a:solidFill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876800" y="4267200"/>
            <a:ext cx="356235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800">
                <a:solidFill>
                  <a:srgbClr val="000000"/>
                </a:solidFill>
              </a:rPr>
              <a:t>Uma explicação: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BR" sz="2800">
                <a:solidFill>
                  <a:srgbClr val="000000"/>
                </a:solidFill>
              </a:rPr>
              <a:t>DP(A) &gt; DP(B)</a:t>
            </a:r>
          </a:p>
        </p:txBody>
      </p:sp>
      <p:pic>
        <p:nvPicPr>
          <p:cNvPr id="3080" name="Picture 8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398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utoUpdateAnimBg="0"/>
      <p:bldP spid="307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09BE-BC46-4D60-A622-D1014ED5D745}" type="slidenum">
              <a:rPr lang="pt-BR">
                <a:solidFill>
                  <a:srgbClr val="000000"/>
                </a:solidFill>
              </a:rPr>
              <a:pPr/>
              <a:t>7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pt-BR" sz="3600" b="1" i="1" dirty="0"/>
              <a:t>Problema com VE e DP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pt-BR" sz="2800" dirty="0"/>
              <a:t>Duas alternativas: C e D</a:t>
            </a:r>
          </a:p>
          <a:p>
            <a:r>
              <a:rPr lang="pt-BR" sz="2800" dirty="0"/>
              <a:t>A análise das duas mostra que</a:t>
            </a:r>
          </a:p>
          <a:p>
            <a:pPr>
              <a:buFontTx/>
              <a:buNone/>
            </a:pPr>
            <a:r>
              <a:rPr lang="pt-BR" sz="2800" dirty="0"/>
              <a:t>		VE(C) &gt; VE(D)</a:t>
            </a:r>
          </a:p>
          <a:p>
            <a:pPr>
              <a:buFontTx/>
              <a:buNone/>
            </a:pPr>
            <a:r>
              <a:rPr lang="pt-BR" sz="2800" dirty="0"/>
              <a:t>		DP(C) &gt; DP(D)</a:t>
            </a:r>
          </a:p>
          <a:p>
            <a:r>
              <a:rPr lang="pt-BR" sz="2800" dirty="0"/>
              <a:t>Alternativa C tem melhor retorno mas maior risco</a:t>
            </a:r>
          </a:p>
          <a:p>
            <a:r>
              <a:rPr lang="pt-BR" sz="2800" dirty="0"/>
              <a:t>Qual é a melhor?</a:t>
            </a:r>
          </a:p>
        </p:txBody>
      </p:sp>
      <p:pic>
        <p:nvPicPr>
          <p:cNvPr id="9220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95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0BFA-FB99-4AE1-852E-A08633B6697B}" type="slidenum">
              <a:rPr lang="pt-BR">
                <a:solidFill>
                  <a:srgbClr val="000000"/>
                </a:solidFill>
              </a:rPr>
              <a:pPr/>
              <a:t>8</a:t>
            </a:fld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i="1" dirty="0"/>
              <a:t>Equivalente de Certeza</a:t>
            </a:r>
            <a:r>
              <a:rPr lang="pt-BR" dirty="0"/>
              <a:t> </a:t>
            </a:r>
            <a:br>
              <a:rPr lang="pt-BR" dirty="0"/>
            </a:br>
            <a:r>
              <a:rPr lang="pt-BR" sz="2800" dirty="0"/>
              <a:t>(da Alternativa A)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pt-BR" sz="2800" dirty="0"/>
              <a:t>Reduzindo sucessivamente o resultado da B a partir de $1000</a:t>
            </a:r>
          </a:p>
          <a:p>
            <a:r>
              <a:rPr lang="pt-BR" sz="2800" dirty="0"/>
              <a:t>Suposição: existência de um valor, do resultado da B, abaixo do qual o </a:t>
            </a:r>
            <a:r>
              <a:rPr lang="pt-BR" sz="2800" dirty="0" err="1"/>
              <a:t>decisor</a:t>
            </a:r>
            <a:r>
              <a:rPr lang="pt-BR" sz="2800" dirty="0"/>
              <a:t> passaria a preferir a alternativa A</a:t>
            </a:r>
          </a:p>
          <a:p>
            <a:r>
              <a:rPr lang="pt-BR" sz="2800" dirty="0"/>
              <a:t>Este valor é o </a:t>
            </a:r>
            <a:r>
              <a:rPr lang="pt-BR" sz="2800" b="1" dirty="0"/>
              <a:t>Equivalente de Certeza</a:t>
            </a:r>
            <a:r>
              <a:rPr lang="pt-BR" sz="2800" dirty="0"/>
              <a:t> da A</a:t>
            </a:r>
          </a:p>
          <a:p>
            <a:r>
              <a:rPr lang="pt-BR" sz="2800" dirty="0"/>
              <a:t>EC é </a:t>
            </a:r>
            <a:r>
              <a:rPr lang="pt-BR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subjetivo</a:t>
            </a:r>
            <a:r>
              <a:rPr lang="pt-BR" sz="2800" dirty="0"/>
              <a:t> - depende do </a:t>
            </a:r>
            <a:r>
              <a:rPr lang="pt-BR" sz="2800" dirty="0" err="1"/>
              <a:t>decisor</a:t>
            </a:r>
            <a:endParaRPr lang="pt-BR" sz="2800" dirty="0"/>
          </a:p>
        </p:txBody>
      </p:sp>
      <p:pic>
        <p:nvPicPr>
          <p:cNvPr id="4100" name="Picture 4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3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0C4B-0341-4D75-8DBD-06C88FA662E2}" type="slidenum">
              <a:rPr lang="pt-BR">
                <a:solidFill>
                  <a:srgbClr val="000000"/>
                </a:solidFill>
              </a:rPr>
              <a:pPr/>
              <a:t>9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Prêmio pelo Risco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>
              <a:buFontTx/>
              <a:buNone/>
            </a:pPr>
            <a:r>
              <a:rPr lang="pt-BR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Premio pelo Risco = VE – Equivalente de Certeza</a:t>
            </a:r>
          </a:p>
          <a:p>
            <a:pPr>
              <a:buFontTx/>
              <a:buNone/>
            </a:pPr>
            <a:endParaRPr lang="pt-BR"/>
          </a:p>
          <a:p>
            <a:r>
              <a:rPr lang="pt-BR" b="1" i="1"/>
              <a:t>Prêmio pelo risco</a:t>
            </a:r>
            <a:r>
              <a:rPr lang="pt-BR"/>
              <a:t> positivo = a quantia que o decisor está disposto a abrir mão para evitar o risco</a:t>
            </a:r>
          </a:p>
          <a:p>
            <a:r>
              <a:rPr lang="pt-BR"/>
              <a:t>Maior prêmio pelo risco       maior aversão ao risco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4953000" y="5029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pic>
        <p:nvPicPr>
          <p:cNvPr id="7173" name="Picture 5" descr="USP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93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832</Words>
  <Application>Microsoft Office PowerPoint</Application>
  <PresentationFormat>Apresentação na tela (4:3)</PresentationFormat>
  <Paragraphs>222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26" baseType="lpstr">
      <vt:lpstr>Estrutura padrão</vt:lpstr>
      <vt:lpstr>1_Estrutura padrão</vt:lpstr>
      <vt:lpstr>Preferência e Utilidade</vt:lpstr>
      <vt:lpstr>McNamee &amp; Celona</vt:lpstr>
      <vt:lpstr>Apresentação do PowerPoint</vt:lpstr>
      <vt:lpstr>Apresentação do PowerPoint</vt:lpstr>
      <vt:lpstr>Exercícios para a Próxima Aula</vt:lpstr>
      <vt:lpstr>Aversão ao Risco</vt:lpstr>
      <vt:lpstr>Problema com VE e DP</vt:lpstr>
      <vt:lpstr>Equivalente de Certeza  (da Alternativa A)</vt:lpstr>
      <vt:lpstr>Prêmio pelo Risco</vt:lpstr>
      <vt:lpstr>Problema com EC</vt:lpstr>
      <vt:lpstr>Alternativa Complexa W</vt:lpstr>
      <vt:lpstr>Preferência: Ordinal e Cardinal</vt:lpstr>
      <vt:lpstr>Preferência Ordinal é Insuficiente</vt:lpstr>
      <vt:lpstr>Preferência Cardinal</vt:lpstr>
      <vt:lpstr>Utilidade</vt:lpstr>
      <vt:lpstr>Exemplo de Stokey e Zeckhauser</vt:lpstr>
      <vt:lpstr>Abordagem de  von Neumann e Morgenstern</vt:lpstr>
      <vt:lpstr>Medição de Preferência  do Decisor</vt:lpstr>
      <vt:lpstr>Continuando a Medição</vt:lpstr>
      <vt:lpstr>Apresentação do PowerPoint</vt:lpstr>
      <vt:lpstr>Decisão Equivalente</vt:lpstr>
      <vt:lpstr>Propriedades Interessantes da U</vt:lpstr>
      <vt:lpstr>Mapa da 5853 </vt:lpstr>
      <vt:lpstr>Pesquisa: Observações sobre Entrevista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Abraham</dc:creator>
  <cp:lastModifiedBy>Abraham</cp:lastModifiedBy>
  <cp:revision>5</cp:revision>
  <dcterms:created xsi:type="dcterms:W3CDTF">2014-04-24T00:18:43Z</dcterms:created>
  <dcterms:modified xsi:type="dcterms:W3CDTF">2014-04-24T23:49:40Z</dcterms:modified>
</cp:coreProperties>
</file>