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342A7-B38E-4D78-9C83-DDC82789024D}" type="datetimeFigureOut">
              <a:rPr lang="pt-BR" smtClean="0"/>
              <a:t>08/05/2014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9044F-A376-4769-9B30-DB551A1FC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48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61E80-1D87-45D1-8E2C-113C4EDF1AB3}" type="slidenum">
              <a:rPr lang="pt-BR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995BF9-D26F-4DA4-924A-4C4032A5D386}" type="slidenum">
              <a:rPr lang="pt-BR"/>
              <a:pPr/>
              <a:t>2</a:t>
            </a:fld>
            <a:endParaRPr lang="pt-BR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A81378-9597-4793-80DD-FDFCC146A1B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84EA2-CFC0-4887-AE15-D2C9E521EDE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4F3C17-BB04-47C0-93FF-695C2F626DF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0A194-50CE-4625-9BB9-86FDE18A6D2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49F928-D83B-48E4-A134-119009AE6DB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smtClean="0"/>
              <a:t>Taxa de desconto: 12%</a:t>
            </a:r>
          </a:p>
          <a:p>
            <a:pPr eaLnBrk="1" hangingPunct="1"/>
            <a:r>
              <a:rPr lang="pt-BR" smtClean="0"/>
              <a:t>O que é opção?</a:t>
            </a:r>
          </a:p>
          <a:p>
            <a:pPr eaLnBrk="1" hangingPunct="1"/>
            <a:r>
              <a:rPr lang="pt-BR" smtClean="0"/>
              <a:t>Por que esta diferenças?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AF132-2AC6-4334-9C33-46328BD5C8C3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1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782D5-E127-46B5-9633-FB50B8D1AC15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18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07DF0-54A6-49A3-AF78-CE061C9137CF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27D26-9F56-46F1-910C-0FFBF3E87C96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0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A653F-816B-41DA-8A11-71D0508BF5BE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10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E7E5D-9994-44FE-8BF9-7417F4D31ACA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6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7258A-7E07-4D48-B913-A889E03D06CB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2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174A9-BA72-488C-9CF6-028F67322AE3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2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43E79-7F83-4DB7-8669-F82E8D94AE41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47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BFFB3-B38E-451B-BC8A-C38008883C7A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5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7D373-6A13-4AEA-ADD3-E5299D7FA8DC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3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A317833-D627-4104-8D1B-110B2F6CF269}" type="slidenum">
              <a:rPr lang="pt-B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6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http://www.ead.fea.usp.br/imagens/usp.gif" TargetMode="External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hyperlink" Target="http://www.usp.br/" TargetMode="Externa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ead.fea.usp.br/imagens/usp.gi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ead.fea.usp.br/imagens/usp.gi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ead.fea.usp.br/imagens/usp.gi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ead.fea.usp.br/imagens/usp.gif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http://www.ead.fea.usp.br/imagens/usp.gif" TargetMode="Externa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usp.br/" TargetMode="Externa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http://www.ead.fea.usp.br/imagens/usp.gif" TargetMode="External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hyperlink" Target="http://www.usp.br/" TargetMode="Externa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http://www.ead.fea.usp.br/imagens/usp.gif" TargetMode="External"/><Relationship Id="rId5" Type="http://schemas.openxmlformats.org/officeDocument/2006/relationships/image" Target="../media/image1.gif"/><Relationship Id="rId4" Type="http://schemas.openxmlformats.org/officeDocument/2006/relationships/hyperlink" Target="http://www.usp.br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http://www.ead.fea.usp.br/imagens/usp.gif" TargetMode="External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hyperlink" Target="http://www.usp.br/" TargetMode="Externa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FCFC-C08F-4E3F-B7D9-C1E21FA02D78}" type="slidenum">
              <a:rPr lang="pt-BR">
                <a:solidFill>
                  <a:srgbClr val="000000"/>
                </a:solidFill>
              </a:rPr>
              <a:pPr/>
              <a:t>1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pt-BR" sz="4000" b="1" i="1" dirty="0"/>
              <a:t>Aula </a:t>
            </a:r>
            <a:r>
              <a:rPr lang="pt-BR" sz="4000" b="1" i="1" dirty="0" smtClean="0"/>
              <a:t>Nº9 </a:t>
            </a:r>
            <a:r>
              <a:rPr lang="pt-BR" sz="4000" b="1" i="1" dirty="0"/>
              <a:t>- Agenda</a:t>
            </a:r>
            <a:endParaRPr lang="en-US" sz="4000" b="1" i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676400"/>
            <a:ext cx="7630616" cy="4114800"/>
          </a:xfrm>
        </p:spPr>
        <p:txBody>
          <a:bodyPr/>
          <a:lstStyle/>
          <a:p>
            <a:r>
              <a:rPr lang="pt-BR" sz="2800" dirty="0" smtClean="0"/>
              <a:t>Exercícios</a:t>
            </a:r>
          </a:p>
          <a:p>
            <a:pPr lvl="1"/>
            <a:r>
              <a:rPr lang="pt-BR" sz="2400" dirty="0"/>
              <a:t>M&amp;C 5.7</a:t>
            </a:r>
          </a:p>
          <a:p>
            <a:pPr lvl="1"/>
            <a:r>
              <a:rPr lang="pt-BR" sz="2400" dirty="0"/>
              <a:t>Exercício da Slide </a:t>
            </a:r>
            <a:r>
              <a:rPr lang="pt-BR" sz="2400" dirty="0" smtClean="0"/>
              <a:t>11 (Aula Nº8)</a:t>
            </a:r>
            <a:endParaRPr lang="pt-BR" sz="2400" dirty="0" smtClean="0"/>
          </a:p>
          <a:p>
            <a:pPr marL="342900" lvl="1" indent="-342900">
              <a:buFontTx/>
              <a:buChar char="•"/>
            </a:pPr>
            <a:r>
              <a:rPr lang="pt-BR" dirty="0"/>
              <a:t>M&amp;C Capítulo 7</a:t>
            </a:r>
          </a:p>
          <a:p>
            <a:pPr lvl="1"/>
            <a:r>
              <a:rPr lang="en-US" sz="2400" dirty="0" smtClean="0"/>
              <a:t>Sharpe </a:t>
            </a:r>
            <a:r>
              <a:rPr lang="en-US" sz="2400" dirty="0"/>
              <a:t>e </a:t>
            </a:r>
            <a:r>
              <a:rPr lang="en-US" sz="2400" dirty="0" err="1"/>
              <a:t>Keelin</a:t>
            </a:r>
            <a:r>
              <a:rPr lang="en-US" sz="2400" dirty="0"/>
              <a:t> (1998</a:t>
            </a:r>
            <a:r>
              <a:rPr lang="en-US" sz="2400" dirty="0" smtClean="0"/>
              <a:t>)</a:t>
            </a:r>
          </a:p>
          <a:p>
            <a:pPr lvl="1"/>
            <a:r>
              <a:rPr lang="pt-BR" sz="2400" dirty="0"/>
              <a:t>Opção real</a:t>
            </a:r>
          </a:p>
          <a:p>
            <a:r>
              <a:rPr lang="pt-BR" sz="2800" dirty="0" err="1" smtClean="0"/>
              <a:t>Mintzberg</a:t>
            </a:r>
            <a:r>
              <a:rPr lang="pt-BR" sz="2800" dirty="0" smtClean="0"/>
              <a:t> et al. (1976)</a:t>
            </a:r>
            <a:endParaRPr lang="pt-BR" sz="2800" dirty="0" smtClean="0"/>
          </a:p>
          <a:p>
            <a:r>
              <a:rPr lang="pt-BR" sz="2800" dirty="0" smtClean="0"/>
              <a:t>Andamento da pesquisa</a:t>
            </a:r>
          </a:p>
          <a:p>
            <a:endParaRPr lang="pt-BR" sz="2800" dirty="0" smtClean="0"/>
          </a:p>
          <a:p>
            <a:endParaRPr lang="pt-BR" sz="2800" dirty="0"/>
          </a:p>
        </p:txBody>
      </p:sp>
      <p:pic>
        <p:nvPicPr>
          <p:cNvPr id="20484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838200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15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835269" y="0"/>
          <a:ext cx="7526215" cy="611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Slide" r:id="rId4" imgW="4572000" imgH="3429000" progId="PowerPoint.Slide.8">
                  <p:embed/>
                </p:oleObj>
              </mc:Choice>
              <mc:Fallback>
                <p:oleObj name="Slide" r:id="rId4" imgW="4572000" imgH="3429000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269" y="0"/>
                        <a:ext cx="7526215" cy="611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4" descr="USP">
            <a:hlinkClick r:id="rId6"/>
          </p:cNvPr>
          <p:cNvPicPr>
            <a:picLocks noChangeAspect="1" noChangeArrowheads="1"/>
          </p:cNvPicPr>
          <p:nvPr/>
        </p:nvPicPr>
        <p:blipFill>
          <a:blip r:embed="rId7" r:link="rId8" cstate="print"/>
          <a:srcRect/>
          <a:stretch>
            <a:fillRect/>
          </a:stretch>
        </p:blipFill>
        <p:spPr bwMode="auto">
          <a:xfrm>
            <a:off x="838200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56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pt-BR" sz="4000" b="1" i="1">
                <a:solidFill>
                  <a:schemeClr val="tx1"/>
                </a:solidFill>
              </a:rPr>
              <a:t>Opções Financeiras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pt-BR" dirty="0"/>
              <a:t>Opção contratual.</a:t>
            </a:r>
          </a:p>
          <a:p>
            <a:r>
              <a:rPr lang="pt-BR" dirty="0"/>
              <a:t>Direito de comprar (</a:t>
            </a:r>
            <a:r>
              <a:rPr lang="pt-BR" dirty="0" err="1">
                <a:solidFill>
                  <a:srgbClr val="CC3300"/>
                </a:solidFill>
              </a:rPr>
              <a:t>call</a:t>
            </a:r>
            <a:r>
              <a:rPr lang="pt-BR" dirty="0"/>
              <a:t>) ou de vender (</a:t>
            </a:r>
            <a:r>
              <a:rPr lang="pt-BR" dirty="0" err="1">
                <a:solidFill>
                  <a:srgbClr val="CC3300"/>
                </a:solidFill>
              </a:rPr>
              <a:t>put</a:t>
            </a:r>
            <a:r>
              <a:rPr lang="pt-BR"/>
              <a:t>) um ativo por um preço combinado (</a:t>
            </a:r>
            <a:r>
              <a:rPr lang="pt-BR">
                <a:solidFill>
                  <a:srgbClr val="CC3300"/>
                </a:solidFill>
              </a:rPr>
              <a:t>preço de exercício</a:t>
            </a:r>
            <a:r>
              <a:rPr lang="pt-BR"/>
              <a:t>) até/na data de vencimento.</a:t>
            </a:r>
          </a:p>
          <a:p>
            <a:r>
              <a:rPr lang="pt-BR" dirty="0"/>
              <a:t>Valor da opção: </a:t>
            </a:r>
            <a:r>
              <a:rPr lang="pt-BR" dirty="0">
                <a:solidFill>
                  <a:srgbClr val="CC3300"/>
                </a:solidFill>
              </a:rPr>
              <a:t>prêmio</a:t>
            </a:r>
            <a:r>
              <a:rPr lang="pt-BR" dirty="0"/>
              <a:t>.</a:t>
            </a:r>
          </a:p>
          <a:p>
            <a:r>
              <a:rPr lang="pt-BR" dirty="0"/>
              <a:t>Problema: qual o preço justo da opção?</a:t>
            </a:r>
          </a:p>
        </p:txBody>
      </p:sp>
      <p:pic>
        <p:nvPicPr>
          <p:cNvPr id="4" name="Picture 4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838200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281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Opção Real</a:t>
            </a:r>
            <a:br>
              <a:rPr lang="pt-BR" b="1" dirty="0" smtClean="0"/>
            </a:br>
            <a:endParaRPr lang="pt-BR" b="1" i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i="1" dirty="0" smtClean="0"/>
              <a:t>Abordagem de </a:t>
            </a:r>
          </a:p>
          <a:p>
            <a:r>
              <a:rPr lang="pt-BR" b="1" i="1" dirty="0" smtClean="0"/>
              <a:t>Análise de Decisão</a:t>
            </a:r>
          </a:p>
          <a:p>
            <a:endParaRPr lang="pt-BR" b="1" dirty="0"/>
          </a:p>
        </p:txBody>
      </p:sp>
      <p:pic>
        <p:nvPicPr>
          <p:cNvPr id="4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838200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294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OPÇÕES</a:t>
            </a: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“Uma opção...(é) uma alternativa que permite ou pode permitir uma tomada de </a:t>
            </a:r>
            <a:r>
              <a:rPr lang="pt-BR" b="1" i="1" dirty="0"/>
              <a:t>decisão futura</a:t>
            </a:r>
            <a:r>
              <a:rPr lang="pt-BR" dirty="0"/>
              <a:t> em seguida à revelação de informação específica*.” </a:t>
            </a:r>
            <a:r>
              <a:rPr lang="pt-BR" sz="2400" dirty="0"/>
              <a:t>(Howard, 1996)</a:t>
            </a:r>
          </a:p>
          <a:p>
            <a:r>
              <a:rPr lang="pt-BR" dirty="0"/>
              <a:t>“</a:t>
            </a:r>
            <a:r>
              <a:rPr lang="pt-BR" i="1" dirty="0"/>
              <a:t>To me </a:t>
            </a:r>
            <a:r>
              <a:rPr lang="pt-BR" i="1" dirty="0" err="1"/>
              <a:t>all</a:t>
            </a:r>
            <a:r>
              <a:rPr lang="pt-BR" i="1" dirty="0"/>
              <a:t> </a:t>
            </a:r>
            <a:r>
              <a:rPr lang="pt-BR" i="1" dirty="0" err="1"/>
              <a:t>kinds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business </a:t>
            </a:r>
            <a:r>
              <a:rPr lang="pt-BR" i="1" dirty="0" err="1"/>
              <a:t>decisions</a:t>
            </a:r>
            <a:r>
              <a:rPr lang="pt-BR" i="1" dirty="0"/>
              <a:t> are </a:t>
            </a:r>
            <a:r>
              <a:rPr lang="pt-BR" i="1" dirty="0" err="1"/>
              <a:t>options</a:t>
            </a:r>
            <a:r>
              <a:rPr lang="pt-BR" dirty="0"/>
              <a:t>.” </a:t>
            </a:r>
            <a:r>
              <a:rPr lang="pt-BR" sz="2400" dirty="0"/>
              <a:t>(Judy </a:t>
            </a:r>
            <a:r>
              <a:rPr lang="pt-BR" sz="2400" dirty="0" err="1"/>
              <a:t>Lewent</a:t>
            </a:r>
            <a:r>
              <a:rPr lang="pt-BR" sz="2400" dirty="0"/>
              <a:t>, CFO da </a:t>
            </a:r>
            <a:r>
              <a:rPr lang="pt-BR" sz="2400" dirty="0" err="1"/>
              <a:t>Merck</a:t>
            </a:r>
            <a:r>
              <a:rPr lang="pt-BR" sz="2400" dirty="0"/>
              <a:t>, 1994</a:t>
            </a:r>
            <a:r>
              <a:rPr lang="pt-BR" sz="2400" dirty="0" smtClean="0"/>
              <a:t>)</a:t>
            </a:r>
          </a:p>
          <a:p>
            <a:endParaRPr lang="pt-BR" sz="2400" dirty="0"/>
          </a:p>
          <a:p>
            <a:endParaRPr lang="pt-BR" sz="2400" dirty="0"/>
          </a:p>
          <a:p>
            <a:pPr>
              <a:buFontTx/>
              <a:buNone/>
            </a:pPr>
            <a:r>
              <a:rPr lang="pt-BR" dirty="0"/>
              <a:t>* </a:t>
            </a:r>
            <a:r>
              <a:rPr lang="pt-BR" sz="2400" dirty="0"/>
              <a:t>Não disponível no momento de desenho da opção</a:t>
            </a:r>
          </a:p>
        </p:txBody>
      </p:sp>
      <p:pic>
        <p:nvPicPr>
          <p:cNvPr id="4" name="Picture 4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838200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201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 smtClean="0">
                <a:solidFill>
                  <a:schemeClr val="tx1"/>
                </a:solidFill>
              </a:rPr>
              <a:t>Opções </a:t>
            </a:r>
            <a:r>
              <a:rPr lang="pt-BR" sz="4000" b="1" dirty="0">
                <a:solidFill>
                  <a:schemeClr val="tx1"/>
                </a:solidFill>
              </a:rPr>
              <a:t>no Cotidiano</a:t>
            </a:r>
            <a:endParaRPr lang="pt-B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/>
              <a:t>O dia amanhece nublado... É o seu “dia de rodízio” (você tem que pegar o ônibus para ir trabalhar!). Uma </a:t>
            </a:r>
            <a:r>
              <a:rPr lang="pt-BR" sz="2800" b="1" i="1" dirty="0"/>
              <a:t>opção</a:t>
            </a:r>
            <a:r>
              <a:rPr lang="pt-BR" sz="2800" dirty="0"/>
              <a:t> é você levar uma guarda-chuva consigo.</a:t>
            </a:r>
          </a:p>
          <a:p>
            <a:r>
              <a:rPr lang="pt-BR" sz="2800" dirty="0"/>
              <a:t>Você precisa ler vários relatórios e o Diretor duma empresa cliente marcou uma reunião com você no escritório dele. Ele é um homem muito ocupado e geralmente não é muito pontual. Uma </a:t>
            </a:r>
            <a:r>
              <a:rPr lang="pt-BR" sz="2800" b="1" i="1" dirty="0"/>
              <a:t>opção </a:t>
            </a:r>
            <a:r>
              <a:rPr lang="pt-BR" sz="2800" dirty="0"/>
              <a:t>é levar os </a:t>
            </a:r>
            <a:r>
              <a:rPr lang="pt-BR" sz="2800" dirty="0" smtClean="0"/>
              <a:t>relatórios, ou um </a:t>
            </a:r>
            <a:r>
              <a:rPr lang="pt-BR" sz="2800" i="1" dirty="0" err="1" smtClean="0"/>
              <a:t>tablet</a:t>
            </a:r>
            <a:r>
              <a:rPr lang="pt-BR" sz="2800" dirty="0" smtClean="0"/>
              <a:t>,</a:t>
            </a:r>
            <a:r>
              <a:rPr lang="pt-BR" sz="2800" dirty="0" smtClean="0"/>
              <a:t> </a:t>
            </a:r>
            <a:r>
              <a:rPr lang="pt-BR" sz="2800" dirty="0"/>
              <a:t>com você.  </a:t>
            </a:r>
          </a:p>
        </p:txBody>
      </p:sp>
      <p:pic>
        <p:nvPicPr>
          <p:cNvPr id="4" name="Picture 4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838200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470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tx1"/>
                </a:solidFill>
              </a:rPr>
              <a:t>Exemplos de Opções Reais</a:t>
            </a:r>
            <a:endParaRPr lang="pt-B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/>
              <a:t>Investir num projeto de </a:t>
            </a:r>
            <a:r>
              <a:rPr lang="pt-BR" sz="2800" dirty="0" err="1"/>
              <a:t>P&amp;D</a:t>
            </a:r>
            <a:r>
              <a:rPr lang="pt-BR" sz="2800" dirty="0"/>
              <a:t> </a:t>
            </a:r>
            <a:endParaRPr lang="pt-BR" sz="2800" dirty="0" smtClean="0"/>
          </a:p>
          <a:p>
            <a:pPr lvl="1"/>
            <a:r>
              <a:rPr lang="pt-BR" i="1" dirty="0" err="1" smtClean="0"/>
              <a:t>growth</a:t>
            </a:r>
            <a:r>
              <a:rPr lang="pt-BR" i="1" dirty="0" smtClean="0"/>
              <a:t> </a:t>
            </a:r>
            <a:r>
              <a:rPr lang="pt-BR" i="1" dirty="0" err="1" smtClean="0"/>
              <a:t>options</a:t>
            </a:r>
            <a:endParaRPr lang="pt-BR" dirty="0" smtClean="0"/>
          </a:p>
          <a:p>
            <a:r>
              <a:rPr lang="pt-BR" sz="2800" dirty="0" smtClean="0"/>
              <a:t>Investir em equipamentos de produção flexíveis </a:t>
            </a:r>
          </a:p>
          <a:p>
            <a:pPr lvl="1"/>
            <a:r>
              <a:rPr lang="pt-BR" i="1" dirty="0" err="1" smtClean="0"/>
              <a:t>option</a:t>
            </a:r>
            <a:r>
              <a:rPr lang="pt-BR" i="1" dirty="0" smtClean="0"/>
              <a:t> to switch: output </a:t>
            </a:r>
            <a:r>
              <a:rPr lang="pt-BR" i="1" dirty="0" err="1" smtClean="0"/>
              <a:t>or</a:t>
            </a:r>
            <a:r>
              <a:rPr lang="pt-BR" i="1" dirty="0" smtClean="0"/>
              <a:t> input</a:t>
            </a:r>
            <a:endParaRPr lang="pt-BR" dirty="0" smtClean="0"/>
          </a:p>
          <a:p>
            <a:r>
              <a:rPr lang="pt-BR" sz="2800" dirty="0" smtClean="0"/>
              <a:t>Obter </a:t>
            </a:r>
            <a:r>
              <a:rPr lang="pt-BR" sz="2800" dirty="0"/>
              <a:t>informação adicional </a:t>
            </a:r>
            <a:endParaRPr lang="pt-BR" sz="2800" dirty="0" smtClean="0"/>
          </a:p>
          <a:p>
            <a:pPr lvl="1"/>
            <a:r>
              <a:rPr lang="pt-BR" i="1" dirty="0" err="1" smtClean="0"/>
              <a:t>option</a:t>
            </a:r>
            <a:r>
              <a:rPr lang="pt-BR" i="1" dirty="0" smtClean="0"/>
              <a:t> </a:t>
            </a:r>
            <a:r>
              <a:rPr lang="pt-BR" i="1" dirty="0"/>
              <a:t>to </a:t>
            </a:r>
            <a:r>
              <a:rPr lang="pt-BR" i="1" dirty="0" err="1" smtClean="0"/>
              <a:t>defer</a:t>
            </a:r>
            <a:endParaRPr lang="pt-BR" dirty="0"/>
          </a:p>
          <a:p>
            <a:r>
              <a:rPr lang="pt-BR" sz="2800" dirty="0"/>
              <a:t>Investir em estágios </a:t>
            </a:r>
            <a:endParaRPr lang="pt-BR" sz="2800" dirty="0" smtClean="0"/>
          </a:p>
          <a:p>
            <a:pPr lvl="1"/>
            <a:r>
              <a:rPr lang="pt-BR" i="1" dirty="0" err="1" smtClean="0"/>
              <a:t>time-to-build</a:t>
            </a:r>
            <a:r>
              <a:rPr lang="pt-BR" i="1" dirty="0" smtClean="0"/>
              <a:t> </a:t>
            </a:r>
            <a:r>
              <a:rPr lang="pt-BR" i="1" dirty="0" err="1" smtClean="0"/>
              <a:t>option</a:t>
            </a:r>
            <a:r>
              <a:rPr lang="pt-BR" dirty="0" smtClean="0"/>
              <a:t> </a:t>
            </a:r>
            <a:endParaRPr lang="pt-BR" dirty="0"/>
          </a:p>
          <a:p>
            <a:pPr>
              <a:buFontTx/>
              <a:buNone/>
            </a:pPr>
            <a:endParaRPr lang="pt-BR" sz="2800" dirty="0"/>
          </a:p>
        </p:txBody>
      </p:sp>
      <p:pic>
        <p:nvPicPr>
          <p:cNvPr id="4" name="Picture 4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838200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20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517281" y="0"/>
          <a:ext cx="8159262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Slide" r:id="rId4" imgW="4952880" imgH="3429000" progId="PowerPoint.Slide.8">
                  <p:embed/>
                </p:oleObj>
              </mc:Choice>
              <mc:Fallback>
                <p:oleObj name="Slide" r:id="rId4" imgW="4952880" imgH="3429000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81" y="0"/>
                        <a:ext cx="8159262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4" descr="USP">
            <a:hlinkClick r:id="rId6"/>
          </p:cNvPr>
          <p:cNvPicPr>
            <a:picLocks noChangeAspect="1" noChangeArrowheads="1"/>
          </p:cNvPicPr>
          <p:nvPr/>
        </p:nvPicPr>
        <p:blipFill>
          <a:blip r:embed="rId7" r:link="rId8" cstate="print"/>
          <a:srcRect/>
          <a:stretch>
            <a:fillRect/>
          </a:stretch>
        </p:blipFill>
        <p:spPr bwMode="auto">
          <a:xfrm>
            <a:off x="838200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23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446943" y="0"/>
          <a:ext cx="822960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Slide" r:id="rId4" imgW="4952880" imgH="3429000" progId="PowerPoint.Slide.8">
                  <p:embed/>
                </p:oleObj>
              </mc:Choice>
              <mc:Fallback>
                <p:oleObj name="Slide" r:id="rId4" imgW="4952880" imgH="3429000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43" y="0"/>
                        <a:ext cx="8229600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4" descr="USP">
            <a:hlinkClick r:id="rId6"/>
          </p:cNvPr>
          <p:cNvPicPr>
            <a:picLocks noChangeAspect="1" noChangeArrowheads="1"/>
          </p:cNvPicPr>
          <p:nvPr/>
        </p:nvPicPr>
        <p:blipFill>
          <a:blip r:embed="rId7" r:link="rId8" cstate="print"/>
          <a:srcRect/>
          <a:stretch>
            <a:fillRect/>
          </a:stretch>
        </p:blipFill>
        <p:spPr bwMode="auto">
          <a:xfrm>
            <a:off x="838200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135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369" y="1"/>
            <a:ext cx="8159262" cy="61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USP">
            <a:hlinkClick r:id="rId4"/>
          </p:cNvPr>
          <p:cNvPicPr>
            <a:picLocks noChangeAspect="1" noChangeArrowheads="1"/>
          </p:cNvPicPr>
          <p:nvPr/>
        </p:nvPicPr>
        <p:blipFill>
          <a:blip r:embed="rId5" r:link="rId6" cstate="print"/>
          <a:srcRect/>
          <a:stretch>
            <a:fillRect/>
          </a:stretch>
        </p:blipFill>
        <p:spPr bwMode="auto">
          <a:xfrm>
            <a:off x="838200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449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783981" y="0"/>
          <a:ext cx="7596554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Slide" r:id="rId4" imgW="4572000" imgH="3429000" progId="PowerPoint.Slide.8">
                  <p:embed/>
                </p:oleObj>
              </mc:Choice>
              <mc:Fallback>
                <p:oleObj name="Slide" r:id="rId4" imgW="4572000" imgH="3429000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81" y="0"/>
                        <a:ext cx="7596554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716574" y="620713"/>
            <a:ext cx="7772400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pt-BR" sz="4000" dirty="0" smtClean="0"/>
              <a:t>Duas Abordagens</a:t>
            </a:r>
          </a:p>
        </p:txBody>
      </p:sp>
      <p:pic>
        <p:nvPicPr>
          <p:cNvPr id="4" name="Picture 4" descr="USP">
            <a:hlinkClick r:id="rId6"/>
          </p:cNvPr>
          <p:cNvPicPr>
            <a:picLocks noChangeAspect="1" noChangeArrowheads="1"/>
          </p:cNvPicPr>
          <p:nvPr/>
        </p:nvPicPr>
        <p:blipFill>
          <a:blip r:embed="rId7" r:link="rId8" cstate="print"/>
          <a:srcRect/>
          <a:stretch>
            <a:fillRect/>
          </a:stretch>
        </p:blipFill>
        <p:spPr bwMode="auto">
          <a:xfrm>
            <a:off x="838200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20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300</Words>
  <Application>Microsoft Office PowerPoint</Application>
  <PresentationFormat>Apresentação na tela (4:3)</PresentationFormat>
  <Paragraphs>49</Paragraphs>
  <Slides>11</Slides>
  <Notes>7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Estrutura padrão</vt:lpstr>
      <vt:lpstr>Slide</vt:lpstr>
      <vt:lpstr>Aula Nº9 - Agenda</vt:lpstr>
      <vt:lpstr>Opção Real </vt:lpstr>
      <vt:lpstr>OPÇÕES</vt:lpstr>
      <vt:lpstr>Opções no Cotidiano</vt:lpstr>
      <vt:lpstr>Exemplos de Opções Reais</vt:lpstr>
      <vt:lpstr>Apresentação do PowerPoint</vt:lpstr>
      <vt:lpstr>Apresentação do PowerPoint</vt:lpstr>
      <vt:lpstr>Apresentação do PowerPoint</vt:lpstr>
      <vt:lpstr>Duas Abordagens</vt:lpstr>
      <vt:lpstr>Apresentação do PowerPoint</vt:lpstr>
      <vt:lpstr>Opções Financeiras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Abraham</dc:creator>
  <cp:lastModifiedBy>Abraham</cp:lastModifiedBy>
  <cp:revision>6</cp:revision>
  <dcterms:created xsi:type="dcterms:W3CDTF">2014-05-09T00:10:19Z</dcterms:created>
  <dcterms:modified xsi:type="dcterms:W3CDTF">2014-05-09T00:31:19Z</dcterms:modified>
</cp:coreProperties>
</file>