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pos="5375">
          <p15:clr>
            <a:srgbClr val="A4A3A4"/>
          </p15:clr>
        </p15:guide>
        <p15:guide id="5" pos="476">
          <p15:clr>
            <a:srgbClr val="A4A3A4"/>
          </p15:clr>
        </p15:guide>
        <p15:guide id="6" pos="1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CC4"/>
    <a:srgbClr val="9678A0"/>
    <a:srgbClr val="BEC8A0"/>
    <a:srgbClr val="12623C"/>
    <a:srgbClr val="990000"/>
    <a:srgbClr val="A50021"/>
    <a:srgbClr val="0070C0"/>
    <a:srgbClr val="960000"/>
    <a:srgbClr val="4C4C4C"/>
    <a:srgbClr val="285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7" autoAdjust="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4110"/>
        <p:guide orient="horz" pos="754"/>
        <p:guide orient="horz" pos="618"/>
        <p:guide pos="5375"/>
        <p:guide pos="476"/>
        <p:guide pos="1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2069A2-DAA4-4DA2-AFB9-733F563791D1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6780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03B949-6399-4D7C-A6E0-B74AA441ECC7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59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5C3BF8-55C3-4050-A60E-8A15A554535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rgbClr val="285082"/>
              </a:buClr>
              <a:buFont typeface="Wingdings" panose="05000000000000000000" pitchFamily="2" charset="2"/>
              <a:buChar char="§"/>
              <a:defRPr/>
            </a:lvl1pPr>
            <a:lvl2pPr marL="463550" indent="-171450">
              <a:buClr>
                <a:srgbClr val="285082"/>
              </a:buClr>
              <a:buFont typeface="Wingdings" panose="05000000000000000000" pitchFamily="2" charset="2"/>
              <a:buChar char="§"/>
              <a:tabLst>
                <a:tab pos="463550" algn="l"/>
              </a:tabLst>
              <a:defRPr/>
            </a:lvl2pPr>
            <a:lvl3pPr marL="766763" indent="-198438">
              <a:buClr>
                <a:srgbClr val="285082"/>
              </a:buClr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1519C-05D4-4496-BD72-154B7576B38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79613" y="1196975"/>
            <a:ext cx="3200400" cy="486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32413" y="1196975"/>
            <a:ext cx="3201987" cy="4862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062D9C-8C6F-4540-983A-3C543D70146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B4400D-A7D6-4B72-8540-3F4B357ECCC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404813"/>
            <a:ext cx="77771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196975"/>
            <a:ext cx="6554787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408738"/>
            <a:ext cx="6588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4D4D4D"/>
                </a:solidFill>
                <a:latin typeface="Lucida Sans Unicode" pitchFamily="34" charset="0"/>
              </a:defRPr>
            </a:lvl1pPr>
          </a:lstStyle>
          <a:p>
            <a:fld id="{BDCAFA2D-F29C-412C-9B94-061CE3A06DE4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3708400" y="6400800"/>
            <a:ext cx="4648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pt-BR" sz="800" b="0">
                <a:solidFill>
                  <a:srgbClr val="D58B46"/>
                </a:solidFill>
                <a:latin typeface="Lucida Sans Unicode" pitchFamily="34" charset="0"/>
                <a:cs typeface="Lucida Sans Unicode" pitchFamily="34" charset="0"/>
              </a:rPr>
              <a:t>FACULDADE DE ECONOMIA, ADMINISTRAÇÃO E CONTABILIDADE DA USP</a:t>
            </a:r>
            <a:endParaRPr lang="en-US" sz="800" b="0">
              <a:solidFill>
                <a:srgbClr val="D58B46"/>
              </a:solidFill>
            </a:endParaRPr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H="1" flipV="1">
            <a:off x="755650" y="1196975"/>
            <a:ext cx="0" cy="5327650"/>
          </a:xfrm>
          <a:prstGeom prst="line">
            <a:avLst/>
          </a:prstGeom>
          <a:noFill/>
          <a:ln w="9525">
            <a:solidFill>
              <a:srgbClr val="407CC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51" name="Text Box 27"/>
          <p:cNvSpPr txBox="1">
            <a:spLocks noChangeArrowheads="1"/>
          </p:cNvSpPr>
          <p:nvPr userDrawn="1"/>
        </p:nvSpPr>
        <p:spPr bwMode="auto">
          <a:xfrm rot="16200000">
            <a:off x="-1025842" y="4812486"/>
            <a:ext cx="330891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050" b="0" dirty="0" err="1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The</a:t>
            </a:r>
            <a:r>
              <a:rPr lang="pt-BR" sz="1050" b="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 </a:t>
            </a:r>
            <a:r>
              <a:rPr lang="pt-BR" sz="1050" b="0" dirty="0" err="1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Structure</a:t>
            </a:r>
            <a:r>
              <a:rPr lang="pt-BR" sz="1050" b="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 </a:t>
            </a:r>
            <a:r>
              <a:rPr lang="pt-BR" sz="1050" b="0" dirty="0" err="1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of</a:t>
            </a:r>
            <a:r>
              <a:rPr lang="pt-BR" sz="1050" b="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 “</a:t>
            </a:r>
            <a:r>
              <a:rPr lang="pt-BR" sz="1050" b="0" dirty="0" err="1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Unstructured</a:t>
            </a:r>
            <a:r>
              <a:rPr lang="pt-BR" sz="1050" b="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” </a:t>
            </a:r>
            <a:r>
              <a:rPr lang="pt-BR" sz="1050" b="0" dirty="0" err="1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Decision</a:t>
            </a:r>
            <a:r>
              <a:rPr lang="pt-BR" sz="1050" b="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 Processes</a:t>
            </a:r>
            <a:endParaRPr lang="pt-BR" sz="1050" b="0" dirty="0">
              <a:solidFill>
                <a:schemeClr val="bg1">
                  <a:lumMod val="6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0962" name="Picture 2" descr="https://encrypted-tbn1.gstatic.com/images?q=tbn:ANd9GcTJ597Qy-iAb8-VAdrarqUFLidayZFUikq3_PBaumYkYHtDNNel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5" y="6221026"/>
            <a:ext cx="1080119" cy="3839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rebuchet MS" pitchFamily="34" charset="0"/>
        </a:defRPr>
      </a:lvl9pPr>
    </p:titleStyle>
    <p:bodyStyle>
      <a:lvl1pPr algn="just" rtl="0" fontAlgn="base">
        <a:spcBef>
          <a:spcPct val="10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180975" algn="just" rtl="0" fontAlgn="base">
        <a:spcBef>
          <a:spcPct val="20000"/>
        </a:spcBef>
        <a:spcAft>
          <a:spcPct val="0"/>
        </a:spcAft>
        <a:buClr>
          <a:srgbClr val="28508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766763" indent="-198438" algn="just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Lucida Sans Unicode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Lucida Sans Unicode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Lucida Sans Unicode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Lucida Sans Unicode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Lucida Sans Unicode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Lucida Sans Unicode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555D0-4439-4C67-9BC3-46296979F82A}" type="slidenum">
              <a:rPr lang="en-US"/>
              <a:pPr/>
              <a:t>1</a:t>
            </a:fld>
            <a:endParaRPr lang="en-US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141663"/>
            <a:ext cx="5216525" cy="647700"/>
          </a:xfrm>
          <a:noFill/>
          <a:ln/>
        </p:spPr>
        <p:txBody>
          <a:bodyPr/>
          <a:lstStyle/>
          <a:p>
            <a:r>
              <a:rPr lang="pt-BR"/>
              <a:t>13 de Novembro de 2003</a:t>
            </a:r>
          </a:p>
        </p:txBody>
      </p:sp>
      <p:sp>
        <p:nvSpPr>
          <p:cNvPr id="11270" name="Rectangle 1030"/>
          <p:cNvSpPr>
            <a:spLocks noChangeArrowheads="1"/>
          </p:cNvSpPr>
          <p:nvPr/>
        </p:nvSpPr>
        <p:spPr bwMode="auto">
          <a:xfrm>
            <a:off x="971550" y="4292600"/>
            <a:ext cx="59023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1100" b="0" dirty="0" smtClean="0">
                <a:solidFill>
                  <a:schemeClr val="tx2"/>
                </a:solidFill>
                <a:latin typeface="Trebuchet MS" pitchFamily="34" charset="0"/>
              </a:rPr>
              <a:t>Francisco </a:t>
            </a:r>
            <a:r>
              <a:rPr lang="pt-BR" sz="1100" b="0" dirty="0" err="1" smtClean="0">
                <a:solidFill>
                  <a:schemeClr val="tx2"/>
                </a:solidFill>
                <a:latin typeface="Trebuchet MS" pitchFamily="34" charset="0"/>
              </a:rPr>
              <a:t>Matelli</a:t>
            </a:r>
            <a:r>
              <a:rPr lang="pt-BR" sz="1100" b="0" dirty="0" smtClean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pt-BR" sz="1100" b="0" dirty="0" err="1" smtClean="0">
                <a:solidFill>
                  <a:schemeClr val="tx2"/>
                </a:solidFill>
                <a:latin typeface="Trebuchet MS" pitchFamily="34" charset="0"/>
              </a:rPr>
              <a:t>Matulovic</a:t>
            </a:r>
            <a:r>
              <a:rPr lang="pt-BR" sz="1100" b="0" dirty="0" smtClean="0">
                <a:solidFill>
                  <a:schemeClr val="tx2"/>
                </a:solidFill>
                <a:latin typeface="Trebuchet MS" pitchFamily="34" charset="0"/>
              </a:rPr>
              <a:t>		8882322</a:t>
            </a:r>
          </a:p>
          <a:p>
            <a:r>
              <a:rPr lang="pt-BR" sz="1100" b="0" dirty="0" smtClean="0">
                <a:solidFill>
                  <a:schemeClr val="tx2"/>
                </a:solidFill>
                <a:latin typeface="Trebuchet MS" pitchFamily="34" charset="0"/>
              </a:rPr>
              <a:t>Rafael </a:t>
            </a:r>
            <a:r>
              <a:rPr lang="pt-BR" sz="1100" b="0" dirty="0">
                <a:solidFill>
                  <a:schemeClr val="tx2"/>
                </a:solidFill>
                <a:latin typeface="Trebuchet MS" pitchFamily="34" charset="0"/>
              </a:rPr>
              <a:t>Falcão Noda		3105194</a:t>
            </a:r>
            <a:br>
              <a:rPr lang="pt-BR" sz="1100" b="0" dirty="0">
                <a:solidFill>
                  <a:schemeClr val="tx2"/>
                </a:solidFill>
                <a:latin typeface="Trebuchet MS" pitchFamily="34" charset="0"/>
              </a:rPr>
            </a:br>
            <a:endParaRPr lang="pt-BR" sz="1100" b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539553" y="1268760"/>
            <a:ext cx="288032" cy="540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611188" y="2638426"/>
            <a:ext cx="7921625" cy="790574"/>
          </a:xfrm>
          <a:prstGeom prst="rect">
            <a:avLst/>
          </a:prstGeom>
          <a:solidFill>
            <a:srgbClr val="407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42000" anchor="ctr"/>
          <a:lstStyle/>
          <a:p>
            <a:r>
              <a:rPr lang="pt-BR" sz="1600" b="0" dirty="0" smtClean="0">
                <a:solidFill>
                  <a:schemeClr val="bg1"/>
                </a:solidFill>
                <a:latin typeface="Trebuchet MS" pitchFamily="34" charset="0"/>
              </a:rPr>
              <a:t>KEENEY (2004)</a:t>
            </a:r>
          </a:p>
          <a:p>
            <a:r>
              <a:rPr lang="pt-BR" sz="1600" b="0" dirty="0" err="1" smtClean="0">
                <a:solidFill>
                  <a:schemeClr val="bg1"/>
                </a:solidFill>
                <a:latin typeface="Trebuchet MS" pitchFamily="34" charset="0"/>
              </a:rPr>
              <a:t>Making</a:t>
            </a:r>
            <a:r>
              <a:rPr lang="pt-BR" sz="1600" b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pt-BR" sz="1600" b="0" dirty="0" err="1" smtClean="0">
                <a:solidFill>
                  <a:schemeClr val="bg1"/>
                </a:solidFill>
                <a:latin typeface="Trebuchet MS" pitchFamily="34" charset="0"/>
              </a:rPr>
              <a:t>Better</a:t>
            </a:r>
            <a:r>
              <a:rPr lang="pt-BR" sz="1600" b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pt-BR" sz="1600" b="0" dirty="0" err="1" smtClean="0">
                <a:solidFill>
                  <a:schemeClr val="bg1"/>
                </a:solidFill>
                <a:latin typeface="Trebuchet MS" pitchFamily="34" charset="0"/>
              </a:rPr>
              <a:t>Decision</a:t>
            </a:r>
            <a:r>
              <a:rPr lang="pt-BR" sz="1600" b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pt-BR" sz="1600" b="0" dirty="0" err="1" smtClean="0">
                <a:solidFill>
                  <a:schemeClr val="bg1"/>
                </a:solidFill>
                <a:latin typeface="Trebuchet MS" pitchFamily="34" charset="0"/>
              </a:rPr>
              <a:t>Makers</a:t>
            </a:r>
            <a:endParaRPr lang="pt-BR" sz="1600" b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1275" name="Line 1035"/>
          <p:cNvSpPr>
            <a:spLocks noChangeShapeType="1"/>
          </p:cNvSpPr>
          <p:nvPr/>
        </p:nvSpPr>
        <p:spPr bwMode="auto">
          <a:xfrm>
            <a:off x="611188" y="2852738"/>
            <a:ext cx="0" cy="3671887"/>
          </a:xfrm>
          <a:prstGeom prst="line">
            <a:avLst/>
          </a:prstGeom>
          <a:noFill/>
          <a:ln w="9525">
            <a:solidFill>
              <a:srgbClr val="28508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804025" y="549275"/>
            <a:ext cx="16875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pt-BR" sz="1100" b="0" dirty="0" smtClean="0">
                <a:solidFill>
                  <a:srgbClr val="285082"/>
                </a:solidFill>
                <a:latin typeface="Trebuchet MS" pitchFamily="34" charset="0"/>
              </a:rPr>
              <a:t>M A I O   </a:t>
            </a:r>
            <a:r>
              <a:rPr lang="pt-BR" sz="1100" b="0" dirty="0">
                <a:solidFill>
                  <a:srgbClr val="285082"/>
                </a:solidFill>
                <a:latin typeface="Trebuchet MS" pitchFamily="34" charset="0"/>
              </a:rPr>
              <a:t>2 0 </a:t>
            </a:r>
            <a:r>
              <a:rPr lang="pt-BR" sz="1100" b="0" dirty="0" smtClean="0">
                <a:solidFill>
                  <a:srgbClr val="285082"/>
                </a:solidFill>
                <a:latin typeface="Trebuchet MS" pitchFamily="34" charset="0"/>
              </a:rPr>
              <a:t>1 4</a:t>
            </a:r>
            <a:endParaRPr lang="pt-BR" sz="1100" b="0" dirty="0">
              <a:solidFill>
                <a:srgbClr val="285082"/>
              </a:solidFill>
              <a:latin typeface="Trebuchet MS" pitchFamily="34" charset="0"/>
            </a:endParaRPr>
          </a:p>
        </p:txBody>
      </p:sp>
      <p:pic>
        <p:nvPicPr>
          <p:cNvPr id="34818" name="Picture 2" descr="https://encrypted-tbn1.gstatic.com/images?q=tbn:ANd9GcTJ597Qy-iAb8-VAdrarqUFLidayZFUikq3_PBaumYkYHtDNN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620688"/>
            <a:ext cx="2592287" cy="921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Implicações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7" y="1196975"/>
            <a:ext cx="5400599" cy="4862513"/>
          </a:xfrm>
        </p:spPr>
        <p:txBody>
          <a:bodyPr/>
          <a:lstStyle/>
          <a:p>
            <a:r>
              <a:rPr lang="pt-BR" dirty="0" smtClean="0"/>
              <a:t>Entender quais as decisões importantes para as pessoas</a:t>
            </a:r>
          </a:p>
          <a:p>
            <a:pPr lvl="1"/>
            <a:r>
              <a:rPr lang="pt-BR" dirty="0" smtClean="0"/>
              <a:t>Principalmente decisões pessoais!</a:t>
            </a:r>
          </a:p>
          <a:p>
            <a:pPr lvl="1"/>
            <a:r>
              <a:rPr lang="pt-BR" dirty="0" smtClean="0"/>
              <a:t>Que tipo de ajuda precisam?</a:t>
            </a:r>
          </a:p>
          <a:p>
            <a:pPr lvl="1"/>
            <a:r>
              <a:rPr lang="pt-BR" dirty="0" smtClean="0"/>
              <a:t>Que tipo de ajuda estão dispostas a aceitar?</a:t>
            </a:r>
          </a:p>
          <a:p>
            <a:r>
              <a:rPr lang="pt-BR" dirty="0" smtClean="0"/>
              <a:t>Desenvolver </a:t>
            </a:r>
            <a:r>
              <a:rPr lang="pt-BR" dirty="0" smtClean="0"/>
              <a:t>conceitos, ferramentas e procedimentos para ajudar os tomadores de decisão</a:t>
            </a:r>
          </a:p>
          <a:p>
            <a:pPr lvl="1"/>
            <a:r>
              <a:rPr lang="pt-BR" dirty="0" smtClean="0"/>
              <a:t>Maior dificuldade é estruturar o problema; Separar o que são: problema, objetivos, alternativas, seleção</a:t>
            </a:r>
          </a:p>
          <a:p>
            <a:pPr lvl="1"/>
            <a:r>
              <a:rPr lang="pt-BR" dirty="0" smtClean="0"/>
              <a:t>Ex.: Discussão em sala sobre tabela de alternativas - elevador; selecionar antes de criar alternativas criativas; Produção – ampliar o problema para mudar preço, subcontratar, etc...</a:t>
            </a:r>
          </a:p>
          <a:p>
            <a:pPr lvl="1"/>
            <a:r>
              <a:rPr lang="pt-BR" dirty="0" smtClean="0"/>
              <a:t>Versus: métodos matemáticos mais robustos, árvore mais completa, etc...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52936"/>
            <a:ext cx="2568500" cy="187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64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Implicações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3" y="1196975"/>
            <a:ext cx="4104456" cy="4862513"/>
          </a:xfrm>
        </p:spPr>
        <p:txBody>
          <a:bodyPr/>
          <a:lstStyle/>
          <a:p>
            <a:r>
              <a:rPr lang="pt-BR" dirty="0" smtClean="0"/>
              <a:t>Ampliar nosso entendimento das armadilhas psicológicas</a:t>
            </a:r>
          </a:p>
          <a:p>
            <a:pPr lvl="1"/>
            <a:r>
              <a:rPr lang="pt-BR" dirty="0" smtClean="0"/>
              <a:t>Kahneman e </a:t>
            </a:r>
            <a:r>
              <a:rPr lang="pt-BR" dirty="0" err="1" smtClean="0"/>
              <a:t>Tversky</a:t>
            </a:r>
            <a:endParaRPr lang="pt-BR" dirty="0" smtClean="0"/>
          </a:p>
          <a:p>
            <a:pPr lvl="1"/>
            <a:r>
              <a:rPr lang="pt-BR" dirty="0" smtClean="0"/>
              <a:t>Forma de perguntar; ancoragem (usado em negociação)</a:t>
            </a:r>
          </a:p>
          <a:p>
            <a:pPr lvl="1"/>
            <a:r>
              <a:rPr lang="pt-BR" dirty="0" smtClean="0"/>
              <a:t>Viés da confirmação</a:t>
            </a:r>
          </a:p>
          <a:p>
            <a:pPr lvl="1"/>
            <a:r>
              <a:rPr lang="pt-BR" dirty="0" smtClean="0"/>
              <a:t>Dificuldade em avaliar rapidamente probabilidades conjuntas (1º exercício da prova)</a:t>
            </a:r>
          </a:p>
          <a:p>
            <a:pPr lvl="1"/>
            <a:endParaRPr lang="pt-BR" dirty="0"/>
          </a:p>
          <a:p>
            <a:r>
              <a:rPr lang="pt-BR" dirty="0" smtClean="0"/>
              <a:t>Usar decisões reais em pesquisas vs. laboratório</a:t>
            </a:r>
          </a:p>
          <a:p>
            <a:pPr lvl="1"/>
            <a:r>
              <a:rPr lang="pt-BR" dirty="0" smtClean="0"/>
              <a:t>Muitas variáveis não controláveis / reprodutíveis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81" y="4221088"/>
            <a:ext cx="3885465" cy="144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topstepconsulting.com/wp-content/uploads/group-think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3756177" cy="24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3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Implicações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3" y="1196975"/>
            <a:ext cx="7633220" cy="4862513"/>
          </a:xfrm>
        </p:spPr>
        <p:txBody>
          <a:bodyPr/>
          <a:lstStyle/>
          <a:p>
            <a:r>
              <a:rPr lang="pt-BR" dirty="0" smtClean="0"/>
              <a:t>Ensinar o que as pessoas podem aprender e usar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043608" y="1628800"/>
            <a:ext cx="73448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sz="1800" dirty="0"/>
              <a:t>aprender</a:t>
            </a:r>
            <a:r>
              <a:rPr lang="pt-BR" sz="1800" b="0" dirty="0"/>
              <a:t>  -  de </a:t>
            </a:r>
            <a:r>
              <a:rPr lang="pt-BR" sz="1800" b="0" i="1" dirty="0"/>
              <a:t>ad</a:t>
            </a:r>
            <a:r>
              <a:rPr lang="pt-BR" sz="1800" b="0" dirty="0"/>
              <a:t>, “junto” mais </a:t>
            </a:r>
            <a:r>
              <a:rPr lang="pt-BR" sz="1800" b="0" i="1" dirty="0" err="1"/>
              <a:t>prehendere</a:t>
            </a:r>
            <a:r>
              <a:rPr lang="pt-BR" sz="1800" b="0" i="1" dirty="0"/>
              <a:t>, </a:t>
            </a:r>
            <a:r>
              <a:rPr lang="pt-BR" sz="1800" b="0" dirty="0"/>
              <a:t>com o sentido de “levar para junto de si”, metaforicamente “levar para junto da memória”.</a:t>
            </a:r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23" y="2492896"/>
            <a:ext cx="5826106" cy="376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da decisão como habilidade primária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“There </a:t>
            </a:r>
            <a:r>
              <a:rPr lang="en-US" i="1" dirty="0"/>
              <a:t>is a strong argument that decision </a:t>
            </a:r>
            <a:r>
              <a:rPr lang="en-US" i="1" dirty="0" smtClean="0"/>
              <a:t>making should </a:t>
            </a:r>
            <a:r>
              <a:rPr lang="en-US" i="1" dirty="0"/>
              <a:t>be considered a primary </a:t>
            </a:r>
            <a:r>
              <a:rPr lang="en-US" i="1" dirty="0" smtClean="0"/>
              <a:t>skill.”</a:t>
            </a:r>
          </a:p>
          <a:p>
            <a:r>
              <a:rPr lang="en-US" i="1" dirty="0" smtClean="0"/>
              <a:t>“All </a:t>
            </a:r>
            <a:r>
              <a:rPr lang="en-US" i="1" dirty="0"/>
              <a:t>the </a:t>
            </a:r>
            <a:r>
              <a:rPr lang="en-US" i="1" dirty="0" smtClean="0"/>
              <a:t>knowledge that </a:t>
            </a:r>
            <a:r>
              <a:rPr lang="en-US" i="1" dirty="0"/>
              <a:t>we teach in high schools and </a:t>
            </a:r>
            <a:r>
              <a:rPr lang="en-US" i="1" dirty="0" smtClean="0"/>
              <a:t>universities— for </a:t>
            </a:r>
            <a:r>
              <a:rPr lang="en-US" i="1" dirty="0"/>
              <a:t>example, in engineering, science, business, </a:t>
            </a:r>
            <a:r>
              <a:rPr lang="en-US" i="1" dirty="0" smtClean="0"/>
              <a:t>law, and </a:t>
            </a:r>
            <a:r>
              <a:rPr lang="en-US" i="1" dirty="0"/>
              <a:t>medicine—is to provide substance to make </a:t>
            </a:r>
            <a:r>
              <a:rPr lang="en-US" i="1" dirty="0" smtClean="0"/>
              <a:t>better informed </a:t>
            </a:r>
            <a:r>
              <a:rPr lang="en-US" i="1" dirty="0"/>
              <a:t>choices and, therefore, hopefully </a:t>
            </a:r>
            <a:r>
              <a:rPr lang="en-US" i="1" dirty="0" smtClean="0"/>
              <a:t>better choices.” – </a:t>
            </a:r>
            <a:r>
              <a:rPr lang="en-US" b="1" dirty="0" smtClean="0"/>
              <a:t>é a </a:t>
            </a:r>
            <a:r>
              <a:rPr lang="en-US" b="1" dirty="0" err="1" smtClean="0"/>
              <a:t>matéria</a:t>
            </a:r>
            <a:r>
              <a:rPr lang="en-US" b="1" dirty="0" smtClean="0"/>
              <a:t> prima, </a:t>
            </a:r>
            <a:r>
              <a:rPr lang="en-US" b="1" dirty="0" err="1" smtClean="0"/>
              <a:t>mais</a:t>
            </a:r>
            <a:r>
              <a:rPr lang="en-US" b="1" dirty="0" smtClean="0"/>
              <a:t> </a:t>
            </a:r>
            <a:r>
              <a:rPr lang="en-US" b="1" dirty="0" err="1" smtClean="0"/>
              <a:t>relacionada</a:t>
            </a:r>
            <a:r>
              <a:rPr lang="en-US" b="1" dirty="0" smtClean="0"/>
              <a:t> à </a:t>
            </a:r>
            <a:r>
              <a:rPr lang="en-US" b="1" dirty="0" err="1" smtClean="0"/>
              <a:t>avaliação</a:t>
            </a:r>
            <a:r>
              <a:rPr lang="en-US" b="1" dirty="0" smtClean="0"/>
              <a:t>/</a:t>
            </a:r>
            <a:r>
              <a:rPr lang="en-US" b="1" dirty="0" err="1" smtClean="0"/>
              <a:t>seleção</a:t>
            </a:r>
            <a:r>
              <a:rPr lang="en-US" b="1" dirty="0" smtClean="0"/>
              <a:t> de </a:t>
            </a:r>
            <a:r>
              <a:rPr lang="en-US" b="1" dirty="0" err="1" smtClean="0"/>
              <a:t>alternativas</a:t>
            </a:r>
            <a:endParaRPr lang="en-US" b="1" dirty="0" smtClean="0"/>
          </a:p>
          <a:p>
            <a:r>
              <a:rPr lang="en-US" i="1" dirty="0" smtClean="0"/>
              <a:t>“However</a:t>
            </a:r>
            <a:r>
              <a:rPr lang="en-US" i="1" dirty="0"/>
              <a:t>, what we generally do not </a:t>
            </a:r>
            <a:r>
              <a:rPr lang="en-US" i="1" dirty="0" smtClean="0"/>
              <a:t>provide is </a:t>
            </a:r>
            <a:r>
              <a:rPr lang="en-US" i="1" dirty="0"/>
              <a:t>the guidance for how to use that </a:t>
            </a:r>
            <a:r>
              <a:rPr lang="en-US" i="1" dirty="0" smtClean="0"/>
              <a:t>knowledge to </a:t>
            </a:r>
            <a:r>
              <a:rPr lang="en-US" i="1" dirty="0"/>
              <a:t>make those choices</a:t>
            </a:r>
            <a:r>
              <a:rPr lang="en-US" i="1" dirty="0" smtClean="0"/>
              <a:t>.”</a:t>
            </a:r>
          </a:p>
          <a:p>
            <a:endParaRPr lang="en-US" dirty="0" smtClean="0"/>
          </a:p>
          <a:p>
            <a:r>
              <a:rPr lang="en-US" dirty="0" err="1" smtClean="0"/>
              <a:t>Ensinar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Segundo </a:t>
            </a:r>
            <a:r>
              <a:rPr lang="en-US" dirty="0" err="1" smtClean="0"/>
              <a:t>grau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1" y="1196975"/>
            <a:ext cx="7202760" cy="486251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Is it worth trying to teach people to become </a:t>
            </a:r>
            <a:r>
              <a:rPr lang="en-US" sz="2600" dirty="0" smtClean="0"/>
              <a:t>better decision makers?</a:t>
            </a:r>
          </a:p>
          <a:p>
            <a:pPr marL="0" indent="0">
              <a:buNone/>
            </a:pPr>
            <a:r>
              <a:rPr lang="en-US" sz="2600" dirty="0" smtClean="0"/>
              <a:t>I </a:t>
            </a:r>
            <a:r>
              <a:rPr lang="en-US" sz="2600" dirty="0"/>
              <a:t>think the answer is a </a:t>
            </a:r>
            <a:r>
              <a:rPr lang="en-US" sz="2600" dirty="0" smtClean="0"/>
              <a:t>resounding yes </a:t>
            </a:r>
            <a:r>
              <a:rPr lang="en-US" sz="2600" dirty="0"/>
              <a:t>because the only way that people can </a:t>
            </a:r>
            <a:r>
              <a:rPr lang="en-US" sz="2600" dirty="0" smtClean="0"/>
              <a:t>purposefully influence </a:t>
            </a:r>
            <a:r>
              <a:rPr lang="en-US" sz="2600" dirty="0"/>
              <a:t>their lives is through decision making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b="1" dirty="0" smtClean="0"/>
              <a:t>Obrigado!</a:t>
            </a:r>
            <a:endParaRPr lang="pt-BR" sz="26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9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4703B-F07F-4F4F-91AA-8A9B107F7446}" type="slidenum">
              <a:rPr lang="en-US"/>
              <a:pPr/>
              <a:t>2</a:t>
            </a:fld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73100" y="404813"/>
            <a:ext cx="77771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pt-BR" sz="2000">
                <a:solidFill>
                  <a:schemeClr val="tx2"/>
                </a:solidFill>
                <a:latin typeface="Trebuchet MS" pitchFamily="34" charset="0"/>
              </a:rPr>
              <a:t>Índice</a:t>
            </a:r>
            <a:endParaRPr lang="es-ES_tradnl" sz="200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979613" y="1628775"/>
            <a:ext cx="5184775" cy="287338"/>
          </a:xfrm>
          <a:prstGeom prst="rect">
            <a:avLst/>
          </a:prstGeom>
          <a:solidFill>
            <a:srgbClr val="407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lang="pt-BR" sz="1200" dirty="0" smtClean="0">
                <a:solidFill>
                  <a:schemeClr val="bg1"/>
                </a:solidFill>
                <a:latin typeface="Trebuchet MS" pitchFamily="34" charset="0"/>
              </a:rPr>
              <a:t>Introdução</a:t>
            </a:r>
            <a:endParaRPr lang="pt-BR" sz="1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979613" y="2189163"/>
            <a:ext cx="5184775" cy="2873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lang="pt-BR" sz="1200" b="0" dirty="0" smtClean="0">
                <a:latin typeface="Trebuchet MS" pitchFamily="34" charset="0"/>
              </a:rPr>
              <a:t>Metodologia</a:t>
            </a:r>
            <a:endParaRPr lang="pt-BR" sz="1200" b="0" dirty="0">
              <a:latin typeface="Trebuchet MS" pitchFamily="34" charset="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979613" y="2781300"/>
            <a:ext cx="5184775" cy="28733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lang="pt-BR" sz="1200" b="0" dirty="0" smtClean="0">
                <a:latin typeface="Trebuchet MS" pitchFamily="34" charset="0"/>
              </a:rPr>
              <a:t>Elementos do processo de decisão estratégica</a:t>
            </a:r>
            <a:endParaRPr lang="pt-BR" sz="1200" b="0" dirty="0">
              <a:latin typeface="Trebuchet MS" pitchFamily="34" charset="0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1979613" y="3395663"/>
            <a:ext cx="5184775" cy="2873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lang="pt-BR" sz="1200" b="0" dirty="0" smtClean="0">
                <a:latin typeface="Trebuchet MS" pitchFamily="34" charset="0"/>
              </a:rPr>
              <a:t>Modelo geral do processo de decisão estratégica</a:t>
            </a:r>
            <a:endParaRPr lang="pt-BR" sz="1200" b="0" dirty="0">
              <a:latin typeface="Trebuchet MS" pitchFamily="34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979613" y="4005263"/>
            <a:ext cx="5184775" cy="2873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lang="pt-BR" sz="1200" b="0" dirty="0" smtClean="0">
                <a:latin typeface="Trebuchet MS" pitchFamily="34" charset="0"/>
              </a:rPr>
              <a:t>Conclusão</a:t>
            </a:r>
            <a:endParaRPr lang="pt-BR" sz="1200" b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 como expandir o papel da Análise da Decisão?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 processo de tomada de decisão é a única forma que os indivíduos têm para exercer controle sobre suas vidas</a:t>
            </a:r>
          </a:p>
          <a:p>
            <a:pPr lvl="1"/>
            <a:r>
              <a:rPr lang="pt-BR" dirty="0" smtClean="0"/>
              <a:t>Caso contrário, haveria um caminho único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É importante tomar boas decisões</a:t>
            </a:r>
          </a:p>
          <a:p>
            <a:pPr lvl="1"/>
            <a:r>
              <a:rPr lang="pt-BR" dirty="0"/>
              <a:t>Mesmo sendo um processo trabalhoso / demorado, </a:t>
            </a:r>
            <a:r>
              <a:rPr lang="pt-BR" dirty="0" smtClean="0"/>
              <a:t>diferentes decisões resultam em diferentes consequências</a:t>
            </a:r>
          </a:p>
          <a:p>
            <a:pPr lvl="1"/>
            <a:r>
              <a:rPr lang="pt-BR" dirty="0" smtClean="0"/>
              <a:t>Diferenças nas consequências são significativas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3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e como expandir o papel da Análise da Decisão?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196975"/>
            <a:ext cx="7633221" cy="4862513"/>
          </a:xfrm>
        </p:spPr>
        <p:txBody>
          <a:bodyPr/>
          <a:lstStyle/>
          <a:p>
            <a:r>
              <a:rPr lang="pt-BR" b="1" dirty="0" smtClean="0"/>
              <a:t>Aspectos subjetivos são críticos</a:t>
            </a:r>
          </a:p>
          <a:p>
            <a:pPr lvl="1"/>
            <a:r>
              <a:rPr lang="pt-BR" dirty="0" smtClean="0"/>
              <a:t>Processo de entendimento do problema, definição dos objetivos e levantamento de alternativas é subjetivo</a:t>
            </a:r>
          </a:p>
          <a:p>
            <a:pPr lvl="2"/>
            <a:r>
              <a:rPr lang="pt-BR" dirty="0" smtClean="0"/>
              <a:t>Objetivos dependem de valores, visão de mundo,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2"/>
            <a:r>
              <a:rPr lang="pt-BR" dirty="0" smtClean="0"/>
              <a:t>Ex.: filme do carrinho de supermercado; objetivo da empresa (lucro, sociedade, </a:t>
            </a:r>
            <a:r>
              <a:rPr lang="pt-BR" i="1" dirty="0" err="1" smtClean="0"/>
              <a:t>stakeholders</a:t>
            </a:r>
            <a:r>
              <a:rPr lang="pt-BR" dirty="0" smtClean="0"/>
              <a:t>...); pessoas com interesses conflitantes e </a:t>
            </a:r>
            <a:r>
              <a:rPr lang="pt-BR" dirty="0" err="1" smtClean="0"/>
              <a:t>politics</a:t>
            </a:r>
            <a:endParaRPr lang="pt-BR" dirty="0" smtClean="0"/>
          </a:p>
          <a:p>
            <a:pPr lvl="2"/>
            <a:endParaRPr lang="pt-BR" dirty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Probabilidades </a:t>
            </a:r>
            <a:r>
              <a:rPr lang="pt-BR" dirty="0" smtClean="0"/>
              <a:t>e “pesos” para cada objetivo também tendem a ser subjetivos</a:t>
            </a:r>
          </a:p>
          <a:p>
            <a:pPr lvl="2"/>
            <a:r>
              <a:rPr lang="pt-BR" dirty="0" smtClean="0"/>
              <a:t>Ex.: Exercício do cinema; Decisão da Vale – dormentes</a:t>
            </a:r>
          </a:p>
          <a:p>
            <a:pPr lvl="2"/>
            <a:endParaRPr lang="pt-BR" dirty="0"/>
          </a:p>
          <a:p>
            <a:r>
              <a:rPr lang="pt-BR" dirty="0" smtClean="0"/>
              <a:t>É bom que as decisões tenham aspectos subjetivos?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3503662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35547"/>
            <a:ext cx="38385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77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 como expandir o papel da Análise da Decisão?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É bom que as decisões tenham aspectos subjetivos</a:t>
            </a:r>
          </a:p>
          <a:p>
            <a:pPr lvl="1"/>
            <a:r>
              <a:rPr lang="en-US" dirty="0" smtClean="0"/>
              <a:t>There are </a:t>
            </a:r>
            <a:r>
              <a:rPr lang="en-US" dirty="0"/>
              <a:t>those that would like to avoid the </a:t>
            </a:r>
            <a:r>
              <a:rPr lang="en-US" dirty="0" smtClean="0"/>
              <a:t>subjective aspects </a:t>
            </a:r>
            <a:r>
              <a:rPr lang="en-US" dirty="0"/>
              <a:t>and make “objective decisions.” However, </a:t>
            </a:r>
            <a:r>
              <a:rPr lang="en-US" dirty="0" smtClean="0"/>
              <a:t>if there </a:t>
            </a:r>
            <a:r>
              <a:rPr lang="en-US" dirty="0"/>
              <a:t>were such a thing as an objective decision </a:t>
            </a:r>
            <a:r>
              <a:rPr lang="en-US" dirty="0" smtClean="0"/>
              <a:t>that did </a:t>
            </a:r>
            <a:r>
              <a:rPr lang="en-US" dirty="0"/>
              <a:t>not require any subjective input, we would </a:t>
            </a:r>
            <a:r>
              <a:rPr lang="en-US" dirty="0" smtClean="0"/>
              <a:t>literally not </a:t>
            </a:r>
            <a:r>
              <a:rPr lang="en-US" dirty="0"/>
              <a:t>have any control over the decision. </a:t>
            </a:r>
            <a:r>
              <a:rPr lang="en-US" dirty="0" smtClean="0"/>
              <a:t>The intent </a:t>
            </a:r>
            <a:r>
              <a:rPr lang="en-US" dirty="0"/>
              <a:t>would be to find the objective answer and </a:t>
            </a:r>
            <a:r>
              <a:rPr lang="en-US" dirty="0" smtClean="0"/>
              <a:t>that would </a:t>
            </a:r>
            <a:r>
              <a:rPr lang="en-US" dirty="0"/>
              <a:t>be all we would need. Indeed, we could </a:t>
            </a:r>
            <a:r>
              <a:rPr lang="en-US" dirty="0" smtClean="0"/>
              <a:t>program computers</a:t>
            </a:r>
            <a:r>
              <a:rPr lang="en-US" dirty="0"/>
              <a:t>, or have others smarter than we </a:t>
            </a:r>
            <a:r>
              <a:rPr lang="en-US" dirty="0" smtClean="0"/>
              <a:t>are program </a:t>
            </a:r>
            <a:r>
              <a:rPr lang="en-US" dirty="0"/>
              <a:t>computers, to make our decisions for us.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 como expandir o papel da Análise da Decisão?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Focused thinking, aided by appropriate analysis, can </a:t>
            </a:r>
            <a:r>
              <a:rPr lang="en-US" i="1" dirty="0" smtClean="0"/>
              <a:t>help make </a:t>
            </a:r>
            <a:r>
              <a:rPr lang="en-US" i="1" dirty="0"/>
              <a:t>good decisions.</a:t>
            </a:r>
            <a:endParaRPr lang="pt-BR" i="1" dirty="0" smtClean="0"/>
          </a:p>
          <a:p>
            <a:pPr lvl="1"/>
            <a:r>
              <a:rPr lang="en-US" dirty="0" err="1" smtClean="0"/>
              <a:t>Intuição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ignorada</a:t>
            </a:r>
            <a:r>
              <a:rPr lang="en-US" dirty="0" smtClean="0"/>
              <a:t>, </a:t>
            </a:r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decisões</a:t>
            </a:r>
            <a:r>
              <a:rPr lang="en-US" dirty="0" smtClean="0"/>
              <a:t> </a:t>
            </a:r>
            <a:r>
              <a:rPr lang="en-US" dirty="0" err="1" smtClean="0"/>
              <a:t>complexas</a:t>
            </a:r>
            <a:r>
              <a:rPr lang="en-US" dirty="0" smtClean="0"/>
              <a:t> </a:t>
            </a:r>
            <a:r>
              <a:rPr lang="en-US" dirty="0" err="1" smtClean="0"/>
              <a:t>exclusivamente</a:t>
            </a:r>
            <a:r>
              <a:rPr lang="en-US" dirty="0" smtClean="0"/>
              <a:t> com base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intuição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Complementar</a:t>
            </a:r>
            <a:r>
              <a:rPr lang="en-US" dirty="0" smtClean="0"/>
              <a:t> a </a:t>
            </a:r>
            <a:r>
              <a:rPr lang="en-US" dirty="0" err="1" smtClean="0"/>
              <a:t>intuição</a:t>
            </a:r>
            <a:r>
              <a:rPr lang="en-US" dirty="0" smtClean="0"/>
              <a:t> com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racional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/ </a:t>
            </a:r>
            <a:r>
              <a:rPr lang="en-US" dirty="0" err="1" smtClean="0"/>
              <a:t>estruturada</a:t>
            </a:r>
            <a:r>
              <a:rPr lang="en-US" dirty="0" smtClean="0"/>
              <a:t> / </a:t>
            </a:r>
            <a:r>
              <a:rPr lang="en-US" dirty="0" err="1" smtClean="0"/>
              <a:t>analítica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intuição</a:t>
            </a:r>
            <a:r>
              <a:rPr lang="en-US" dirty="0" smtClean="0"/>
              <a:t> 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analítico</a:t>
            </a:r>
            <a:r>
              <a:rPr lang="en-US" dirty="0" smtClean="0"/>
              <a:t> </a:t>
            </a:r>
            <a:r>
              <a:rPr lang="en-US" dirty="0" err="1" smtClean="0"/>
              <a:t>entram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conflito</a:t>
            </a:r>
            <a:r>
              <a:rPr lang="en-US" dirty="0" smtClean="0"/>
              <a:t>, ha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ambos;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“</a:t>
            </a:r>
            <a:r>
              <a:rPr lang="en-US" dirty="0" err="1" smtClean="0"/>
              <a:t>iluminadores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i="1" dirty="0" smtClean="0"/>
              <a:t>Valuation</a:t>
            </a:r>
            <a:endParaRPr lang="pt-BR" i="1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 como expandir o papel da Análise da Decisão?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196975"/>
            <a:ext cx="7346776" cy="4862513"/>
          </a:xfrm>
        </p:spPr>
        <p:txBody>
          <a:bodyPr/>
          <a:lstStyle/>
          <a:p>
            <a:r>
              <a:rPr lang="pt-BR" dirty="0" smtClean="0"/>
              <a:t>Modelos prescritivos valem tanto para decisões individuais como em grupo</a:t>
            </a:r>
          </a:p>
          <a:p>
            <a:pPr lvl="1"/>
            <a:r>
              <a:rPr lang="en-US" dirty="0" smtClean="0"/>
              <a:t>Ex.: </a:t>
            </a:r>
            <a:r>
              <a:rPr lang="en-US" dirty="0" smtClean="0"/>
              <a:t>Vale </a:t>
            </a:r>
            <a:r>
              <a:rPr lang="en-US" dirty="0" smtClean="0"/>
              <a:t>vs. ex. da </a:t>
            </a:r>
            <a:r>
              <a:rPr lang="en-US" dirty="0" err="1" smtClean="0"/>
              <a:t>Pipoca</a:t>
            </a:r>
            <a:r>
              <a:rPr lang="en-US" dirty="0" smtClean="0"/>
              <a:t>/cinema, </a:t>
            </a:r>
            <a:r>
              <a:rPr lang="en-US" dirty="0" err="1" smtClean="0"/>
              <a:t>guarda-chuva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normativos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apropriados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prescritivo</a:t>
            </a:r>
            <a:endParaRPr lang="en-US" dirty="0" smtClean="0"/>
          </a:p>
          <a:p>
            <a:pPr lvl="1"/>
            <a:r>
              <a:rPr lang="en-US" dirty="0" smtClean="0"/>
              <a:t>“Normative </a:t>
            </a:r>
            <a:r>
              <a:rPr lang="en-US" dirty="0"/>
              <a:t>decision research identifies logically compelling properties with </a:t>
            </a:r>
            <a:r>
              <a:rPr lang="en-US" dirty="0" smtClean="0"/>
              <a:t>which </a:t>
            </a:r>
            <a:r>
              <a:rPr lang="en-US" dirty="0"/>
              <a:t>decision behavior should conform</a:t>
            </a:r>
            <a:r>
              <a:rPr lang="en-US" dirty="0" smtClean="0"/>
              <a:t>.” (Keller, 1989)</a:t>
            </a:r>
          </a:p>
          <a:p>
            <a:pPr lvl="1"/>
            <a:r>
              <a:rPr lang="en-US" dirty="0" smtClean="0"/>
              <a:t>“On </a:t>
            </a:r>
            <a:r>
              <a:rPr lang="en-US" dirty="0"/>
              <a:t>the other hand, descriptive decision research identifies the way </a:t>
            </a:r>
            <a:r>
              <a:rPr lang="en-US" dirty="0" smtClean="0"/>
              <a:t>people </a:t>
            </a:r>
            <a:r>
              <a:rPr lang="en-US" dirty="0"/>
              <a:t>actually make </a:t>
            </a:r>
            <a:r>
              <a:rPr lang="en-US" dirty="0" smtClean="0"/>
              <a:t>choices”</a:t>
            </a:r>
          </a:p>
          <a:p>
            <a:pPr lvl="1"/>
            <a:r>
              <a:rPr lang="en-US" dirty="0"/>
              <a:t>“Research </a:t>
            </a:r>
            <a:r>
              <a:rPr lang="en-US" dirty="0" smtClean="0"/>
              <a:t>with </a:t>
            </a:r>
            <a:r>
              <a:rPr lang="en-US" dirty="0"/>
              <a:t>a prescriptive purpose is designed to bridge this gap by developing and testing </a:t>
            </a:r>
            <a:r>
              <a:rPr lang="en-US" dirty="0" smtClean="0"/>
              <a:t>methods </a:t>
            </a:r>
            <a:r>
              <a:rPr lang="en-US" dirty="0"/>
              <a:t>for aiding people in conforming with desired normative </a:t>
            </a:r>
            <a:r>
              <a:rPr lang="en-US" dirty="0" smtClean="0"/>
              <a:t>principles”</a:t>
            </a:r>
          </a:p>
          <a:p>
            <a:pPr lvl="1"/>
            <a:r>
              <a:rPr lang="en-US" dirty="0" err="1" smtClean="0"/>
              <a:t>Integrar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teóricos</a:t>
            </a:r>
            <a:r>
              <a:rPr lang="en-US" dirty="0" smtClean="0"/>
              <a:t> (</a:t>
            </a:r>
            <a:r>
              <a:rPr lang="en-US" dirty="0" err="1" smtClean="0"/>
              <a:t>curvas</a:t>
            </a:r>
            <a:r>
              <a:rPr lang="en-US" dirty="0" smtClean="0"/>
              <a:t> de </a:t>
            </a:r>
            <a:r>
              <a:rPr lang="en-US" dirty="0" err="1" smtClean="0"/>
              <a:t>utilidade</a:t>
            </a:r>
            <a:r>
              <a:rPr lang="en-US" dirty="0" smtClean="0"/>
              <a:t>,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, …) com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comportamentais</a:t>
            </a:r>
            <a:r>
              <a:rPr lang="en-US" dirty="0" smtClean="0"/>
              <a:t> – </a:t>
            </a:r>
            <a:r>
              <a:rPr lang="en-US" dirty="0" err="1" smtClean="0"/>
              <a:t>como</a:t>
            </a:r>
            <a:r>
              <a:rPr lang="en-US" dirty="0" smtClean="0"/>
              <a:t> vs. o </a:t>
            </a:r>
            <a:r>
              <a:rPr lang="en-US" dirty="0" err="1" smtClean="0"/>
              <a:t>que</a:t>
            </a:r>
            <a:endParaRPr lang="en-US" dirty="0" smtClean="0"/>
          </a:p>
          <a:p>
            <a:pPr lvl="2"/>
            <a:r>
              <a:rPr lang="en-US" dirty="0" smtClean="0"/>
              <a:t>Las Vegas </a:t>
            </a:r>
            <a:r>
              <a:rPr lang="en-US" dirty="0" err="1" smtClean="0"/>
              <a:t>vs</a:t>
            </a:r>
            <a:r>
              <a:rPr lang="en-US" dirty="0" smtClean="0"/>
              <a:t> Cinema; </a:t>
            </a:r>
            <a:r>
              <a:rPr lang="en-US" dirty="0" err="1" smtClean="0"/>
              <a:t>Loteria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 como expandir o papel da Análise da Decisão?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Pesquisas descritivas complementam a análise prescritiva</a:t>
            </a:r>
          </a:p>
          <a:p>
            <a:pPr lvl="1"/>
            <a:r>
              <a:rPr lang="pt-BR" dirty="0" err="1" smtClean="0"/>
              <a:t>Mintzberg</a:t>
            </a:r>
            <a:endParaRPr lang="pt-BR" dirty="0" smtClean="0"/>
          </a:p>
          <a:p>
            <a:pPr lvl="1"/>
            <a:r>
              <a:rPr lang="pt-BR" dirty="0" smtClean="0"/>
              <a:t>Iterativo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Insights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decisão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a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a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o principal </a:t>
            </a:r>
            <a:r>
              <a:rPr lang="en-US" dirty="0" err="1" smtClean="0"/>
              <a:t>produto</a:t>
            </a:r>
            <a:endParaRPr lang="en-US" dirty="0" smtClean="0"/>
          </a:p>
          <a:p>
            <a:pPr lvl="1"/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relação</a:t>
            </a:r>
            <a:r>
              <a:rPr lang="en-US" dirty="0" smtClean="0"/>
              <a:t> entre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objetivos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representação</a:t>
            </a:r>
            <a:r>
              <a:rPr lang="en-US" dirty="0" smtClean="0"/>
              <a:t> da </a:t>
            </a:r>
            <a:r>
              <a:rPr lang="en-US" dirty="0" err="1" smtClean="0"/>
              <a:t>realidade</a:t>
            </a:r>
            <a:endParaRPr lang="en-US" dirty="0" smtClean="0"/>
          </a:p>
          <a:p>
            <a:pPr lvl="1"/>
            <a:r>
              <a:rPr lang="en-US" dirty="0" smtClean="0"/>
              <a:t>Ex.: </a:t>
            </a:r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alternativas</a:t>
            </a:r>
            <a:r>
              <a:rPr lang="en-US" dirty="0" smtClean="0"/>
              <a:t>; Brainstorming;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objetivos</a:t>
            </a:r>
            <a:r>
              <a:rPr lang="en-US" dirty="0" smtClean="0"/>
              <a:t> e pesos, com debate e </a:t>
            </a:r>
            <a:r>
              <a:rPr lang="en-US" dirty="0" err="1" smtClean="0"/>
              <a:t>explicitação</a:t>
            </a:r>
            <a:r>
              <a:rPr lang="en-US" dirty="0" smtClean="0"/>
              <a:t> (</a:t>
            </a:r>
            <a:r>
              <a:rPr lang="en-US" dirty="0" err="1" smtClean="0"/>
              <a:t>Camanho</a:t>
            </a:r>
            <a:r>
              <a:rPr lang="en-US" dirty="0" smtClean="0"/>
              <a:t>), DDP, …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628800"/>
            <a:ext cx="3888432" cy="23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Ampliando o Escopo da Análise de Decisão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519C-05D4-4496-BD72-154B7576B3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http://rgslearning.files.wordpress.com/2014/05/kahneman-summ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79" y="2348880"/>
            <a:ext cx="3054642" cy="12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AD deve guiar todo o pensamento sobre decisão</a:t>
            </a:r>
          </a:p>
          <a:p>
            <a:pPr lvl="1"/>
            <a:r>
              <a:rPr lang="pt-BR" dirty="0" smtClean="0"/>
              <a:t>Aplicar a todas, não só às “6”</a:t>
            </a:r>
          </a:p>
          <a:p>
            <a:pPr lvl="1"/>
            <a:r>
              <a:rPr lang="pt-BR" dirty="0" smtClean="0"/>
              <a:t>Forma de solucionar problemas complexos -&gt; forma de pensar</a:t>
            </a:r>
          </a:p>
          <a:p>
            <a:pPr lvl="1"/>
            <a:r>
              <a:rPr lang="pt-BR" dirty="0" smtClean="0"/>
              <a:t>Ajuda a selecionar a alternativa -&gt; ajuda a entender o problema</a:t>
            </a:r>
          </a:p>
          <a:p>
            <a:pPr lvl="2"/>
            <a:r>
              <a:rPr lang="pt-BR" dirty="0" smtClean="0"/>
              <a:t>Não tomar o problema como “dado”</a:t>
            </a:r>
          </a:p>
          <a:p>
            <a:pPr lvl="1"/>
            <a:r>
              <a:rPr lang="pt-BR" dirty="0" smtClean="0"/>
              <a:t>Aspectos quantitativos -&gt; aspectos qualitativos</a:t>
            </a:r>
          </a:p>
          <a:p>
            <a:pPr lvl="1"/>
            <a:r>
              <a:rPr lang="pt-BR" dirty="0" smtClean="0"/>
              <a:t>Processo sequencial -&gt; iterativo</a:t>
            </a:r>
          </a:p>
          <a:p>
            <a:r>
              <a:rPr lang="pt-BR" dirty="0" smtClean="0"/>
              <a:t>AD reduz erros por vieses cognitivos / psicológicos</a:t>
            </a:r>
          </a:p>
          <a:p>
            <a:pPr lvl="1"/>
            <a:r>
              <a:rPr lang="pt-BR" dirty="0" smtClean="0"/>
              <a:t>Confronto e comparação da intuição com a análise</a:t>
            </a:r>
          </a:p>
          <a:p>
            <a:pPr lvl="1"/>
            <a:r>
              <a:rPr lang="pt-BR" dirty="0" smtClean="0"/>
              <a:t>Separar problema complexo em problemas mais simples</a:t>
            </a:r>
          </a:p>
          <a:p>
            <a:pPr lvl="1"/>
            <a:r>
              <a:rPr lang="pt-BR" dirty="0" err="1" smtClean="0"/>
              <a:t>Thinking</a:t>
            </a:r>
            <a:r>
              <a:rPr lang="pt-BR" dirty="0" smtClean="0"/>
              <a:t> </a:t>
            </a:r>
            <a:r>
              <a:rPr lang="pt-BR" dirty="0" err="1" smtClean="0"/>
              <a:t>Slow</a:t>
            </a:r>
            <a:r>
              <a:rPr lang="pt-BR" dirty="0" smtClean="0"/>
              <a:t> vs. </a:t>
            </a:r>
            <a:r>
              <a:rPr lang="pt-BR" dirty="0" err="1" smtClean="0"/>
              <a:t>Thinking</a:t>
            </a:r>
            <a:r>
              <a:rPr lang="pt-BR" dirty="0" smtClean="0"/>
              <a:t> </a:t>
            </a:r>
            <a:r>
              <a:rPr lang="pt-BR" dirty="0" err="1" smtClean="0"/>
              <a:t>Fast</a:t>
            </a:r>
            <a:endParaRPr lang="pt-BR" dirty="0" smtClean="0"/>
          </a:p>
          <a:p>
            <a:pPr lvl="1"/>
            <a:r>
              <a:rPr lang="pt-BR" dirty="0" smtClean="0"/>
              <a:t>Ex.: dar peso exagerado para eventos recentes</a:t>
            </a:r>
          </a:p>
          <a:p>
            <a:pPr lvl="1"/>
            <a:r>
              <a:rPr lang="pt-BR" dirty="0" smtClean="0"/>
              <a:t>Melhor comunicação e explicitação de interesses “escondidos” (</a:t>
            </a:r>
            <a:r>
              <a:rPr lang="pt-BR" dirty="0" err="1" smtClean="0"/>
              <a:t>Politics</a:t>
            </a:r>
            <a:r>
              <a:rPr lang="pt-BR" dirty="0" smtClean="0"/>
              <a:t>)</a:t>
            </a:r>
          </a:p>
          <a:p>
            <a:r>
              <a:rPr lang="pt-BR" dirty="0" smtClean="0"/>
              <a:t>“AD para todos”</a:t>
            </a:r>
          </a:p>
          <a:p>
            <a:pPr lvl="1"/>
            <a:r>
              <a:rPr lang="pt-BR" dirty="0" smtClean="0"/>
              <a:t>Necessidade de analista de decisão vs. Entendimento do processo para todos os </a:t>
            </a:r>
            <a:r>
              <a:rPr lang="pt-BR" dirty="0" err="1" smtClean="0"/>
              <a:t>decisores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AutoShape 4" descr="data:image/jpeg;base64,/9j/4AAQSkZJRgABAQAAAQABAAD/2wCEAAkGBxQREBUUEBQWFRUXGBgVGRgUFxYVFRkYGBgZFxgWGBgYHiggGBslGxcYITEhJSksLi4uGB8zODMsNygtLisBCgoKDQwOFBAPFC0dFBwtLCwsLDg3LzQrLCwsLCwsLCwsNys3LCwtLCwsLCwsLCwrNzgsLDcsMy8rNywsLCssLP/AABEIAQMAwgMBIgACEQEDEQH/xAAbAAEAAgMBAQAAAAAAAAAAAAAABAUBAwYCB//EAEgQAAICAQMCAwQGBQgHCQEAAAECAAMRBBIhBTETQVEGImFxFBUyUoGRIzNCobEHNWKCsrPB0TRDY3JzdLQkU3WDkqLh4vAW/8QAGQEBAQADAQAAAAAAAAAAAAAAAAECAwQF/8QAJREBAAIBAgUEAwAAAAAAAAAAAAECAwShERMUUlMSITGxQUJx/9oADAMBAAIRAxEAPwD7XERMVIiICIiAiIgIiICIiAiIgIiICIiAiIgIiICIiAiIgIiICIiAmQJiZWBnEYiIQxGImGYAZJAHqeBAziYOByeBIg1pf9Su4febIT8PvfhNqafnLncf3D5CBtRge3b18p6xEQGIxEQGIxEQGIxEQGJgiZmGgYiIhSIiAiIgRep65aKjY4YgFRhBuYlmCAAeZyw4kL6/Tx/A8K7xfD8bZtXPh7tm7O7H2jjGcy2ZQe4z2PPwOR++cu38/D/w9v8AqFgX/Tdct9e9QyjLLhxtYFGKMCPLlTIui6/XZqrNMq2C2oKz7lwqq+Sh3Zwc4PbMs1UDsMefHHJ5JnHaA2/Xev8ACCH9Bo87yw/77GNoPxgX+o69WmqTTFLDa6l1woKlFIDNuzgAEjOeee0sr7NqltrNjnC4LH5AkTjtZe6dZ0zajw1A0mqOULEY8SjOdwE6HFmo75qp9O1jj4+da/v+UIh9K9qq9XWH0iWWbvs7l2DuRlifsjI+ZmvVa2tNRVVrmO+0kVDbjTlgM7Ac8t8G7+QkX+ScD6m0mPut/ePLD2j6TXq2Sm4ZVq7uRwysDVtdT5Mp5BlE7q/VU0tYd0cruVP0a7sF2CIMA55ZgPx8pND+7nBHGcHGfl3xn8ZxGk6raEbQ6451NTUslmMDU0i+vFq+W4cBh5HnzncmQVPTPaCvUeN4a2DwGauzeoQB1AJQEnBOCDnt8ZJ6T1IamsWIliqeQbF2Fh6gE5x8fPIxOA0XVPA1Wq+kJ/2N9fatlgJwtpSnwxauP1R9c4yRnjv9MEKq+p9drouqqdLC9xK17F3BmALEZz7uACecSxsfCk4JwM4GMn4DPGZzPtV/p/S/+Pd/07zqRAruh9bp1lbPQxO12rdWBV0dTgq6nlTM6Pqy2XWUhLFavG4soCjdyuGz72R6fjicrrNBZpsdQ0Sl2BddTSv+vqWxveX/AGqDJHqOPSdB7Pa+rUtZfQweuxaWVh5jae48j8DAs9brEpQ2WsEQYyzduTgD4kkgAdyTIOs62Kqza9F/hgZZgqkqvmxTdvA/DI9JR+2dh+seko36pr7S3obFpJqB/rEkfEfCX/tB1VdJQ91qO9SKS5QKdq+ZKswJHyzCLFTkZHnzDTXpLNyKdpXIB2nGQMcA7SR+RmxoGIiIUiIgIiICUh6E3076X453eF4Hh7F2eGXD987t2R3z+Eu4gJS6DoRq1t2r8YsblRHQooULWDs2nOQRuOSc5zLqRuoDNTDtuwv4MwU/uMCk+pDqtZXrWswKwyU17AVNbFSXYk53EqCPQATo9QrFSEbax7Njdj44857AxwO0Qio9lOhfQNKmmWxrEryFLhQwBYtg7eDyfSbdX0131Ndy3FRWGUJsUqwfbu3HOc+6MYxj4yyiBV9c6DVqzS1gw9Ni21uMblKkEr/usBgj/IS0aIgUPS/ZpahqVts8dNU72WI6KF3OFVgMfs7VAwc/OSvZ3o50dXgi57a14rFmCyLnhN45YAcDPPHeWkQKbrHQm1Go09wuKfR2Z0UIrAllKNuJ5I2k9sS3sBwcHBxwcZwfXHnPUQK3oHTG01XhtabQGZgzKqt77M5B28HluOO0x0XoVWke80DaL7PGZR9kOVAbb6A4zj1JlnECD1npNeqq8O4HAZXUqSro6nKujDswMhdV6HZqdM+mu1Ga7FKMy1gWlT397OwN8dn4S7iBUdX6a9h0/hO6GqxGLByo2LgOrKOLNy8YIwM54xLYzMw0KxERAREQEREBERATzZXuUqfMY/8AmeplYHii3d34YcEfH/I+U2TVfpw3JyCOzKcMPx9PgeJqIuXsUcf0so35rkfuEIlRIn0px9ql/wCoVYfxB/dMHqKjGVtHzqf+IBgTIkQ9SrHdiPmrD+Inpeo0ntan/qAP74EmJ4S5T2YH5EGe4CIiAiIgIiICYaZmGgYiIhSIiAmDMzEDluhXXXajX1vqLNtFy11lRUCFapbDnKYJBY9/LE6Hpofwa/EcO+0bnAADnH2wBwM98fGcZ7PafTanXdUWzZZuuTA3clPARW24PIyGGR2wZ2hdKKsuwVK1ALMQAAoxkn8JZFF7QddfT6rTAAeA1gqubzVrgwp/9yjP++s6YTi7+mr1Dpttnjso1CtcOUCI2Aat2VyrIFrB5HKntLr2N64ut0dV2RvKgWL5rYOGBHlyCR6jmQR9R1cN1FtG9ppxSllYBCtaWZ1YhmBztwvuj1Oc+V30+t0rVbX3uMgtgAsATtJAAAO3GcDvmUnXKdFrWs02uVM14ZfEOxtrKD4tT8EYOQcHgrz3E2ewtdyaJVvZnKvatbWfbakWMKWbzyawp55wRmBA9qbdTpdFdeNQ3ieKu0AVlFR71UKMpk+43cnvL+nR2peG8Z3q8NlKPs4fcpVgVUeW4c/CUP8AKjqFXptgZgCXpwPM4urJwO5wATOqpuV1DIwZTyCpBB+REDZPLID3APzGZV2dVObQgXKAFC7YVxuKNk+WHBXPOMj5Tz9asVQ+6u6x0xYCCu2tmIYbu4ZMZHHmPiRPfp9Td60P9UTjei411VxquajUV3WIaUfaKxXayorp3IdACW/pnGMCdpo7i9SOV2llVip7qWAJU/LOJwvtPpdNrdOdXpv0evQfomrOzUC4ceC6jl+RtIYYxz2lV2Z6ef2brl/rBv7YMoPZHUaq06o2X+J4Wpt06h0UDam3BJQA7ueZ1NZIQF8AgDcfLOOfwnG+xHVqFGvL3VqPp2of3nUZU7cMMnkHB5gdRbqrEUs9YKgEkq44A5JwwH8ZR9C6ydZSL7bHoS3LUqBsArz7jtYQQzkc4yAMgYOMm7Vhq9KSMqt1ZxkYIV1IBI8jgg4lB7A6sU6NNHqSK79MPBZXIXcqcLamftoy45HxB5EiJHROs2DW26K9hYRWt9NoABsqJKkOF43qwxkYBB7CY9sNZbp7NLalrLQ16U3qAhwtnuo4JUlffKg/AyNoulLf1R9VWNlNdPgI6e54ljPusZcfaVQFGeQST6Sw9qOl2X6O+nPib0YKeFsVwMow/ZbDAHy7Sqdd6+dPq9LVt9y19ljfcLhhTn03OjD8JJsFja3C2sKkrDOmEwzuxCclcgYRyQD5r28+ep0b9S6RY7jZqLkR18zXbSqmv5fpFLY/py99lNQ1+lXUWKUe8LYVPdRtCqPyXP8AWMC4iIkCIiAiIgeQo9BMkTMQMbR6TKiJlYGHrBxkA47ZAOPlPURCMFR5zIGO0RAxtHpMkREBPPhjO7Az64GfznqIAzGweg/ITMQE8vUrfaAPzAP8Z6iAiIgR7tPzvTh/yDD7rf4Hym1GBUEdvy/Ce5qRcZA7Zz+Yyf35/OB7iIhSIiAiIgIjEYgJlZjEyIGYiZhGIiICIiAiIgIiICIiAiIgJrTnJ9T/AA4/wnmx8nav4n0/+024wOIGIiIUiIgIWJlYGrVakIMmcR1n2qtVzss2qCQMBTwB8ROk9oqmZDtnyrqXSrSxJU/vmNqzMe0t+nvSlpm9eMKbov8AKDqm1Fa29U/RkFmY05wSPsEbfL/D5SZ7Ve3+oqasafqm5WVtxWgDByPIryQOfxkTQezK02B1pBIzww3Lz8DN3V+ijUlPEoRdmceGu3vjOfXtMZrbmRP6sYmPRMfl9H9m/aCyzR0M9+9mrRi5ULuJHJxjEsW6y/laO/PC/wCPefM9LRbWioi+6oCgYPYTcGu80B+YP+c8++l1M2mYye39l01y4YiONfp9Gp60572Dz+7Mt1mwDO/gcHAU4z5kenxnzYeNj7I/Ixuu+7j5Z/I89pj0mq8m8rzcHbs+mL1liSPEXI+AmT1ez76/kJ8zNt33e3zmA9v3P4x0ur8m8nNwdr6R9fMCQbEHzC9uOe89fXVm7AdSSMj3Rj5ZnzbxLuPcHHwnnfbjG3+MvTavybyczB27Ppx6vZj9Yg+YH7+ZW/8A9ZcpP6tsHHYj/GcIDb9z+M3112n9n9xm/Dh1FePquk5MHa7tPbQj7dI/qvj+IkhfbagD9IGT1ztI/jOJ0+jsPdf3S76Z09lORWoPqFGfzxOqtbx82ab2xT8V3dX0v2j0+pIFLMxP9B8fiwG0fiZYujE98L8PtH8fL8PzkTpu7HvZk6bHOyqgDA4ENMRAREQEREBAMRAwwzNbUKe6j8ptiBHOhrP7C/lPB6bV9xfykuIEP6sq+4PymPqur7gk2IEL6rq+4Jj6qq+4JOiBB+qavuCPqmr7gk6IEH6pq+4PyEx9UVfcEnxAgjpNX3BPa9OrHZRJcQNC6RB+yJsFSjyE9xAwJmIgIiICIiAiIgIiICIiAkfX6rwqnsKswQFiE27sAZONxA7fGSJD6x/o13/Cs/sGBE0XXhbp01CU3GqxBYpArLbGG4HYHLHjyAJ+En6DXV31rZSwdGGQw/Ij4EHgg8iVHsB/NWh/5an+wsrv5Ol41zL+pbXXmr0wCA5X4GwN+RgdL1XqCaaiy63hK1Ltjk4AzgDzJ7TfRcHRXU5VgGB9QRkH8pV9ZbfYlPhtauDZYqlPs8qgbewGCxY/+XKz+Tu5l076SwFX0dhow2CfCwHoOQSD+jYDv3UwLj2g6yujpN1iWNWv2zWFYqCQNxUkEjnyzJS6xWqFtX6VWUOvhlTvBGQVJIB4+M0deH6A5+/T/fVzmaz9T6gIf5uvfCHy0tzH9X8KXJ4+6fnA6no/UBqaEuVHRXAZRYFDFSMgkKTjI8u8jP1xRrBpPCt8QobQw2eHsBCls789yBjGZv6D/omn/wCDV/YWU138+V/8lZ/fJA6LVXbEZgrPtBO1cbjjnjcQM/jKnSe0i26erUpTcardhDYqyFchQzLvyBzz3wJb6r9W/wDut/Azj/YJNQem9P2NX4WysuuxvE8Pa3G4tjO7bnjtmB2bkgHAyfQYyfhzxKzoHXF1iu1ddiKjvUTYEGXrO1wArHseMy1Uzlf5Of8ARr/+d1n9+0DqomAc9pmAiIgIiICIiAiIgIiICRuoaXxanr3Mm8FSV27sEYONwI7H0kmIFL0/2eFWnTTC640ogrC5RW2AYCl0UNjHHBB+MtdLp0qRUrUKigKqqMKAOwAE2xAr9H0w1323G13Nu0FWCbVCZ2hcKCANx8z3M0U9CCa19Wttm6xVrZPc8MqmSuRtzkZPOc8y3iBX9a6Z9Jq8M2PWNyvmvbuJRg68sDxuUH49u03avQpdS1N4FiOpRwwHvA8HIHb8JKiBG6do1oprqTJWtErXPJwihRn44Egv0IHWDV+LZvVDUF9zZsJDFcbc9wDnOZbxA06ykvWyhim4EblCkgHjjcCM/hKXS+zHh6QaRNTctSr4Yx4W/Z93fsyOOM9/jOgiB5ZeMKdvGBgDj0wDxKLpvs19Hqsqp1Nyix3sJxSWD2HLlSU4yST8PKX8QNOk04rrRF+yiqoz3wowM/lN0RAREQEREBERAREQESk1PWrE19WlFKkWVvaLPFIwtZVWymzvl1wMzfouoW23OBUvgKcC7xD758wqbOQO2d2PTMC0iJU9K66mo1GpoUENp2QHP7auud6/DeHT5pAtomD8JSez/XH1NupR6Vr+j2+CSLfE3NtDZA2LgbWHnAvIlJput2Pr7dIaVArrS02eKTlbCwUBNg5yjZ5kvruufT6ey2qoWmtS5Tf4ZIUEnadrZbA4B/OBYRK3ovWE1mnW7T8g5G1sqVccNW/BKsDweI6Fr7NRVvtqFR3OoUWeJ9h2QknauMlTj4QLKJTdQ6zZXrKdOtSsLlsYObSuPDAJBXYfvDBzJmg1VjvYttQr2FdpVzYrqw7glVwQQQRjy+MCbEo/aj2g+grVY9e+p7Uqdg2GrDZ/SFdp3KAMnkS5ssCqWJAUDJPkAOSYHuJS+yvXTrqWu8Lwl8SytQW3OfDcoSw2jYcjtky5Jx3gZiVXs51tdbU1iKV22WVFW+0CjEAn03LtbH9KWGpZghNahmA4Vm2An0LYOPygbYlJ7Le0aa6kuqmuxDtsqY+8jYyOce8pBBDAYIMkdK6hbbZctlK1ip/DBFhfflFfIGxcDDj8cwLOIiAiIgIiIHC+2emvs6lQuldUt+iagrv+y2LdOTWx7qGA2lhyMzo/Znrderpyimp6z4dtLYD0uP2CB5ehHBHabrui1PqF1DB/FRSqsLLAArfaXaDtwcAkY8h6R9S0/SfpIUrcV2Mysyh1HYOoO18eRIJEDd1TVmqpnHLcKgPm7EKg/FiJyGppt0Wu0d9grWt1+g2lHZiS3vUu5ZV/1gI8/wBZOt6j0uu/Z4m/3GDrtd0ww7E7SN2Pjmees9Hq1dfhahSyZVsB3T3lIKnKkHggH5wJ84z2W07vquplbnrH0zGFFZB/Q18++hM7CuvaoAJ4GMkkt8yTyT8ZA6Z0SnTPY9IYNa2+zdY7hm+8QxIzjjjy4gUfR6ivWtWGdrD9F0x3MEB/WX8e4AP3ecvuvtjSXk9hVZ/ZM80dEpTUNqFD+M4CsxssIKjspUnbgZOBjzM39T6cmoqaq4E1sMMFZkyPMEqQcH0gcz13Tv07UNr9Mpal8fTKUGSQOBqa1H7a/teqj4S99mr1s0qPWQyO1rKw7FWtcgj5gywppCqFGSAMe8SxI+Jbk/jNXT9DXRUtVKhK1yFUdgCScD0GSePKBz3tBWW6poQrlDs1XvAKT9lOMMCJd9MqasultviuztYpOA2zCjG0AAAHjj4eeZr1nQ6bb0vcP4teQjLZYu0Nw2FVgOfObtJ0yuux7V3l3CqS7u/uqSQFDEhRlj2xnzgRuvaZLvCotGUtNqsPVTRap/tSh9k9Y9lY0FxJt0tnhXE/tU14NL5/2g2D4gWek6bV9LrttrtffvrzsK2WKBkYPuqQDkccib10iBndVAezaGYcMdowuT8AeIHOfybn/slvw1es/wCoeW/XrG8MVIAXubwwCSBjBazJAJHuKwzjuRPXR+jVaRWWgMqsxcgu75Zjlm98nBJ5PrNl/S63uS5t+9AQuLHCgN39wHac48xA5vphfS9WsS0Ii66vxUFbFl8agBbOWVfeasqcY/YnYN2lf1PolOoep7Qxao7qytjptYjBI2Ec44+Um30h1KnOCMHaSpx8GByPwgcZqemWLRpdfoBuvTT1B6wcDU0bATWf6Y7ofXjzl57LdUr1aW30nKPYCMjBBFNSsrDyYMCCPUGWHS+npp6lqq3BEAChmZ9oHAALEnA9J70miSrf4ahQ7mxgOAXbG5seWcZPxyfOBIiIgIiICIkfX6xaazY+dq43EY90EgFzkjCrnJPkAYEiJWaXrSWBCqvh38IZCjD7WZg3vcFdhB+PHrjUvtHUUZ8WAIVV8qNybieWUHO0AbiRxtIYZHMC4iVQ67WRkK5HgLqeNn2GDEAHdy3un4fGb16mhpFwDbScAcZJL+GB3xy3nnGDmBOiV+m6sljoqq+WDNyFwuxijBue+4Y4yD5ZmNR1dUa1WR/0SLYxGwjaxYDHvZJ9xvLygWMSro63W5rAD/pTaq5CjHhP4bZy3HPb/PibNR1iuvULQ24O4BU4G1s7+Ac8sBWzbe+ASM4OAsIlM3tJUEDkOFJXyTs1bWhvtcDap+I8wJv+uq/f4b3LVpP2ftMwQEe99nJHMCyiRNbrhUUBVm8Rtg2AHnBbJBPbAPbPaR6OtI+7Cv7topP2PtFygP2u2Rn1wRxAs4lS3XqwAdr4NvgA+4QX2liQQ+NoKspPqCPKTNXrRWQCCSVduNvasAnuR68f4QJUSFoOpJdWXr3YBI5AByACVxngjOCDjBBmrS9aSwKVD8oLedvCEkAn3uex4GTx8oFlEpbvaWpE3sHCg4JIXAzWLVJIbABBAznuQDibr+t1obAVc7FduAp3eHs3Ko3Zz+kUDOM+WYFpEq9P1yqzGzcQbfBDYGCfC8bcOeV2+Y7ny856q6yjGkYceMMoSFx9kOMkHgkNwO5weOIFlERAREQEwwyMHkfGZiB48Meg4ORwOD6j48nn4wKl+6PyHl2nuIGs0L91e23sO3p8vhMmpcYwMHORgYOe+RPcQPC1gdgBgY4AHHp8vhBrBzkDng8DnHYH1nuIGvwF491eORwOCeSR6cz1sGc4GfXHPGcc/ifzM9RA1DToBgIuM7sbRjPr27/GDp0OcqvPJ90cn1PHM2xA8lBxwOO3Hby49J5FK/dX17DvnOfnkk/jNkQNX0dMY2LjvjaMZ9e3fk/nPbID3APccgHv3nqIHkKPQf8A7ieVoUYwqjHbAHHy9JsiBrWhQMBVA54CjHPf84NK5J2rk9zgZOO2T5zZEDWKVHZRxz2HfGM/lxC0qOyqMZ7ADv3myICI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data:image/jpeg;base64,/9j/4AAQSkZJRgABAQAAAQABAAD/2wCEAAkGBxQREBUUEBQWFRUXGBgVGRgUFxYVFRkYGBgZFxgWGBgYHiggGBslGxcYITEhJSksLi4uGB8zODMsNygtLisBCgoKDQwOFBAPFC0dFBwtLCwsLDg3LzQrLCwsLCwsLCwsNys3LCwtLCwsLCwsLCwrNzgsLDcsMy8rNywsLCssLP/AABEIAQMAwgMBIgACEQEDEQH/xAAbAAEAAgMBAQAAAAAAAAAAAAAABAUBAwYCB//EAEgQAAICAQMCAwQGBQgHCQEAAAECAAMRBBIhBTETQVEGImFxFBUyUoGRIzNCobEHNWKCsrPB0TRDY3JzdLQkU3WDkqLh4vAW/8QAGQEBAQADAQAAAAAAAAAAAAAAAAECAwQF/8QAJREBAAIBAgUEAwAAAAAAAAAAAAECAwShERMUUlMSITGxQUJx/9oADAMBAAIRAxEAPwD7XERMVIiICIiAiIgIiICIiAiIgIiICIiAiIgIiICIiAiIgIiICIiAmQJiZWBnEYiIQxGImGYAZJAHqeBAziYOByeBIg1pf9Su4febIT8PvfhNqafnLncf3D5CBtRge3b18p6xEQGIxEQGIxEQGIxEQGJgiZmGgYiIhSIiAiIgRep65aKjY4YgFRhBuYlmCAAeZyw4kL6/Tx/A8K7xfD8bZtXPh7tm7O7H2jjGcy2ZQe4z2PPwOR++cu38/D/w9v8AqFgX/Tdct9e9QyjLLhxtYFGKMCPLlTIui6/XZqrNMq2C2oKz7lwqq+Sh3Zwc4PbMs1UDsMefHHJ5JnHaA2/Xev8ACCH9Bo87yw/77GNoPxgX+o69WmqTTFLDa6l1woKlFIDNuzgAEjOeee0sr7NqltrNjnC4LH5AkTjtZe6dZ0zajw1A0mqOULEY8SjOdwE6HFmo75qp9O1jj4+da/v+UIh9K9qq9XWH0iWWbvs7l2DuRlifsjI+ZmvVa2tNRVVrmO+0kVDbjTlgM7Ac8t8G7+QkX+ScD6m0mPut/ePLD2j6TXq2Sm4ZVq7uRwysDVtdT5Mp5BlE7q/VU0tYd0cruVP0a7sF2CIMA55ZgPx8pND+7nBHGcHGfl3xn8ZxGk6raEbQ6451NTUslmMDU0i+vFq+W4cBh5HnzncmQVPTPaCvUeN4a2DwGauzeoQB1AJQEnBOCDnt8ZJ6T1IamsWIliqeQbF2Fh6gE5x8fPIxOA0XVPA1Wq+kJ/2N9fatlgJwtpSnwxauP1R9c4yRnjv9MEKq+p9drouqqdLC9xK17F3BmALEZz7uACecSxsfCk4JwM4GMn4DPGZzPtV/p/S/+Pd/07zqRAruh9bp1lbPQxO12rdWBV0dTgq6nlTM6Pqy2XWUhLFavG4soCjdyuGz72R6fjicrrNBZpsdQ0Sl2BddTSv+vqWxveX/AGqDJHqOPSdB7Pa+rUtZfQweuxaWVh5jae48j8DAs9brEpQ2WsEQYyzduTgD4kkgAdyTIOs62Kqza9F/hgZZgqkqvmxTdvA/DI9JR+2dh+seko36pr7S3obFpJqB/rEkfEfCX/tB1VdJQ91qO9SKS5QKdq+ZKswJHyzCLFTkZHnzDTXpLNyKdpXIB2nGQMcA7SR+RmxoGIiIUiIgIiICUh6E3076X453eF4Hh7F2eGXD987t2R3z+Eu4gJS6DoRq1t2r8YsblRHQooULWDs2nOQRuOSc5zLqRuoDNTDtuwv4MwU/uMCk+pDqtZXrWswKwyU17AVNbFSXYk53EqCPQATo9QrFSEbax7Njdj44857AxwO0Qio9lOhfQNKmmWxrEryFLhQwBYtg7eDyfSbdX0131Ndy3FRWGUJsUqwfbu3HOc+6MYxj4yyiBV9c6DVqzS1gw9Ni21uMblKkEr/usBgj/IS0aIgUPS/ZpahqVts8dNU72WI6KF3OFVgMfs7VAwc/OSvZ3o50dXgi57a14rFmCyLnhN45YAcDPPHeWkQKbrHQm1Go09wuKfR2Z0UIrAllKNuJ5I2k9sS3sBwcHBxwcZwfXHnPUQK3oHTG01XhtabQGZgzKqt77M5B28HluOO0x0XoVWke80DaL7PGZR9kOVAbb6A4zj1JlnECD1npNeqq8O4HAZXUqSro6nKujDswMhdV6HZqdM+mu1Ga7FKMy1gWlT397OwN8dn4S7iBUdX6a9h0/hO6GqxGLByo2LgOrKOLNy8YIwM54xLYzMw0KxERAREQEREBERATzZXuUqfMY/8AmeplYHii3d34YcEfH/I+U2TVfpw3JyCOzKcMPx9PgeJqIuXsUcf0so35rkfuEIlRIn0px9ql/wCoVYfxB/dMHqKjGVtHzqf+IBgTIkQ9SrHdiPmrD+Inpeo0ntan/qAP74EmJ4S5T2YH5EGe4CIiAiIgIiICYaZmGgYiIhSIiAmDMzEDluhXXXajX1vqLNtFy11lRUCFapbDnKYJBY9/LE6Hpofwa/EcO+0bnAADnH2wBwM98fGcZ7PafTanXdUWzZZuuTA3clPARW24PIyGGR2wZ2hdKKsuwVK1ALMQAAoxkn8JZFF7QddfT6rTAAeA1gqubzVrgwp/9yjP++s6YTi7+mr1Dpttnjso1CtcOUCI2Aat2VyrIFrB5HKntLr2N64ut0dV2RvKgWL5rYOGBHlyCR6jmQR9R1cN1FtG9ppxSllYBCtaWZ1YhmBztwvuj1Oc+V30+t0rVbX3uMgtgAsATtJAAAO3GcDvmUnXKdFrWs02uVM14ZfEOxtrKD4tT8EYOQcHgrz3E2ewtdyaJVvZnKvatbWfbakWMKWbzyawp55wRmBA9qbdTpdFdeNQ3ieKu0AVlFR71UKMpk+43cnvL+nR2peG8Z3q8NlKPs4fcpVgVUeW4c/CUP8AKjqFXptgZgCXpwPM4urJwO5wATOqpuV1DIwZTyCpBB+REDZPLID3APzGZV2dVObQgXKAFC7YVxuKNk+WHBXPOMj5Tz9asVQ+6u6x0xYCCu2tmIYbu4ZMZHHmPiRPfp9Td60P9UTjei411VxquajUV3WIaUfaKxXayorp3IdACW/pnGMCdpo7i9SOV2llVip7qWAJU/LOJwvtPpdNrdOdXpv0evQfomrOzUC4ceC6jl+RtIYYxz2lV2Z6ef2brl/rBv7YMoPZHUaq06o2X+J4Wpt06h0UDam3BJQA7ueZ1NZIQF8AgDcfLOOfwnG+xHVqFGvL3VqPp2of3nUZU7cMMnkHB5gdRbqrEUs9YKgEkq44A5JwwH8ZR9C6ydZSL7bHoS3LUqBsArz7jtYQQzkc4yAMgYOMm7Vhq9KSMqt1ZxkYIV1IBI8jgg4lB7A6sU6NNHqSK79MPBZXIXcqcLamftoy45HxB5EiJHROs2DW26K9hYRWt9NoABsqJKkOF43qwxkYBB7CY9sNZbp7NLalrLQ16U3qAhwtnuo4JUlffKg/AyNoulLf1R9VWNlNdPgI6e54ljPusZcfaVQFGeQST6Sw9qOl2X6O+nPib0YKeFsVwMow/ZbDAHy7Sqdd6+dPq9LVt9y19ljfcLhhTn03OjD8JJsFja3C2sKkrDOmEwzuxCclcgYRyQD5r28+ep0b9S6RY7jZqLkR18zXbSqmv5fpFLY/py99lNQ1+lXUWKUe8LYVPdRtCqPyXP8AWMC4iIkCIiAiIgeQo9BMkTMQMbR6TKiJlYGHrBxkA47ZAOPlPURCMFR5zIGO0RAxtHpMkREBPPhjO7Az64GfznqIAzGweg/ITMQE8vUrfaAPzAP8Z6iAiIgR7tPzvTh/yDD7rf4Hym1GBUEdvy/Ce5qRcZA7Zz+Yyf35/OB7iIhSIiAiIgIjEYgJlZjEyIGYiZhGIiICIiAiIgIiICIiAiIgJrTnJ9T/AA4/wnmx8nav4n0/+024wOIGIiIUiIgIWJlYGrVakIMmcR1n2qtVzss2qCQMBTwB8ROk9oqmZDtnyrqXSrSxJU/vmNqzMe0t+nvSlpm9eMKbov8AKDqm1Fa29U/RkFmY05wSPsEbfL/D5SZ7Ve3+oqasafqm5WVtxWgDByPIryQOfxkTQezK02B1pBIzww3Lz8DN3V+ijUlPEoRdmceGu3vjOfXtMZrbmRP6sYmPRMfl9H9m/aCyzR0M9+9mrRi5ULuJHJxjEsW6y/laO/PC/wCPefM9LRbWioi+6oCgYPYTcGu80B+YP+c8++l1M2mYye39l01y4YiONfp9Gp60572Dz+7Mt1mwDO/gcHAU4z5kenxnzYeNj7I/Ixuu+7j5Z/I89pj0mq8m8rzcHbs+mL1liSPEXI+AmT1ez76/kJ8zNt33e3zmA9v3P4x0ur8m8nNwdr6R9fMCQbEHzC9uOe89fXVm7AdSSMj3Rj5ZnzbxLuPcHHwnnfbjG3+MvTavybyczB27Ppx6vZj9Yg+YH7+ZW/8A9ZcpP6tsHHYj/GcIDb9z+M3112n9n9xm/Dh1FePquk5MHa7tPbQj7dI/qvj+IkhfbagD9IGT1ztI/jOJ0+jsPdf3S76Z09lORWoPqFGfzxOqtbx82ab2xT8V3dX0v2j0+pIFLMxP9B8fiwG0fiZYujE98L8PtH8fL8PzkTpu7HvZk6bHOyqgDA4ENMRAREQEREBAMRAwwzNbUKe6j8ptiBHOhrP7C/lPB6bV9xfykuIEP6sq+4PymPqur7gk2IEL6rq+4Jj6qq+4JOiBB+qavuCPqmr7gk6IEH6pq+4PyEx9UVfcEnxAgjpNX3BPa9OrHZRJcQNC6RB+yJsFSjyE9xAwJmIgIiICIiAiIgIiICIiAkfX6rwqnsKswQFiE27sAZONxA7fGSJD6x/o13/Cs/sGBE0XXhbp01CU3GqxBYpArLbGG4HYHLHjyAJ+En6DXV31rZSwdGGQw/Ij4EHgg8iVHsB/NWh/5an+wsrv5Ol41zL+pbXXmr0wCA5X4GwN+RgdL1XqCaaiy63hK1Ltjk4AzgDzJ7TfRcHRXU5VgGB9QRkH8pV9ZbfYlPhtauDZYqlPs8qgbewGCxY/+XKz+Tu5l076SwFX0dhow2CfCwHoOQSD+jYDv3UwLj2g6yujpN1iWNWv2zWFYqCQNxUkEjnyzJS6xWqFtX6VWUOvhlTvBGQVJIB4+M0deH6A5+/T/fVzmaz9T6gIf5uvfCHy0tzH9X8KXJ4+6fnA6no/UBqaEuVHRXAZRYFDFSMgkKTjI8u8jP1xRrBpPCt8QobQw2eHsBCls789yBjGZv6D/omn/wCDV/YWU138+V/8lZ/fJA6LVXbEZgrPtBO1cbjjnjcQM/jKnSe0i26erUpTcardhDYqyFchQzLvyBzz3wJb6r9W/wDut/Azj/YJNQem9P2NX4WysuuxvE8Pa3G4tjO7bnjtmB2bkgHAyfQYyfhzxKzoHXF1iu1ddiKjvUTYEGXrO1wArHseMy1Uzlf5Of8ARr/+d1n9+0DqomAc9pmAiIgIiICIiAiIgIiICRuoaXxanr3Mm8FSV27sEYONwI7H0kmIFL0/2eFWnTTC640ogrC5RW2AYCl0UNjHHBB+MtdLp0qRUrUKigKqqMKAOwAE2xAr9H0w1323G13Nu0FWCbVCZ2hcKCANx8z3M0U9CCa19Wttm6xVrZPc8MqmSuRtzkZPOc8y3iBX9a6Z9Jq8M2PWNyvmvbuJRg68sDxuUH49u03avQpdS1N4FiOpRwwHvA8HIHb8JKiBG6do1oprqTJWtErXPJwihRn44Egv0IHWDV+LZvVDUF9zZsJDFcbc9wDnOZbxA06ykvWyhim4EblCkgHjjcCM/hKXS+zHh6QaRNTctSr4Yx4W/Z93fsyOOM9/jOgiB5ZeMKdvGBgDj0wDxKLpvs19Hqsqp1Nyix3sJxSWD2HLlSU4yST8PKX8QNOk04rrRF+yiqoz3wowM/lN0RAREQEREBERAREQESk1PWrE19WlFKkWVvaLPFIwtZVWymzvl1wMzfouoW23OBUvgKcC7xD758wqbOQO2d2PTMC0iJU9K66mo1GpoUENp2QHP7auud6/DeHT5pAtomD8JSez/XH1NupR6Vr+j2+CSLfE3NtDZA2LgbWHnAvIlJput2Pr7dIaVArrS02eKTlbCwUBNg5yjZ5kvruufT6ey2qoWmtS5Tf4ZIUEnadrZbA4B/OBYRK3ovWE1mnW7T8g5G1sqVccNW/BKsDweI6Fr7NRVvtqFR3OoUWeJ9h2QknauMlTj4QLKJTdQ6zZXrKdOtSsLlsYObSuPDAJBXYfvDBzJmg1VjvYttQr2FdpVzYrqw7glVwQQQRjy+MCbEo/aj2g+grVY9e+p7Uqdg2GrDZ/SFdp3KAMnkS5ssCqWJAUDJPkAOSYHuJS+yvXTrqWu8Lwl8SytQW3OfDcoSw2jYcjtky5Jx3gZiVXs51tdbU1iKV22WVFW+0CjEAn03LtbH9KWGpZghNahmA4Vm2An0LYOPygbYlJ7Le0aa6kuqmuxDtsqY+8jYyOce8pBBDAYIMkdK6hbbZctlK1ip/DBFhfflFfIGxcDDj8cwLOIiAiIgIiIHC+2emvs6lQuldUt+iagrv+y2LdOTWx7qGA2lhyMzo/Znrderpyimp6z4dtLYD0uP2CB5ehHBHabrui1PqF1DB/FRSqsLLAArfaXaDtwcAkY8h6R9S0/SfpIUrcV2Mysyh1HYOoO18eRIJEDd1TVmqpnHLcKgPm7EKg/FiJyGppt0Wu0d9grWt1+g2lHZiS3vUu5ZV/1gI8/wBZOt6j0uu/Z4m/3GDrtd0ww7E7SN2Pjmees9Hq1dfhahSyZVsB3T3lIKnKkHggH5wJ84z2W07vquplbnrH0zGFFZB/Q18++hM7CuvaoAJ4GMkkt8yTyT8ZA6Z0SnTPY9IYNa2+zdY7hm+8QxIzjjjy4gUfR6ivWtWGdrD9F0x3MEB/WX8e4AP3ecvuvtjSXk9hVZ/ZM80dEpTUNqFD+M4CsxssIKjspUnbgZOBjzM39T6cmoqaq4E1sMMFZkyPMEqQcH0gcz13Tv07UNr9Mpal8fTKUGSQOBqa1H7a/teqj4S99mr1s0qPWQyO1rKw7FWtcgj5gywppCqFGSAMe8SxI+Jbk/jNXT9DXRUtVKhK1yFUdgCScD0GSePKBz3tBWW6poQrlDs1XvAKT9lOMMCJd9MqasultviuztYpOA2zCjG0AAAHjj4eeZr1nQ6bb0vcP4teQjLZYu0Nw2FVgOfObtJ0yuux7V3l3CqS7u/uqSQFDEhRlj2xnzgRuvaZLvCotGUtNqsPVTRap/tSh9k9Y9lY0FxJt0tnhXE/tU14NL5/2g2D4gWek6bV9LrttrtffvrzsK2WKBkYPuqQDkccib10iBndVAezaGYcMdowuT8AeIHOfybn/slvw1es/wCoeW/XrG8MVIAXubwwCSBjBazJAJHuKwzjuRPXR+jVaRWWgMqsxcgu75Zjlm98nBJ5PrNl/S63uS5t+9AQuLHCgN39wHac48xA5vphfS9WsS0Ii66vxUFbFl8agBbOWVfeasqcY/YnYN2lf1PolOoep7Qxao7qytjptYjBI2Ec44+Um30h1KnOCMHaSpx8GByPwgcZqemWLRpdfoBuvTT1B6wcDU0bATWf6Y7ofXjzl57LdUr1aW30nKPYCMjBBFNSsrDyYMCCPUGWHS+npp6lqq3BEAChmZ9oHAALEnA9J70miSrf4ahQ7mxgOAXbG5seWcZPxyfOBIiIgIiICIkfX6xaazY+dq43EY90EgFzkjCrnJPkAYEiJWaXrSWBCqvh38IZCjD7WZg3vcFdhB+PHrjUvtHUUZ8WAIVV8qNybieWUHO0AbiRxtIYZHMC4iVQ67WRkK5HgLqeNn2GDEAHdy3un4fGb16mhpFwDbScAcZJL+GB3xy3nnGDmBOiV+m6sljoqq+WDNyFwuxijBue+4Y4yD5ZmNR1dUa1WR/0SLYxGwjaxYDHvZJ9xvLygWMSro63W5rAD/pTaq5CjHhP4bZy3HPb/PibNR1iuvULQ24O4BU4G1s7+Ac8sBWzbe+ASM4OAsIlM3tJUEDkOFJXyTs1bWhvtcDap+I8wJv+uq/f4b3LVpP2ftMwQEe99nJHMCyiRNbrhUUBVm8Rtg2AHnBbJBPbAPbPaR6OtI+7Cv7topP2PtFygP2u2Rn1wRxAs4lS3XqwAdr4NvgA+4QX2liQQ+NoKspPqCPKTNXrRWQCCSVduNvasAnuR68f4QJUSFoOpJdWXr3YBI5AByACVxngjOCDjBBmrS9aSwKVD8oLedvCEkAn3uex4GTx8oFlEpbvaWpE3sHCg4JIXAzWLVJIbABBAznuQDibr+t1obAVc7FduAp3eHs3Ko3Zz+kUDOM+WYFpEq9P1yqzGzcQbfBDYGCfC8bcOeV2+Y7ny856q6yjGkYceMMoSFx9kOMkHgkNwO5weOIFlERAREQEwwyMHkfGZiB48Meg4ORwOD6j48nn4wKl+6PyHl2nuIGs0L91e23sO3p8vhMmpcYwMHORgYOe+RPcQPC1gdgBgY4AHHp8vhBrBzkDng8DnHYH1nuIGvwF491eORwOCeSR6cz1sGc4GfXHPGcc/ifzM9RA1DToBgIuM7sbRjPr27/GDp0OcqvPJ90cn1PHM2xA8lBxwOO3Hby49J5FK/dX17DvnOfnkk/jNkQNX0dMY2LjvjaMZ9e3fk/nPbID3APccgHv3nqIHkKPQf8A7ieVoUYwqjHbAHHy9JsiBrWhQMBVA54CjHPf84NK5J2rk9zgZOO2T5zZEDWKVHZRxz2HfGM/lxC0qOyqMZ7ADv3myICI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data:image/jpeg;base64,/9j/4AAQSkZJRgABAQAAAQABAAD/2wCEAAkGBxQREBUUEBQWFRUXGBgVGRgUFxYVFRkYGBgZFxgWGBgYHiggGBslGxcYITEhJSksLi4uGB8zODMsNygtLisBCgoKDQwOFBAPFC0dFBwtLCwsLDg3LzQrLCwsLCwsLCwsNys3LCwtLCwsLCwsLCwrNzgsLDcsMy8rNywsLCssLP/AABEIAQMAwgMBIgACEQEDEQH/xAAbAAEAAgMBAQAAAAAAAAAAAAAABAUBAwYCB//EAEgQAAICAQMCAwQGBQgHCQEAAAECAAMRBBIhBTETQVEGImFxFBUyUoGRIzNCobEHNWKCsrPB0TRDY3JzdLQkU3WDkqLh4vAW/8QAGQEBAQADAQAAAAAAAAAAAAAAAAECAwQF/8QAJREBAAIBAgUEAwAAAAAAAAAAAAECAwShERMUUlMSITGxQUJx/9oADAMBAAIRAxEAPwD7XERMVIiICIiAiIgIiICIiAiIgIiICIiAiIgIiICIiAiIgIiICIiAmQJiZWBnEYiIQxGImGYAZJAHqeBAziYOByeBIg1pf9Su4febIT8PvfhNqafnLncf3D5CBtRge3b18p6xEQGIxEQGIxEQGIxEQGJgiZmGgYiIhSIiAiIgRep65aKjY4YgFRhBuYlmCAAeZyw4kL6/Tx/A8K7xfD8bZtXPh7tm7O7H2jjGcy2ZQe4z2PPwOR++cu38/D/w9v8AqFgX/Tdct9e9QyjLLhxtYFGKMCPLlTIui6/XZqrNMq2C2oKz7lwqq+Sh3Zwc4PbMs1UDsMefHHJ5JnHaA2/Xev8ACCH9Bo87yw/77GNoPxgX+o69WmqTTFLDa6l1woKlFIDNuzgAEjOeee0sr7NqltrNjnC4LH5AkTjtZe6dZ0zajw1A0mqOULEY8SjOdwE6HFmo75qp9O1jj4+da/v+UIh9K9qq9XWH0iWWbvs7l2DuRlifsjI+ZmvVa2tNRVVrmO+0kVDbjTlgM7Ac8t8G7+QkX+ScD6m0mPut/ePLD2j6TXq2Sm4ZVq7uRwysDVtdT5Mp5BlE7q/VU0tYd0cruVP0a7sF2CIMA55ZgPx8pND+7nBHGcHGfl3xn8ZxGk6raEbQ6451NTUslmMDU0i+vFq+W4cBh5HnzncmQVPTPaCvUeN4a2DwGauzeoQB1AJQEnBOCDnt8ZJ6T1IamsWIliqeQbF2Fh6gE5x8fPIxOA0XVPA1Wq+kJ/2N9fatlgJwtpSnwxauP1R9c4yRnjv9MEKq+p9drouqqdLC9xK17F3BmALEZz7uACecSxsfCk4JwM4GMn4DPGZzPtV/p/S/+Pd/07zqRAruh9bp1lbPQxO12rdWBV0dTgq6nlTM6Pqy2XWUhLFavG4soCjdyuGz72R6fjicrrNBZpsdQ0Sl2BddTSv+vqWxveX/AGqDJHqOPSdB7Pa+rUtZfQweuxaWVh5jae48j8DAs9brEpQ2WsEQYyzduTgD4kkgAdyTIOs62Kqza9F/hgZZgqkqvmxTdvA/DI9JR+2dh+seko36pr7S3obFpJqB/rEkfEfCX/tB1VdJQ91qO9SKS5QKdq+ZKswJHyzCLFTkZHnzDTXpLNyKdpXIB2nGQMcA7SR+RmxoGIiIUiIgIiICUh6E3076X453eF4Hh7F2eGXD987t2R3z+Eu4gJS6DoRq1t2r8YsblRHQooULWDs2nOQRuOSc5zLqRuoDNTDtuwv4MwU/uMCk+pDqtZXrWswKwyU17AVNbFSXYk53EqCPQATo9QrFSEbax7Njdj44857AxwO0Qio9lOhfQNKmmWxrEryFLhQwBYtg7eDyfSbdX0131Ndy3FRWGUJsUqwfbu3HOc+6MYxj4yyiBV9c6DVqzS1gw9Ni21uMblKkEr/usBgj/IS0aIgUPS/ZpahqVts8dNU72WI6KF3OFVgMfs7VAwc/OSvZ3o50dXgi57a14rFmCyLnhN45YAcDPPHeWkQKbrHQm1Go09wuKfR2Z0UIrAllKNuJ5I2k9sS3sBwcHBxwcZwfXHnPUQK3oHTG01XhtabQGZgzKqt77M5B28HluOO0x0XoVWke80DaL7PGZR9kOVAbb6A4zj1JlnECD1npNeqq8O4HAZXUqSro6nKujDswMhdV6HZqdM+mu1Ga7FKMy1gWlT397OwN8dn4S7iBUdX6a9h0/hO6GqxGLByo2LgOrKOLNy8YIwM54xLYzMw0KxERAREQEREBERATzZXuUqfMY/8AmeplYHii3d34YcEfH/I+U2TVfpw3JyCOzKcMPx9PgeJqIuXsUcf0so35rkfuEIlRIn0px9ql/wCoVYfxB/dMHqKjGVtHzqf+IBgTIkQ9SrHdiPmrD+Inpeo0ntan/qAP74EmJ4S5T2YH5EGe4CIiAiIgIiICYaZmGgYiIhSIiAmDMzEDluhXXXajX1vqLNtFy11lRUCFapbDnKYJBY9/LE6Hpofwa/EcO+0bnAADnH2wBwM98fGcZ7PafTanXdUWzZZuuTA3clPARW24PIyGGR2wZ2hdKKsuwVK1ALMQAAoxkn8JZFF7QddfT6rTAAeA1gqubzVrgwp/9yjP++s6YTi7+mr1Dpttnjso1CtcOUCI2Aat2VyrIFrB5HKntLr2N64ut0dV2RvKgWL5rYOGBHlyCR6jmQR9R1cN1FtG9ppxSllYBCtaWZ1YhmBztwvuj1Oc+V30+t0rVbX3uMgtgAsATtJAAAO3GcDvmUnXKdFrWs02uVM14ZfEOxtrKD4tT8EYOQcHgrz3E2ewtdyaJVvZnKvatbWfbakWMKWbzyawp55wRmBA9qbdTpdFdeNQ3ieKu0AVlFR71UKMpk+43cnvL+nR2peG8Z3q8NlKPs4fcpVgVUeW4c/CUP8AKjqFXptgZgCXpwPM4urJwO5wATOqpuV1DIwZTyCpBB+REDZPLID3APzGZV2dVObQgXKAFC7YVxuKNk+WHBXPOMj5Tz9asVQ+6u6x0xYCCu2tmIYbu4ZMZHHmPiRPfp9Td60P9UTjei411VxquajUV3WIaUfaKxXayorp3IdACW/pnGMCdpo7i9SOV2llVip7qWAJU/LOJwvtPpdNrdOdXpv0evQfomrOzUC4ceC6jl+RtIYYxz2lV2Z6ef2brl/rBv7YMoPZHUaq06o2X+J4Wpt06h0UDam3BJQA7ueZ1NZIQF8AgDcfLOOfwnG+xHVqFGvL3VqPp2of3nUZU7cMMnkHB5gdRbqrEUs9YKgEkq44A5JwwH8ZR9C6ydZSL7bHoS3LUqBsArz7jtYQQzkc4yAMgYOMm7Vhq9KSMqt1ZxkYIV1IBI8jgg4lB7A6sU6NNHqSK79MPBZXIXcqcLamftoy45HxB5EiJHROs2DW26K9hYRWt9NoABsqJKkOF43qwxkYBB7CY9sNZbp7NLalrLQ16U3qAhwtnuo4JUlffKg/AyNoulLf1R9VWNlNdPgI6e54ljPusZcfaVQFGeQST6Sw9qOl2X6O+nPib0YKeFsVwMow/ZbDAHy7Sqdd6+dPq9LVt9y19ljfcLhhTn03OjD8JJsFja3C2sKkrDOmEwzuxCclcgYRyQD5r28+ep0b9S6RY7jZqLkR18zXbSqmv5fpFLY/py99lNQ1+lXUWKUe8LYVPdRtCqPyXP8AWMC4iIkCIiAiIgeQo9BMkTMQMbR6TKiJlYGHrBxkA47ZAOPlPURCMFR5zIGO0RAxtHpMkREBPPhjO7Az64GfznqIAzGweg/ITMQE8vUrfaAPzAP8Z6iAiIgR7tPzvTh/yDD7rf4Hym1GBUEdvy/Ce5qRcZA7Zz+Yyf35/OB7iIhSIiAiIgIjEYgJlZjEyIGYiZhGIiICIiAiIgIiICIiAiIgJrTnJ9T/AA4/wnmx8nav4n0/+024wOIGIiIUiIgIWJlYGrVakIMmcR1n2qtVzss2qCQMBTwB8ROk9oqmZDtnyrqXSrSxJU/vmNqzMe0t+nvSlpm9eMKbov8AKDqm1Fa29U/RkFmY05wSPsEbfL/D5SZ7Ve3+oqasafqm5WVtxWgDByPIryQOfxkTQezK02B1pBIzww3Lz8DN3V+ijUlPEoRdmceGu3vjOfXtMZrbmRP6sYmPRMfl9H9m/aCyzR0M9+9mrRi5ULuJHJxjEsW6y/laO/PC/wCPefM9LRbWioi+6oCgYPYTcGu80B+YP+c8++l1M2mYye39l01y4YiONfp9Gp60572Dz+7Mt1mwDO/gcHAU4z5kenxnzYeNj7I/Ixuu+7j5Z/I89pj0mq8m8rzcHbs+mL1liSPEXI+AmT1ez76/kJ8zNt33e3zmA9v3P4x0ur8m8nNwdr6R9fMCQbEHzC9uOe89fXVm7AdSSMj3Rj5ZnzbxLuPcHHwnnfbjG3+MvTavybyczB27Ppx6vZj9Yg+YH7+ZW/8A9ZcpP6tsHHYj/GcIDb9z+M3112n9n9xm/Dh1FePquk5MHa7tPbQj7dI/qvj+IkhfbagD9IGT1ztI/jOJ0+jsPdf3S76Z09lORWoPqFGfzxOqtbx82ab2xT8V3dX0v2j0+pIFLMxP9B8fiwG0fiZYujE98L8PtH8fL8PzkTpu7HvZk6bHOyqgDA4ENMRAREQEREBAMRAwwzNbUKe6j8ptiBHOhrP7C/lPB6bV9xfykuIEP6sq+4PymPqur7gk2IEL6rq+4Jj6qq+4JOiBB+qavuCPqmr7gk6IEH6pq+4PyEx9UVfcEnxAgjpNX3BPa9OrHZRJcQNC6RB+yJsFSjyE9xAwJmIgIiICIiAiIgIiICIiAkfX6rwqnsKswQFiE27sAZONxA7fGSJD6x/o13/Cs/sGBE0XXhbp01CU3GqxBYpArLbGG4HYHLHjyAJ+En6DXV31rZSwdGGQw/Ij4EHgg8iVHsB/NWh/5an+wsrv5Ol41zL+pbXXmr0wCA5X4GwN+RgdL1XqCaaiy63hK1Ltjk4AzgDzJ7TfRcHRXU5VgGB9QRkH8pV9ZbfYlPhtauDZYqlPs8qgbewGCxY/+XKz+Tu5l076SwFX0dhow2CfCwHoOQSD+jYDv3UwLj2g6yujpN1iWNWv2zWFYqCQNxUkEjnyzJS6xWqFtX6VWUOvhlTvBGQVJIB4+M0deH6A5+/T/fVzmaz9T6gIf5uvfCHy0tzH9X8KXJ4+6fnA6no/UBqaEuVHRXAZRYFDFSMgkKTjI8u8jP1xRrBpPCt8QobQw2eHsBCls789yBjGZv6D/omn/wCDV/YWU138+V/8lZ/fJA6LVXbEZgrPtBO1cbjjnjcQM/jKnSe0i26erUpTcardhDYqyFchQzLvyBzz3wJb6r9W/wDut/Azj/YJNQem9P2NX4WysuuxvE8Pa3G4tjO7bnjtmB2bkgHAyfQYyfhzxKzoHXF1iu1ddiKjvUTYEGXrO1wArHseMy1Uzlf5Of8ARr/+d1n9+0DqomAc9pmAiIgIiICIiAiIgIiICRuoaXxanr3Mm8FSV27sEYONwI7H0kmIFL0/2eFWnTTC640ogrC5RW2AYCl0UNjHHBB+MtdLp0qRUrUKigKqqMKAOwAE2xAr9H0w1323G13Nu0FWCbVCZ2hcKCANx8z3M0U9CCa19Wttm6xVrZPc8MqmSuRtzkZPOc8y3iBX9a6Z9Jq8M2PWNyvmvbuJRg68sDxuUH49u03avQpdS1N4FiOpRwwHvA8HIHb8JKiBG6do1oprqTJWtErXPJwihRn44Egv0IHWDV+LZvVDUF9zZsJDFcbc9wDnOZbxA06ykvWyhim4EblCkgHjjcCM/hKXS+zHh6QaRNTctSr4Yx4W/Z93fsyOOM9/jOgiB5ZeMKdvGBgDj0wDxKLpvs19Hqsqp1Nyix3sJxSWD2HLlSU4yST8PKX8QNOk04rrRF+yiqoz3wowM/lN0RAREQEREBERAREQESk1PWrE19WlFKkWVvaLPFIwtZVWymzvl1wMzfouoW23OBUvgKcC7xD758wqbOQO2d2PTMC0iJU9K66mo1GpoUENp2QHP7auud6/DeHT5pAtomD8JSez/XH1NupR6Vr+j2+CSLfE3NtDZA2LgbWHnAvIlJput2Pr7dIaVArrS02eKTlbCwUBNg5yjZ5kvruufT6ey2qoWmtS5Tf4ZIUEnadrZbA4B/OBYRK3ovWE1mnW7T8g5G1sqVccNW/BKsDweI6Fr7NRVvtqFR3OoUWeJ9h2QknauMlTj4QLKJTdQ6zZXrKdOtSsLlsYObSuPDAJBXYfvDBzJmg1VjvYttQr2FdpVzYrqw7glVwQQQRjy+MCbEo/aj2g+grVY9e+p7Uqdg2GrDZ/SFdp3KAMnkS5ssCqWJAUDJPkAOSYHuJS+yvXTrqWu8Lwl8SytQW3OfDcoSw2jYcjtky5Jx3gZiVXs51tdbU1iKV22WVFW+0CjEAn03LtbH9KWGpZghNahmA4Vm2An0LYOPygbYlJ7Le0aa6kuqmuxDtsqY+8jYyOce8pBBDAYIMkdK6hbbZctlK1ip/DBFhfflFfIGxcDDj8cwLOIiAiIgIiIHC+2emvs6lQuldUt+iagrv+y2LdOTWx7qGA2lhyMzo/Znrderpyimp6z4dtLYD0uP2CB5ehHBHabrui1PqF1DB/FRSqsLLAArfaXaDtwcAkY8h6R9S0/SfpIUrcV2Mysyh1HYOoO18eRIJEDd1TVmqpnHLcKgPm7EKg/FiJyGppt0Wu0d9grWt1+g2lHZiS3vUu5ZV/1gI8/wBZOt6j0uu/Z4m/3GDrtd0ww7E7SN2Pjmees9Hq1dfhahSyZVsB3T3lIKnKkHggH5wJ84z2W07vquplbnrH0zGFFZB/Q18++hM7CuvaoAJ4GMkkt8yTyT8ZA6Z0SnTPY9IYNa2+zdY7hm+8QxIzjjjy4gUfR6ivWtWGdrD9F0x3MEB/WX8e4AP3ecvuvtjSXk9hVZ/ZM80dEpTUNqFD+M4CsxssIKjspUnbgZOBjzM39T6cmoqaq4E1sMMFZkyPMEqQcH0gcz13Tv07UNr9Mpal8fTKUGSQOBqa1H7a/teqj4S99mr1s0qPWQyO1rKw7FWtcgj5gywppCqFGSAMe8SxI+Jbk/jNXT9DXRUtVKhK1yFUdgCScD0GSePKBz3tBWW6poQrlDs1XvAKT9lOMMCJd9MqasultviuztYpOA2zCjG0AAAHjj4eeZr1nQ6bb0vcP4teQjLZYu0Nw2FVgOfObtJ0yuux7V3l3CqS7u/uqSQFDEhRlj2xnzgRuvaZLvCotGUtNqsPVTRap/tSh9k9Y9lY0FxJt0tnhXE/tU14NL5/2g2D4gWek6bV9LrttrtffvrzsK2WKBkYPuqQDkccib10iBndVAezaGYcMdowuT8AeIHOfybn/slvw1es/wCoeW/XrG8MVIAXubwwCSBjBazJAJHuKwzjuRPXR+jVaRWWgMqsxcgu75Zjlm98nBJ5PrNl/S63uS5t+9AQuLHCgN39wHac48xA5vphfS9WsS0Ii66vxUFbFl8agBbOWVfeasqcY/YnYN2lf1PolOoep7Qxao7qytjptYjBI2Ec44+Um30h1KnOCMHaSpx8GByPwgcZqemWLRpdfoBuvTT1B6wcDU0bATWf6Y7ofXjzl57LdUr1aW30nKPYCMjBBFNSsrDyYMCCPUGWHS+npp6lqq3BEAChmZ9oHAALEnA9J70miSrf4ahQ7mxgOAXbG5seWcZPxyfOBIiIgIiICIkfX6xaazY+dq43EY90EgFzkjCrnJPkAYEiJWaXrSWBCqvh38IZCjD7WZg3vcFdhB+PHrjUvtHUUZ8WAIVV8qNybieWUHO0AbiRxtIYZHMC4iVQ67WRkK5HgLqeNn2GDEAHdy3un4fGb16mhpFwDbScAcZJL+GB3xy3nnGDmBOiV+m6sljoqq+WDNyFwuxijBue+4Y4yD5ZmNR1dUa1WR/0SLYxGwjaxYDHvZJ9xvLygWMSro63W5rAD/pTaq5CjHhP4bZy3HPb/PibNR1iuvULQ24O4BU4G1s7+Ac8sBWzbe+ASM4OAsIlM3tJUEDkOFJXyTs1bWhvtcDap+I8wJv+uq/f4b3LVpP2ftMwQEe99nJHMCyiRNbrhUUBVm8Rtg2AHnBbJBPbAPbPaR6OtI+7Cv7topP2PtFygP2u2Rn1wRxAs4lS3XqwAdr4NvgA+4QX2liQQ+NoKspPqCPKTNXrRWQCCSVduNvasAnuR68f4QJUSFoOpJdWXr3YBI5AByACVxngjOCDjBBmrS9aSwKVD8oLedvCEkAn3uex4GTx8oFlEpbvaWpE3sHCg4JIXAzWLVJIbABBAznuQDibr+t1obAVc7FduAp3eHs3Ko3Zz+kUDOM+WYFpEq9P1yqzGzcQbfBDYGCfC8bcOeV2+Y7ny856q6yjGkYceMMoSFx9kOMkHgkNwO5weOIFlERAREQEwwyMHkfGZiB48Meg4ORwOD6j48nn4wKl+6PyHl2nuIGs0L91e23sO3p8vhMmpcYwMHORgYOe+RPcQPC1gdgBgY4AHHp8vhBrBzkDng8DnHYH1nuIGvwF491eORwOCeSR6cz1sGc4GfXHPGcc/ifzM9RA1DToBgIuM7sbRjPr27/GDp0OcqvPJ90cn1PHM2xA8lBxwOO3Hby49J5FK/dX17DvnOfnkk/jNkQNX0dMY2LjvjaMZ9e3fk/nPbID3APccgHv3nqIHkKPQf8A7ieVoUYwqjHbAHHy9JsiBrWhQMBVA54CjHPf84NK5J2rk9zgZOO2T5zZEDWKVHZRxz2HfGM/lxC0qOyqMZ7ADv3myICIiAiIgIiICIiAiIgIiICIiAiIgIiICIiAiIgIiICIiAiIgIiI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http://www.psychologicalscience.org/redesign/wp-content/uploads/2011/10/Book_co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789040"/>
            <a:ext cx="1158720" cy="15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1674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1070</Words>
  <Application>Microsoft Office PowerPoint</Application>
  <PresentationFormat>Apresentação na tela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Default Design</vt:lpstr>
      <vt:lpstr>Apresentação do PowerPoint</vt:lpstr>
      <vt:lpstr>Apresentação do PowerPoint</vt:lpstr>
      <vt:lpstr>Por que e como expandir o papel da Análise da Decisão?</vt:lpstr>
      <vt:lpstr>Por que e como expandir o papel da Análise da Decisão?</vt:lpstr>
      <vt:lpstr>Por que e como expandir o papel da Análise da Decisão?</vt:lpstr>
      <vt:lpstr>Por que e como expandir o papel da Análise da Decisão?</vt:lpstr>
      <vt:lpstr>Por que e como expandir o papel da Análise da Decisão?</vt:lpstr>
      <vt:lpstr>Por que e como expandir o papel da Análise da Decisão?</vt:lpstr>
      <vt:lpstr>Ampliando o Escopo da Análise de Decisão</vt:lpstr>
      <vt:lpstr>Implicações Práticas</vt:lpstr>
      <vt:lpstr>Implicações Práticas</vt:lpstr>
      <vt:lpstr>Implicações Práticas</vt:lpstr>
      <vt:lpstr>Análise da decisão como habilidade primária</vt:lpstr>
      <vt:lpstr>Apresentação do PowerPoint</vt:lpstr>
    </vt:vector>
  </TitlesOfParts>
  <Company>Espanhola Comercial e Servicos Ltda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U097230</dc:creator>
  <cp:lastModifiedBy>Rafael Falcão Noda</cp:lastModifiedBy>
  <cp:revision>170</cp:revision>
  <dcterms:created xsi:type="dcterms:W3CDTF">2003-10-30T15:13:53Z</dcterms:created>
  <dcterms:modified xsi:type="dcterms:W3CDTF">2014-06-10T19:30:46Z</dcterms:modified>
</cp:coreProperties>
</file>