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media/image31.png" ContentType="image/png"/>
  <Override PartName="/ppt/media/image30.jpeg" ContentType="image/jpeg"/>
  <Override PartName="/ppt/media/image16.jpeg" ContentType="image/jpeg"/>
  <Override PartName="/ppt/media/image27.jpeg" ContentType="image/jpeg"/>
  <Override PartName="/ppt/media/image26.jpeg" ContentType="image/jpeg"/>
  <Override PartName="/ppt/media/image25.wmf" ContentType="image/x-wmf"/>
  <Override PartName="/ppt/media/image24.png" ContentType="image/png"/>
  <Override PartName="/ppt/media/image22.png" ContentType="image/png"/>
  <Override PartName="/ppt/media/image21.png" ContentType="image/png"/>
  <Override PartName="/ppt/media/image19.png" ContentType="image/png"/>
  <Override PartName="/ppt/media/image15.png" ContentType="image/png"/>
  <Override PartName="/ppt/media/image12.png" ContentType="image/png"/>
  <Override PartName="/ppt/media/image11.png" ContentType="image/png"/>
  <Override PartName="/ppt/media/image28.png" ContentType="image/png"/>
  <Override PartName="/ppt/media/image5.png" ContentType="image/png"/>
  <Override PartName="/ppt/media/image20.png" ContentType="image/png"/>
  <Override PartName="/ppt/media/image10.jpeg" ContentType="image/jpeg"/>
  <Override PartName="/ppt/media/image9.png" ContentType="image/png"/>
  <Override PartName="/ppt/media/image18.png" ContentType="image/png"/>
  <Override PartName="/ppt/media/image7.jpeg" ContentType="image/jpeg"/>
  <Override PartName="/ppt/media/image29.png" ContentType="image/png"/>
  <Override PartName="/ppt/media/image6.png" ContentType="image/png"/>
  <Override PartName="/ppt/media/image14.png" ContentType="image/png"/>
  <Override PartName="/ppt/media/image2.png" ContentType="image/png"/>
  <Override PartName="/ppt/media/image4.jpeg" ContentType="image/jpeg"/>
  <Override PartName="/ppt/media/image17.png" ContentType="image/png"/>
  <Override PartName="/ppt/media/image3.png" ContentType="image/png"/>
  <Override PartName="/ppt/media/image23.png" ContentType="image/png"/>
  <Override PartName="/ppt/media/image13.jpeg" ContentType="image/jpeg"/>
  <Override PartName="/ppt/media/image8.png" ContentType="image/png"/>
  <Override PartName="/ppt/media/image1.jpeg" ContentType="image/jpeg"/>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8"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29"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31"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32"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33"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34"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36"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37"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38" name="" descr=""/>
          <p:cNvPicPr/>
          <p:nvPr/>
        </p:nvPicPr>
        <p:blipFill>
          <a:blip r:embed="rId2"/>
          <a:stretch>
            <a:fillRect/>
          </a:stretch>
        </p:blipFill>
        <p:spPr>
          <a:xfrm>
            <a:off x="2079360" y="1604160"/>
            <a:ext cx="4984200" cy="3976920"/>
          </a:xfrm>
          <a:prstGeom prst="rect">
            <a:avLst/>
          </a:prstGeom>
          <a:ln>
            <a:noFill/>
          </a:ln>
        </p:spPr>
      </p:pic>
      <p:pic>
        <p:nvPicPr>
          <p:cNvPr id="39"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7"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49"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1"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52"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57"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58"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60"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62"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64"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65"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66"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68"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69"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1"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72"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73"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74"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76"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77"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78" name="" descr=""/>
          <p:cNvPicPr/>
          <p:nvPr/>
        </p:nvPicPr>
        <p:blipFill>
          <a:blip r:embed="rId2"/>
          <a:stretch>
            <a:fillRect/>
          </a:stretch>
        </p:blipFill>
        <p:spPr>
          <a:xfrm>
            <a:off x="2079360" y="1604160"/>
            <a:ext cx="4984200" cy="3976920"/>
          </a:xfrm>
          <a:prstGeom prst="rect">
            <a:avLst/>
          </a:prstGeom>
          <a:ln>
            <a:noFill/>
          </a:ln>
        </p:spPr>
      </p:pic>
      <p:pic>
        <p:nvPicPr>
          <p:cNvPr id="79"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87"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89"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1"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92"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96"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97"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98"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00"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01"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02"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04"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05"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06"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08"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109"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11"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12"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13"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114"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16"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117"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118" name="" descr=""/>
          <p:cNvPicPr/>
          <p:nvPr/>
        </p:nvPicPr>
        <p:blipFill>
          <a:blip r:embed="rId2"/>
          <a:stretch>
            <a:fillRect/>
          </a:stretch>
        </p:blipFill>
        <p:spPr>
          <a:xfrm>
            <a:off x="2079360" y="1604160"/>
            <a:ext cx="4984200" cy="3976920"/>
          </a:xfrm>
          <a:prstGeom prst="rect">
            <a:avLst/>
          </a:prstGeom>
          <a:ln>
            <a:noFill/>
          </a:ln>
        </p:spPr>
      </p:pic>
      <p:pic>
        <p:nvPicPr>
          <p:cNvPr id="119"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27" name="PlaceHolder 2"/>
          <p:cNvSpPr>
            <a:spLocks noGrp="1"/>
          </p:cNvSpPr>
          <p:nvPr>
            <p:ph type="subTitle"/>
          </p:nvPr>
        </p:nvSpPr>
        <p:spPr>
          <a:xfrm>
            <a:off x="457200" y="1604520"/>
            <a:ext cx="8229240" cy="3977280"/>
          </a:xfrm>
          <a:prstGeom prst="rect">
            <a:avLst/>
          </a:prstGeom>
        </p:spPr>
        <p:txBody>
          <a:bodyPr wrap="none"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29" name="PlaceHolder 2"/>
          <p:cNvSpPr>
            <a:spLocks noGrp="1"/>
          </p:cNvSpPr>
          <p:nvPr>
            <p:ph type="body"/>
          </p:nvPr>
        </p:nvSpPr>
        <p:spPr>
          <a:xfrm>
            <a:off x="457200" y="1604520"/>
            <a:ext cx="8229240" cy="397692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1"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2"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31"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32" name="PlaceHolder 3"/>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36"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37"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138"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40"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141"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42"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44"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45"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46"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48" name="PlaceHolder 2"/>
          <p:cNvSpPr>
            <a:spLocks noGrp="1"/>
          </p:cNvSpPr>
          <p:nvPr>
            <p:ph type="body"/>
          </p:nvPr>
        </p:nvSpPr>
        <p:spPr>
          <a:xfrm>
            <a:off x="457200" y="1604520"/>
            <a:ext cx="8229240" cy="1896840"/>
          </a:xfrm>
          <a:prstGeom prst="rect">
            <a:avLst/>
          </a:prstGeom>
        </p:spPr>
        <p:txBody>
          <a:bodyPr wrap="none" lIns="0" rIns="0" tIns="0" bIns="0"/>
          <a:p>
            <a:endParaRPr/>
          </a:p>
        </p:txBody>
      </p:sp>
      <p:sp>
        <p:nvSpPr>
          <p:cNvPr id="149" name="PlaceHolder 3"/>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51"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52"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153" name="PlaceHolder 4"/>
          <p:cNvSpPr>
            <a:spLocks noGrp="1"/>
          </p:cNvSpPr>
          <p:nvPr>
            <p:ph type="body"/>
          </p:nvPr>
        </p:nvSpPr>
        <p:spPr>
          <a:xfrm>
            <a:off x="4674240" y="3682080"/>
            <a:ext cx="4015800" cy="1896840"/>
          </a:xfrm>
          <a:prstGeom prst="rect">
            <a:avLst/>
          </a:prstGeom>
        </p:spPr>
        <p:txBody>
          <a:bodyPr wrap="none" lIns="0" rIns="0" tIns="0" bIns="0"/>
          <a:p>
            <a:endParaRPr/>
          </a:p>
        </p:txBody>
      </p:sp>
      <p:sp>
        <p:nvSpPr>
          <p:cNvPr id="154" name="PlaceHolder 5"/>
          <p:cNvSpPr>
            <a:spLocks noGrp="1"/>
          </p:cNvSpPr>
          <p:nvPr>
            <p:ph type="body"/>
          </p:nvPr>
        </p:nvSpPr>
        <p:spPr>
          <a:xfrm>
            <a:off x="457200" y="3682080"/>
            <a:ext cx="4015800" cy="1896840"/>
          </a:xfrm>
          <a:prstGeom prst="rect">
            <a:avLst/>
          </a:prstGeom>
        </p:spPr>
        <p:txBody>
          <a:bodyPr wrap="none"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56" name="PlaceHolder 2"/>
          <p:cNvSpPr>
            <a:spLocks noGrp="1"/>
          </p:cNvSpPr>
          <p:nvPr>
            <p:ph type="body"/>
          </p:nvPr>
        </p:nvSpPr>
        <p:spPr>
          <a:xfrm>
            <a:off x="457200" y="1604520"/>
            <a:ext cx="8229240" cy="3976920"/>
          </a:xfrm>
          <a:prstGeom prst="rect">
            <a:avLst/>
          </a:prstGeom>
        </p:spPr>
        <p:txBody>
          <a:bodyPr wrap="none" lIns="0" rIns="0" tIns="0" bIns="0"/>
          <a:p>
            <a:endParaRPr/>
          </a:p>
        </p:txBody>
      </p:sp>
      <p:sp>
        <p:nvSpPr>
          <p:cNvPr id="157" name="PlaceHolder 3"/>
          <p:cNvSpPr>
            <a:spLocks noGrp="1"/>
          </p:cNvSpPr>
          <p:nvPr>
            <p:ph type="body"/>
          </p:nvPr>
        </p:nvSpPr>
        <p:spPr>
          <a:xfrm>
            <a:off x="457200" y="1604520"/>
            <a:ext cx="8229240" cy="3976920"/>
          </a:xfrm>
          <a:prstGeom prst="rect">
            <a:avLst/>
          </a:prstGeom>
        </p:spPr>
        <p:txBody>
          <a:bodyPr wrap="none" lIns="0" rIns="0" tIns="0" bIns="0"/>
          <a:p>
            <a:endParaRPr/>
          </a:p>
        </p:txBody>
      </p:sp>
      <p:pic>
        <p:nvPicPr>
          <p:cNvPr id="158" name="" descr=""/>
          <p:cNvPicPr/>
          <p:nvPr/>
        </p:nvPicPr>
        <p:blipFill>
          <a:blip r:embed="rId2"/>
          <a:stretch>
            <a:fillRect/>
          </a:stretch>
        </p:blipFill>
        <p:spPr>
          <a:xfrm>
            <a:off x="2079360" y="1604160"/>
            <a:ext cx="4984200" cy="3976920"/>
          </a:xfrm>
          <a:prstGeom prst="rect">
            <a:avLst/>
          </a:prstGeom>
          <a:ln>
            <a:noFill/>
          </a:ln>
        </p:spPr>
      </p:pic>
      <p:pic>
        <p:nvPicPr>
          <p:cNvPr id="159" name="" descr=""/>
          <p:cNvPicPr/>
          <p:nvPr/>
        </p:nvPicPr>
        <p:blipFill>
          <a:blip r:embed="rId3"/>
          <a:stretch>
            <a:fillRect/>
          </a:stretch>
        </p:blipFill>
        <p:spPr>
          <a:xfrm>
            <a:off x="2079360" y="1604160"/>
            <a:ext cx="4984200" cy="397692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820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16"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17" name="PlaceHolder 3"/>
          <p:cNvSpPr>
            <a:spLocks noGrp="1"/>
          </p:cNvSpPr>
          <p:nvPr>
            <p:ph type="body"/>
          </p:nvPr>
        </p:nvSpPr>
        <p:spPr>
          <a:xfrm>
            <a:off x="457200" y="3682080"/>
            <a:ext cx="4015800" cy="1896840"/>
          </a:xfrm>
          <a:prstGeom prst="rect">
            <a:avLst/>
          </a:prstGeom>
        </p:spPr>
        <p:txBody>
          <a:bodyPr wrap="none" lIns="0" rIns="0" tIns="0" bIns="0"/>
          <a:p>
            <a:endParaRPr/>
          </a:p>
        </p:txBody>
      </p:sp>
      <p:sp>
        <p:nvSpPr>
          <p:cNvPr id="18" name="PlaceHolder 4"/>
          <p:cNvSpPr>
            <a:spLocks noGrp="1"/>
          </p:cNvSpPr>
          <p:nvPr>
            <p:ph type="body"/>
          </p:nvPr>
        </p:nvSpPr>
        <p:spPr>
          <a:xfrm>
            <a:off x="4674240" y="1604520"/>
            <a:ext cx="4015800" cy="397692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0" name="PlaceHolder 2"/>
          <p:cNvSpPr>
            <a:spLocks noGrp="1"/>
          </p:cNvSpPr>
          <p:nvPr>
            <p:ph type="body"/>
          </p:nvPr>
        </p:nvSpPr>
        <p:spPr>
          <a:xfrm>
            <a:off x="457200" y="1604520"/>
            <a:ext cx="4015800" cy="3976920"/>
          </a:xfrm>
          <a:prstGeom prst="rect">
            <a:avLst/>
          </a:prstGeom>
        </p:spPr>
        <p:txBody>
          <a:bodyPr wrap="none"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22" name="PlaceHolder 4"/>
          <p:cNvSpPr>
            <a:spLocks noGrp="1"/>
          </p:cNvSpPr>
          <p:nvPr>
            <p:ph type="body"/>
          </p:nvPr>
        </p:nvSpPr>
        <p:spPr>
          <a:xfrm>
            <a:off x="4674240" y="3682080"/>
            <a:ext cx="4015800" cy="189684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rIns="0" tIns="0" bIns="0" anchor="ctr"/>
          <a:p>
            <a:pPr algn="ctr"/>
            <a:endParaRPr/>
          </a:p>
        </p:txBody>
      </p:sp>
      <p:sp>
        <p:nvSpPr>
          <p:cNvPr id="24" name="PlaceHolder 2"/>
          <p:cNvSpPr>
            <a:spLocks noGrp="1"/>
          </p:cNvSpPr>
          <p:nvPr>
            <p:ph type="body"/>
          </p:nvPr>
        </p:nvSpPr>
        <p:spPr>
          <a:xfrm>
            <a:off x="457200" y="1604520"/>
            <a:ext cx="4015800" cy="1896840"/>
          </a:xfrm>
          <a:prstGeom prst="rect">
            <a:avLst/>
          </a:prstGeom>
        </p:spPr>
        <p:txBody>
          <a:bodyPr wrap="none" lIns="0" rIns="0" tIns="0" bIns="0"/>
          <a:p>
            <a:endParaRPr/>
          </a:p>
        </p:txBody>
      </p:sp>
      <p:sp>
        <p:nvSpPr>
          <p:cNvPr id="25" name="PlaceHolder 3"/>
          <p:cNvSpPr>
            <a:spLocks noGrp="1"/>
          </p:cNvSpPr>
          <p:nvPr>
            <p:ph type="body"/>
          </p:nvPr>
        </p:nvSpPr>
        <p:spPr>
          <a:xfrm>
            <a:off x="4674240" y="1604520"/>
            <a:ext cx="4015800" cy="1896840"/>
          </a:xfrm>
          <a:prstGeom prst="rect">
            <a:avLst/>
          </a:prstGeom>
        </p:spPr>
        <p:txBody>
          <a:bodyPr wrap="none" lIns="0" rIns="0" tIns="0" bIns="0"/>
          <a:p>
            <a:endParaRPr/>
          </a:p>
        </p:txBody>
      </p:sp>
      <p:sp>
        <p:nvSpPr>
          <p:cNvPr id="26" name="PlaceHolder 4"/>
          <p:cNvSpPr>
            <a:spLocks noGrp="1"/>
          </p:cNvSpPr>
          <p:nvPr>
            <p:ph type="body"/>
          </p:nvPr>
        </p:nvSpPr>
        <p:spPr>
          <a:xfrm>
            <a:off x="457200" y="3682080"/>
            <a:ext cx="8229240" cy="189684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708360" y="6400800"/>
            <a:ext cx="4647240" cy="211320"/>
          </a:xfrm>
          <a:prstGeom prst="rect">
            <a:avLst/>
          </a:prstGeom>
          <a:noFill/>
          <a:ln>
            <a:noFill/>
          </a:ln>
        </p:spPr>
        <p:txBody>
          <a:bodyPr lIns="90000" rIns="90000" tIns="45000" bIns="45000"/>
          <a:p>
            <a:pPr algn="r">
              <a:lnSpc>
                <a:spcPct val="100000"/>
              </a:lnSpc>
            </a:pPr>
            <a:r>
              <a:rPr lang="en-US" sz="800">
                <a:solidFill>
                  <a:srgbClr val="d58b46"/>
                </a:solidFill>
                <a:latin typeface="Lucida Sans Unicode"/>
              </a:rPr>
              <a:t>FACULDADE DE ECONOMIA, ADMINISTRAÇÃO E CONTABILIDADE DA USP</a:t>
            </a:r>
            <a:endParaRPr/>
          </a:p>
        </p:txBody>
      </p:sp>
      <p:sp>
        <p:nvSpPr>
          <p:cNvPr id="1" name="Line 2"/>
          <p:cNvSpPr/>
          <p:nvPr/>
        </p:nvSpPr>
        <p:spPr>
          <a:xfrm flipV="1">
            <a:off x="755640" y="1196640"/>
            <a:ext cx="0" cy="5327640"/>
          </a:xfrm>
          <a:prstGeom prst="line">
            <a:avLst/>
          </a:prstGeom>
          <a:ln w="9360">
            <a:solidFill>
              <a:srgbClr val="407cc4"/>
            </a:solidFill>
            <a:round/>
          </a:ln>
        </p:spPr>
      </p:sp>
      <p:sp>
        <p:nvSpPr>
          <p:cNvPr id="2" name="CustomShape 3"/>
          <p:cNvSpPr/>
          <p:nvPr/>
        </p:nvSpPr>
        <p:spPr>
          <a:xfrm rot="16200000">
            <a:off x="-1228320" y="4815000"/>
            <a:ext cx="3710520" cy="249120"/>
          </a:xfrm>
          <a:prstGeom prst="rect">
            <a:avLst/>
          </a:prstGeom>
          <a:noFill/>
          <a:ln>
            <a:noFill/>
          </a:ln>
        </p:spPr>
        <p:txBody>
          <a:bodyPr wrap="none" lIns="90000" rIns="90000" tIns="45000" bIns="45000"/>
          <a:p>
            <a:pPr>
              <a:lnSpc>
                <a:spcPct val="100000"/>
              </a:lnSpc>
            </a:pPr>
            <a:r>
              <a:rPr lang="en-US" sz="1050">
                <a:solidFill>
                  <a:srgbClr val="a6a6a6"/>
                </a:solidFill>
                <a:latin typeface="Trebuchet MS"/>
              </a:rPr>
              <a:t>The Structure of “Unstructured” Decision Processes</a:t>
            </a:r>
            <a:endParaRPr/>
          </a:p>
        </p:txBody>
      </p:sp>
      <p:pic>
        <p:nvPicPr>
          <p:cNvPr id="3" name="Picture 2" descr=""/>
          <p:cNvPicPr/>
          <p:nvPr/>
        </p:nvPicPr>
        <p:blipFill>
          <a:blip r:embed="rId2"/>
          <a:stretch>
            <a:fillRect/>
          </a:stretch>
        </p:blipFill>
        <p:spPr>
          <a:xfrm>
            <a:off x="827640" y="6221160"/>
            <a:ext cx="1078920" cy="382680"/>
          </a:xfrm>
          <a:prstGeom prst="rect">
            <a:avLst/>
          </a:prstGeom>
          <a:ln>
            <a:noFill/>
          </a:ln>
        </p:spPr>
      </p:pic>
      <p:sp>
        <p:nvSpPr>
          <p:cNvPr id="4" name="PlaceHolder 4"/>
          <p:cNvSpPr>
            <a:spLocks noGrp="1"/>
          </p:cNvSpPr>
          <p:nvPr>
            <p:ph type="title"/>
          </p:nvPr>
        </p:nvSpPr>
        <p:spPr>
          <a:xfrm>
            <a:off x="457200" y="273600"/>
            <a:ext cx="8228880" cy="1144800"/>
          </a:xfrm>
          <a:prstGeom prst="rect">
            <a:avLst/>
          </a:prstGeom>
        </p:spPr>
        <p:txBody>
          <a:bodyPr wrap="none" lIns="0" rIns="0" tIns="0" bIns="0" anchor="ctr"/>
          <a:p>
            <a:r>
              <a:rPr lang="en-US"/>
              <a:t>Click to edit the title text format</a:t>
            </a:r>
            <a:endParaRPr/>
          </a:p>
        </p:txBody>
      </p:sp>
      <p:sp>
        <p:nvSpPr>
          <p:cNvPr id="5" name="PlaceHolder 5"/>
          <p:cNvSpPr>
            <a:spLocks noGrp="1"/>
          </p:cNvSpPr>
          <p:nvPr>
            <p:ph type="body"/>
          </p:nvPr>
        </p:nvSpPr>
        <p:spPr>
          <a:xfrm>
            <a:off x="457200" y="1604520"/>
            <a:ext cx="8228880" cy="397656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3708360" y="6400800"/>
            <a:ext cx="4647240" cy="211320"/>
          </a:xfrm>
          <a:prstGeom prst="rect">
            <a:avLst/>
          </a:prstGeom>
          <a:noFill/>
          <a:ln>
            <a:noFill/>
          </a:ln>
        </p:spPr>
        <p:txBody>
          <a:bodyPr lIns="90000" rIns="90000" tIns="45000" bIns="45000"/>
          <a:p>
            <a:pPr algn="r">
              <a:lnSpc>
                <a:spcPct val="100000"/>
              </a:lnSpc>
            </a:pPr>
            <a:r>
              <a:rPr lang="en-US" sz="800">
                <a:solidFill>
                  <a:srgbClr val="d58b46"/>
                </a:solidFill>
                <a:latin typeface="Lucida Sans Unicode"/>
              </a:rPr>
              <a:t>FACULDADE DE ECONOMIA, ADMINISTRAÇÃO E CONTABILIDADE DA USP</a:t>
            </a:r>
            <a:endParaRPr/>
          </a:p>
        </p:txBody>
      </p:sp>
      <p:sp>
        <p:nvSpPr>
          <p:cNvPr id="41" name="Line 2"/>
          <p:cNvSpPr/>
          <p:nvPr/>
        </p:nvSpPr>
        <p:spPr>
          <a:xfrm flipV="1">
            <a:off x="755640" y="1196640"/>
            <a:ext cx="0" cy="5327640"/>
          </a:xfrm>
          <a:prstGeom prst="line">
            <a:avLst/>
          </a:prstGeom>
          <a:ln w="9360">
            <a:solidFill>
              <a:srgbClr val="407cc4"/>
            </a:solidFill>
            <a:round/>
          </a:ln>
        </p:spPr>
      </p:sp>
      <p:sp>
        <p:nvSpPr>
          <p:cNvPr id="42" name="CustomShape 3"/>
          <p:cNvSpPr/>
          <p:nvPr/>
        </p:nvSpPr>
        <p:spPr>
          <a:xfrm rot="16200000">
            <a:off x="-1228320" y="4815000"/>
            <a:ext cx="3710520" cy="249120"/>
          </a:xfrm>
          <a:prstGeom prst="rect">
            <a:avLst/>
          </a:prstGeom>
          <a:noFill/>
          <a:ln>
            <a:noFill/>
          </a:ln>
        </p:spPr>
        <p:txBody>
          <a:bodyPr wrap="none" lIns="90000" rIns="90000" tIns="45000" bIns="45000"/>
          <a:p>
            <a:pPr>
              <a:lnSpc>
                <a:spcPct val="100000"/>
              </a:lnSpc>
            </a:pPr>
            <a:r>
              <a:rPr lang="en-US" sz="1050">
                <a:solidFill>
                  <a:srgbClr val="a6a6a6"/>
                </a:solidFill>
                <a:latin typeface="Trebuchet MS"/>
              </a:rPr>
              <a:t>The Structure of “Unstructured” Decision Processes</a:t>
            </a:r>
            <a:endParaRPr/>
          </a:p>
        </p:txBody>
      </p:sp>
      <p:pic>
        <p:nvPicPr>
          <p:cNvPr id="43" name="Picture 2" descr=""/>
          <p:cNvPicPr/>
          <p:nvPr/>
        </p:nvPicPr>
        <p:blipFill>
          <a:blip r:embed="rId2"/>
          <a:stretch>
            <a:fillRect/>
          </a:stretch>
        </p:blipFill>
        <p:spPr>
          <a:xfrm>
            <a:off x="827640" y="6221160"/>
            <a:ext cx="1078920" cy="382680"/>
          </a:xfrm>
          <a:prstGeom prst="rect">
            <a:avLst/>
          </a:prstGeom>
          <a:ln>
            <a:noFill/>
          </a:ln>
        </p:spPr>
      </p:pic>
      <p:sp>
        <p:nvSpPr>
          <p:cNvPr id="44" name="PlaceHolder 4"/>
          <p:cNvSpPr>
            <a:spLocks noGrp="1"/>
          </p:cNvSpPr>
          <p:nvPr>
            <p:ph type="title"/>
          </p:nvPr>
        </p:nvSpPr>
        <p:spPr>
          <a:xfrm>
            <a:off x="457200" y="273600"/>
            <a:ext cx="8229240" cy="1144800"/>
          </a:xfrm>
          <a:prstGeom prst="rect">
            <a:avLst/>
          </a:prstGeom>
        </p:spPr>
        <p:txBody>
          <a:bodyPr wrap="none" lIns="0" rIns="0" tIns="0" bIns="0" anchor="ctr"/>
          <a:p>
            <a:pPr algn="ctr"/>
            <a:r>
              <a:rPr lang="en-US"/>
              <a:t>Click to edit the title text format</a:t>
            </a:r>
            <a:endParaRPr/>
          </a:p>
        </p:txBody>
      </p:sp>
      <p:sp>
        <p:nvSpPr>
          <p:cNvPr id="45" name="PlaceHolder 5"/>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3708360" y="6400800"/>
            <a:ext cx="4647240" cy="211320"/>
          </a:xfrm>
          <a:prstGeom prst="rect">
            <a:avLst/>
          </a:prstGeom>
          <a:noFill/>
          <a:ln>
            <a:noFill/>
          </a:ln>
        </p:spPr>
        <p:txBody>
          <a:bodyPr lIns="90000" rIns="90000" tIns="45000" bIns="45000"/>
          <a:p>
            <a:pPr algn="r">
              <a:lnSpc>
                <a:spcPct val="100000"/>
              </a:lnSpc>
            </a:pPr>
            <a:r>
              <a:rPr lang="en-US" sz="800">
                <a:solidFill>
                  <a:srgbClr val="d58b46"/>
                </a:solidFill>
                <a:latin typeface="Lucida Sans Unicode"/>
              </a:rPr>
              <a:t>FACULDADE DE ECONOMIA, ADMINISTRAÇÃO E CONTABILIDADE DA USP</a:t>
            </a:r>
            <a:endParaRPr/>
          </a:p>
        </p:txBody>
      </p:sp>
      <p:sp>
        <p:nvSpPr>
          <p:cNvPr id="81" name="Line 2"/>
          <p:cNvSpPr/>
          <p:nvPr/>
        </p:nvSpPr>
        <p:spPr>
          <a:xfrm flipV="1">
            <a:off x="755640" y="1196640"/>
            <a:ext cx="0" cy="5327640"/>
          </a:xfrm>
          <a:prstGeom prst="line">
            <a:avLst/>
          </a:prstGeom>
          <a:ln w="9360">
            <a:solidFill>
              <a:srgbClr val="407cc4"/>
            </a:solidFill>
            <a:round/>
          </a:ln>
        </p:spPr>
      </p:sp>
      <p:sp>
        <p:nvSpPr>
          <p:cNvPr id="82" name="CustomShape 3"/>
          <p:cNvSpPr/>
          <p:nvPr/>
        </p:nvSpPr>
        <p:spPr>
          <a:xfrm rot="16200000">
            <a:off x="-1228320" y="4815000"/>
            <a:ext cx="3710520" cy="249120"/>
          </a:xfrm>
          <a:prstGeom prst="rect">
            <a:avLst/>
          </a:prstGeom>
          <a:noFill/>
          <a:ln>
            <a:noFill/>
          </a:ln>
        </p:spPr>
        <p:txBody>
          <a:bodyPr wrap="none" lIns="90000" rIns="90000" tIns="45000" bIns="45000"/>
          <a:p>
            <a:pPr>
              <a:lnSpc>
                <a:spcPct val="100000"/>
              </a:lnSpc>
            </a:pPr>
            <a:r>
              <a:rPr lang="en-US" sz="1050">
                <a:solidFill>
                  <a:srgbClr val="a6a6a6"/>
                </a:solidFill>
                <a:latin typeface="Trebuchet MS"/>
              </a:rPr>
              <a:t>The Structure of “Unstructured” Decision Processes</a:t>
            </a:r>
            <a:endParaRPr/>
          </a:p>
        </p:txBody>
      </p:sp>
      <p:pic>
        <p:nvPicPr>
          <p:cNvPr id="83" name="Picture 2" descr=""/>
          <p:cNvPicPr/>
          <p:nvPr/>
        </p:nvPicPr>
        <p:blipFill>
          <a:blip r:embed="rId2"/>
          <a:stretch>
            <a:fillRect/>
          </a:stretch>
        </p:blipFill>
        <p:spPr>
          <a:xfrm>
            <a:off x="827640" y="6221160"/>
            <a:ext cx="1078920" cy="382680"/>
          </a:xfrm>
          <a:prstGeom prst="rect">
            <a:avLst/>
          </a:prstGeom>
          <a:ln>
            <a:noFill/>
          </a:ln>
        </p:spPr>
      </p:pic>
      <p:sp>
        <p:nvSpPr>
          <p:cNvPr id="84" name="PlaceHolder 4"/>
          <p:cNvSpPr>
            <a:spLocks noGrp="1"/>
          </p:cNvSpPr>
          <p:nvPr>
            <p:ph type="title"/>
          </p:nvPr>
        </p:nvSpPr>
        <p:spPr>
          <a:xfrm>
            <a:off x="457200" y="273600"/>
            <a:ext cx="8228880" cy="1144800"/>
          </a:xfrm>
          <a:prstGeom prst="rect">
            <a:avLst/>
          </a:prstGeom>
        </p:spPr>
        <p:txBody>
          <a:bodyPr wrap="none" lIns="0" rIns="0" tIns="0" bIns="0" anchor="ctr"/>
          <a:p>
            <a:r>
              <a:rPr lang="en-US"/>
              <a:t>Click to edit the title text format</a:t>
            </a:r>
            <a:endParaRPr/>
          </a:p>
        </p:txBody>
      </p:sp>
      <p:sp>
        <p:nvSpPr>
          <p:cNvPr id="85" name="PlaceHolder 5"/>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3708360" y="6400800"/>
            <a:ext cx="4647240" cy="211320"/>
          </a:xfrm>
          <a:prstGeom prst="rect">
            <a:avLst/>
          </a:prstGeom>
          <a:noFill/>
          <a:ln>
            <a:noFill/>
          </a:ln>
        </p:spPr>
        <p:txBody>
          <a:bodyPr lIns="90000" rIns="90000" tIns="45000" bIns="45000"/>
          <a:p>
            <a:pPr algn="r">
              <a:lnSpc>
                <a:spcPct val="100000"/>
              </a:lnSpc>
            </a:pPr>
            <a:r>
              <a:rPr lang="en-US" sz="800">
                <a:solidFill>
                  <a:srgbClr val="d58b46"/>
                </a:solidFill>
                <a:latin typeface="Lucida Sans Unicode"/>
              </a:rPr>
              <a:t>FACULDADE DE ECONOMIA, ADMINISTRAÇÃO E CONTABILIDADE DA USP</a:t>
            </a:r>
            <a:endParaRPr/>
          </a:p>
        </p:txBody>
      </p:sp>
      <p:sp>
        <p:nvSpPr>
          <p:cNvPr id="121" name="Line 2"/>
          <p:cNvSpPr/>
          <p:nvPr/>
        </p:nvSpPr>
        <p:spPr>
          <a:xfrm flipV="1">
            <a:off x="755640" y="1196640"/>
            <a:ext cx="0" cy="5327640"/>
          </a:xfrm>
          <a:prstGeom prst="line">
            <a:avLst/>
          </a:prstGeom>
          <a:ln w="9360">
            <a:solidFill>
              <a:srgbClr val="407cc4"/>
            </a:solidFill>
            <a:round/>
          </a:ln>
        </p:spPr>
      </p:sp>
      <p:sp>
        <p:nvSpPr>
          <p:cNvPr id="122" name="CustomShape 3"/>
          <p:cNvSpPr/>
          <p:nvPr/>
        </p:nvSpPr>
        <p:spPr>
          <a:xfrm rot="16200000">
            <a:off x="-1228320" y="4815000"/>
            <a:ext cx="3710520" cy="249120"/>
          </a:xfrm>
          <a:prstGeom prst="rect">
            <a:avLst/>
          </a:prstGeom>
          <a:noFill/>
          <a:ln>
            <a:noFill/>
          </a:ln>
        </p:spPr>
        <p:txBody>
          <a:bodyPr wrap="none" lIns="90000" rIns="90000" tIns="45000" bIns="45000"/>
          <a:p>
            <a:pPr>
              <a:lnSpc>
                <a:spcPct val="100000"/>
              </a:lnSpc>
            </a:pPr>
            <a:r>
              <a:rPr lang="en-US" sz="1050">
                <a:solidFill>
                  <a:srgbClr val="a6a6a6"/>
                </a:solidFill>
                <a:latin typeface="Trebuchet MS"/>
              </a:rPr>
              <a:t>The Structure of “Unstructured” Decision Processes</a:t>
            </a:r>
            <a:endParaRPr/>
          </a:p>
        </p:txBody>
      </p:sp>
      <p:pic>
        <p:nvPicPr>
          <p:cNvPr id="123" name="Picture 2" descr=""/>
          <p:cNvPicPr/>
          <p:nvPr/>
        </p:nvPicPr>
        <p:blipFill>
          <a:blip r:embed="rId2"/>
          <a:stretch>
            <a:fillRect/>
          </a:stretch>
        </p:blipFill>
        <p:spPr>
          <a:xfrm>
            <a:off x="827640" y="6221160"/>
            <a:ext cx="1078920" cy="382680"/>
          </a:xfrm>
          <a:prstGeom prst="rect">
            <a:avLst/>
          </a:prstGeom>
          <a:ln>
            <a:noFill/>
          </a:ln>
        </p:spPr>
      </p:pic>
      <p:sp>
        <p:nvSpPr>
          <p:cNvPr id="124" name="PlaceHolder 4"/>
          <p:cNvSpPr>
            <a:spLocks noGrp="1"/>
          </p:cNvSpPr>
          <p:nvPr>
            <p:ph type="title"/>
          </p:nvPr>
        </p:nvSpPr>
        <p:spPr>
          <a:xfrm>
            <a:off x="457200" y="273600"/>
            <a:ext cx="8229240" cy="1144800"/>
          </a:xfrm>
          <a:prstGeom prst="rect">
            <a:avLst/>
          </a:prstGeom>
        </p:spPr>
        <p:txBody>
          <a:bodyPr wrap="none" lIns="0" rIns="0" tIns="0" bIns="0" anchor="ctr"/>
          <a:p>
            <a:pPr algn="ctr"/>
            <a:r>
              <a:rPr lang="en-US"/>
              <a:t>Click to edit the title text format</a:t>
            </a:r>
            <a:endParaRPr/>
          </a:p>
        </p:txBody>
      </p:sp>
      <p:sp>
        <p:nvSpPr>
          <p:cNvPr id="125" name="PlaceHolder 5"/>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jpeg"/><Relationship Id="rId3"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8028000" y="6408720"/>
            <a:ext cx="657720" cy="475200"/>
          </a:xfrm>
          <a:prstGeom prst="rect">
            <a:avLst/>
          </a:prstGeom>
          <a:noFill/>
          <a:ln>
            <a:noFill/>
          </a:ln>
        </p:spPr>
        <p:txBody>
          <a:bodyPr lIns="90000" rIns="90000" tIns="45000" bIns="45000"/>
          <a:p>
            <a:pPr>
              <a:lnSpc>
                <a:spcPct val="100000"/>
              </a:lnSpc>
            </a:pPr>
            <a:fld id="{49E03331-1366-444A-97E1-E156AB6D1DA9}" type="slidenum">
              <a:rPr lang="en-US" sz="800">
                <a:solidFill>
                  <a:srgbClr val="4d4d4d"/>
                </a:solidFill>
                <a:latin typeface="Lucida Sans Unicode"/>
              </a:rPr>
              <a:t>&lt;number&gt;</a:t>
            </a:fld>
            <a:endParaRPr/>
          </a:p>
        </p:txBody>
      </p:sp>
      <p:sp>
        <p:nvSpPr>
          <p:cNvPr id="161" name="CustomShape 2"/>
          <p:cNvSpPr/>
          <p:nvPr/>
        </p:nvSpPr>
        <p:spPr>
          <a:xfrm>
            <a:off x="2438280" y="3141720"/>
            <a:ext cx="5215320" cy="646560"/>
          </a:xfrm>
          <a:prstGeom prst="rect">
            <a:avLst/>
          </a:prstGeom>
          <a:noFill/>
          <a:ln>
            <a:noFill/>
          </a:ln>
        </p:spPr>
        <p:txBody>
          <a:bodyPr lIns="90000" rIns="90000" tIns="45000" bIns="45000"/>
          <a:p>
            <a:pPr algn="ctr">
              <a:lnSpc>
                <a:spcPct val="100000"/>
              </a:lnSpc>
            </a:pPr>
            <a:r>
              <a:rPr lang="en-US" sz="1600">
                <a:solidFill>
                  <a:srgbClr val="000000"/>
                </a:solidFill>
                <a:latin typeface="Trebuchet MS"/>
              </a:rPr>
              <a:t>13 de Novembro de 2003</a:t>
            </a:r>
            <a:endParaRPr/>
          </a:p>
        </p:txBody>
      </p:sp>
      <p:sp>
        <p:nvSpPr>
          <p:cNvPr id="162" name="CustomShape 3"/>
          <p:cNvSpPr/>
          <p:nvPr/>
        </p:nvSpPr>
        <p:spPr>
          <a:xfrm>
            <a:off x="971640" y="4292640"/>
            <a:ext cx="5901120" cy="1006920"/>
          </a:xfrm>
          <a:prstGeom prst="rect">
            <a:avLst/>
          </a:prstGeom>
          <a:noFill/>
          <a:ln>
            <a:noFill/>
          </a:ln>
        </p:spPr>
        <p:txBody>
          <a:bodyPr lIns="90000" rIns="90000" tIns="45000" bIns="45000" anchor="ctr"/>
          <a:p>
            <a:pPr>
              <a:lnSpc>
                <a:spcPct val="100000"/>
              </a:lnSpc>
            </a:pPr>
            <a:r>
              <a:rPr lang="en-US" sz="1100">
                <a:solidFill>
                  <a:srgbClr val="000000"/>
                </a:solidFill>
                <a:latin typeface="Trebuchet MS"/>
              </a:rPr>
              <a:t>Francisco Matelli Matulovic</a:t>
            </a:r>
            <a:r>
              <a:rPr lang="en-US" sz="1100">
                <a:solidFill>
                  <a:srgbClr val="000000"/>
                </a:solidFill>
                <a:latin typeface="Trebuchet MS"/>
              </a:rPr>
              <a:t>	</a:t>
            </a:r>
            <a:r>
              <a:rPr lang="en-US" sz="1100">
                <a:solidFill>
                  <a:srgbClr val="000000"/>
                </a:solidFill>
                <a:latin typeface="Trebuchet MS"/>
              </a:rPr>
              <a:t>	</a:t>
            </a:r>
            <a:r>
              <a:rPr lang="en-US" sz="1100">
                <a:solidFill>
                  <a:srgbClr val="000000"/>
                </a:solidFill>
                <a:latin typeface="Trebuchet MS"/>
              </a:rPr>
              <a:t>8882322</a:t>
            </a:r>
            <a:endParaRPr/>
          </a:p>
          <a:p>
            <a:pPr>
              <a:lnSpc>
                <a:spcPct val="100000"/>
              </a:lnSpc>
            </a:pPr>
            <a:r>
              <a:rPr lang="en-US" sz="1100">
                <a:solidFill>
                  <a:srgbClr val="000000"/>
                </a:solidFill>
                <a:latin typeface="Trebuchet MS"/>
              </a:rPr>
              <a:t>Rafael Falcão Noda</a:t>
            </a:r>
            <a:r>
              <a:rPr lang="en-US" sz="1100">
                <a:solidFill>
                  <a:srgbClr val="000000"/>
                </a:solidFill>
                <a:latin typeface="Trebuchet MS"/>
              </a:rPr>
              <a:t>	</a:t>
            </a:r>
            <a:r>
              <a:rPr lang="en-US" sz="1100">
                <a:solidFill>
                  <a:srgbClr val="000000"/>
                </a:solidFill>
                <a:latin typeface="Trebuchet MS"/>
              </a:rPr>
              <a:t>	</a:t>
            </a:r>
            <a:r>
              <a:rPr lang="en-US" sz="1100">
                <a:solidFill>
                  <a:srgbClr val="000000"/>
                </a:solidFill>
                <a:latin typeface="Trebuchet MS"/>
              </a:rPr>
              <a:t>3105194</a:t>
            </a:r>
            <a:endParaRPr/>
          </a:p>
          <a:p>
            <a:pPr>
              <a:lnSpc>
                <a:spcPct val="100000"/>
              </a:lnSpc>
            </a:pPr>
            <a:endParaRPr/>
          </a:p>
        </p:txBody>
      </p:sp>
      <p:sp>
        <p:nvSpPr>
          <p:cNvPr id="163" name="CustomShape 4"/>
          <p:cNvSpPr/>
          <p:nvPr/>
        </p:nvSpPr>
        <p:spPr>
          <a:xfrm>
            <a:off x="539640" y="1268640"/>
            <a:ext cx="286920" cy="5399640"/>
          </a:xfrm>
          <a:prstGeom prst="rect">
            <a:avLst/>
          </a:prstGeom>
          <a:solidFill>
            <a:srgbClr val="ffffff"/>
          </a:solidFill>
          <a:ln>
            <a:noFill/>
          </a:ln>
        </p:spPr>
      </p:sp>
      <p:sp>
        <p:nvSpPr>
          <p:cNvPr id="164" name="CustomShape 5"/>
          <p:cNvSpPr/>
          <p:nvPr/>
        </p:nvSpPr>
        <p:spPr>
          <a:xfrm>
            <a:off x="611280" y="2638440"/>
            <a:ext cx="7920720" cy="789480"/>
          </a:xfrm>
          <a:prstGeom prst="rect">
            <a:avLst/>
          </a:prstGeom>
          <a:solidFill>
            <a:srgbClr val="407cc4"/>
          </a:solidFill>
          <a:ln>
            <a:noFill/>
          </a:ln>
        </p:spPr>
        <p:txBody>
          <a:bodyPr wrap="none" lIns="342000" rIns="90000" tIns="45000" bIns="45000" anchor="ctr"/>
          <a:p>
            <a:pPr>
              <a:lnSpc>
                <a:spcPct val="100000"/>
              </a:lnSpc>
            </a:pPr>
            <a:r>
              <a:rPr lang="en-US" sz="1600">
                <a:solidFill>
                  <a:srgbClr val="ffffff"/>
                </a:solidFill>
                <a:latin typeface="Trebuchet MS"/>
              </a:rPr>
              <a:t>KEENEY (2004)</a:t>
            </a:r>
            <a:endParaRPr/>
          </a:p>
          <a:p>
            <a:pPr>
              <a:lnSpc>
                <a:spcPct val="100000"/>
              </a:lnSpc>
            </a:pPr>
            <a:r>
              <a:rPr lang="en-US" sz="1600">
                <a:solidFill>
                  <a:srgbClr val="ffffff"/>
                </a:solidFill>
                <a:latin typeface="Trebuchet MS"/>
              </a:rPr>
              <a:t>Making Better Decision Makers</a:t>
            </a:r>
            <a:endParaRPr/>
          </a:p>
        </p:txBody>
      </p:sp>
      <p:sp>
        <p:nvSpPr>
          <p:cNvPr id="165" name="Line 6"/>
          <p:cNvSpPr/>
          <p:nvPr/>
        </p:nvSpPr>
        <p:spPr>
          <a:xfrm>
            <a:off x="610920" y="2852640"/>
            <a:ext cx="0" cy="3671640"/>
          </a:xfrm>
          <a:prstGeom prst="line">
            <a:avLst/>
          </a:prstGeom>
          <a:ln w="9360">
            <a:solidFill>
              <a:srgbClr val="285082"/>
            </a:solidFill>
            <a:round/>
          </a:ln>
        </p:spPr>
      </p:sp>
      <p:sp>
        <p:nvSpPr>
          <p:cNvPr id="166" name="CustomShape 7"/>
          <p:cNvSpPr/>
          <p:nvPr/>
        </p:nvSpPr>
        <p:spPr>
          <a:xfrm>
            <a:off x="6804000" y="549360"/>
            <a:ext cx="1686600" cy="357840"/>
          </a:xfrm>
          <a:prstGeom prst="rect">
            <a:avLst/>
          </a:prstGeom>
          <a:noFill/>
          <a:ln>
            <a:noFill/>
          </a:ln>
        </p:spPr>
        <p:txBody>
          <a:bodyPr lIns="90000" rIns="90000" tIns="45000" bIns="45000" anchor="ctr"/>
          <a:p>
            <a:pPr algn="r">
              <a:lnSpc>
                <a:spcPct val="100000"/>
              </a:lnSpc>
            </a:pPr>
            <a:r>
              <a:rPr lang="en-US" sz="1100">
                <a:solidFill>
                  <a:srgbClr val="285082"/>
                </a:solidFill>
                <a:latin typeface="Trebuchet MS"/>
              </a:rPr>
              <a:t>M A I O   2 0 1 4</a:t>
            </a:r>
            <a:endParaRPr/>
          </a:p>
        </p:txBody>
      </p:sp>
      <p:pic>
        <p:nvPicPr>
          <p:cNvPr id="167" name="Picture 2" descr=""/>
          <p:cNvPicPr/>
          <p:nvPr/>
        </p:nvPicPr>
        <p:blipFill>
          <a:blip r:embed="rId1"/>
          <a:stretch>
            <a:fillRect/>
          </a:stretch>
        </p:blipFill>
        <p:spPr>
          <a:xfrm>
            <a:off x="683640" y="620640"/>
            <a:ext cx="2591280" cy="9201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98" name="" descr=""/>
          <p:cNvPicPr/>
          <p:nvPr/>
        </p:nvPicPr>
        <p:blipFill>
          <a:blip r:embed="rId1"/>
          <a:stretch>
            <a:fillRect/>
          </a:stretch>
        </p:blipFill>
        <p:spPr>
          <a:xfrm>
            <a:off x="150480" y="802800"/>
            <a:ext cx="8993160" cy="6329160"/>
          </a:xfrm>
          <a:prstGeom prst="rect">
            <a:avLst/>
          </a:prstGeom>
          <a:ln>
            <a:noFill/>
          </a:ln>
        </p:spPr>
      </p:pic>
      <p:sp>
        <p:nvSpPr>
          <p:cNvPr id="199" name="CustomShape 1"/>
          <p:cNvSpPr/>
          <p:nvPr/>
        </p:nvSpPr>
        <p:spPr>
          <a:xfrm>
            <a:off x="673200" y="379440"/>
            <a:ext cx="7776000" cy="626400"/>
          </a:xfrm>
          <a:prstGeom prst="rect">
            <a:avLst/>
          </a:prstGeom>
          <a:noFill/>
          <a:ln>
            <a:noFill/>
          </a:ln>
        </p:spPr>
        <p:txBody>
          <a:bodyPr wrap="none" lIns="0" rIns="0" tIns="0" bIns="0" anchor="ctr"/>
          <a:p>
            <a:pPr algn="ctr">
              <a:lnSpc>
                <a:spcPct val="100000"/>
              </a:lnSpc>
            </a:pPr>
            <a:r>
              <a:rPr lang="en-US"/>
              <a:t>Túnel de vento</a:t>
            </a:r>
            <a:endParaRPr/>
          </a:p>
        </p:txBody>
      </p:sp>
      <p:pic>
        <p:nvPicPr>
          <p:cNvPr id="200" name="" descr=""/>
          <p:cNvPicPr/>
          <p:nvPr/>
        </p:nvPicPr>
        <p:blipFill>
          <a:blip r:embed="rId2"/>
          <a:stretch>
            <a:fillRect/>
          </a:stretch>
        </p:blipFill>
        <p:spPr>
          <a:xfrm>
            <a:off x="20160" y="802800"/>
            <a:ext cx="9123480" cy="6420600"/>
          </a:xfrm>
          <a:prstGeom prst="rect">
            <a:avLst/>
          </a:prstGeom>
          <a:ln>
            <a:noFill/>
          </a:ln>
        </p:spPr>
      </p:pic>
      <p:sp>
        <p:nvSpPr>
          <p:cNvPr id="201" name="CustomShape 2"/>
          <p:cNvSpPr/>
          <p:nvPr/>
        </p:nvSpPr>
        <p:spPr>
          <a:xfrm>
            <a:off x="976680" y="1780200"/>
            <a:ext cx="273960" cy="5211720"/>
          </a:xfrm>
          <a:prstGeom prst="ellipse">
            <a:avLst/>
          </a:prstGeom>
          <a:noFill/>
          <a:ln w="57240">
            <a:solidFill>
              <a:srgbClr val="000000"/>
            </a:solidFill>
            <a:round/>
          </a:ln>
        </p:spPr>
      </p:sp>
      <p:sp>
        <p:nvSpPr>
          <p:cNvPr id="202" name="CustomShape 3"/>
          <p:cNvSpPr/>
          <p:nvPr/>
        </p:nvSpPr>
        <p:spPr>
          <a:xfrm>
            <a:off x="1068120" y="2145960"/>
            <a:ext cx="211680" cy="4571640"/>
          </a:xfrm>
          <a:prstGeom prst="ellipse">
            <a:avLst/>
          </a:prstGeom>
          <a:noFill/>
          <a:ln w="57240">
            <a:solidFill>
              <a:srgbClr val="000000"/>
            </a:solidFill>
            <a:round/>
          </a:ln>
        </p:spPr>
      </p:sp>
      <p:sp>
        <p:nvSpPr>
          <p:cNvPr id="203" name="CustomShape 4"/>
          <p:cNvSpPr/>
          <p:nvPr/>
        </p:nvSpPr>
        <p:spPr>
          <a:xfrm flipH="1">
            <a:off x="1158840" y="2786040"/>
            <a:ext cx="91080" cy="3565800"/>
          </a:xfrm>
          <a:prstGeom prst="ellipse">
            <a:avLst/>
          </a:prstGeom>
          <a:noFill/>
          <a:ln w="57240">
            <a:solidFill>
              <a:srgbClr val="000000"/>
            </a:solidFill>
            <a:round/>
          </a:ln>
        </p:spPr>
      </p:sp>
      <p:sp>
        <p:nvSpPr>
          <p:cNvPr id="204" name="CustomShape 5"/>
          <p:cNvSpPr/>
          <p:nvPr/>
        </p:nvSpPr>
        <p:spPr>
          <a:xfrm>
            <a:off x="609840" y="1737360"/>
            <a:ext cx="273960" cy="5211720"/>
          </a:xfrm>
          <a:prstGeom prst="ellipse">
            <a:avLst/>
          </a:prstGeom>
          <a:noFill/>
          <a:ln w="57240">
            <a:solidFill>
              <a:srgbClr val="000000"/>
            </a:solidFill>
            <a:round/>
          </a:ln>
        </p:spPr>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685800" y="2130480"/>
            <a:ext cx="7771320" cy="1468800"/>
          </a:xfrm>
          <a:prstGeom prst="rect">
            <a:avLst/>
          </a:prstGeom>
          <a:noFill/>
          <a:ln>
            <a:noFill/>
          </a:ln>
        </p:spPr>
        <p:txBody>
          <a:bodyPr wrap="none" lIns="0" rIns="0" tIns="0" bIns="0" anchor="ctr"/>
          <a:p>
            <a:r>
              <a:rPr lang="en-US"/>
              <a:t>Decisões pessoais interagem com decisões profissionais</a:t>
            </a:r>
            <a:endParaRPr/>
          </a:p>
        </p:txBody>
      </p:sp>
      <p:sp>
        <p:nvSpPr>
          <p:cNvPr id="206" name="CustomShape 2"/>
          <p:cNvSpPr/>
          <p:nvPr/>
        </p:nvSpPr>
        <p:spPr>
          <a:xfrm>
            <a:off x="457200" y="1604520"/>
            <a:ext cx="8228520" cy="3976200"/>
          </a:xfrm>
          <a:prstGeom prst="rect">
            <a:avLst/>
          </a:prstGeom>
          <a:noFill/>
          <a:ln>
            <a:noFill/>
          </a:ln>
        </p:spPr>
        <p:txBody>
          <a:bodyPr wrap="none" lIns="0" rIns="0" tIns="0" bIns="0"/>
          <a:p>
            <a:pPr algn="just">
              <a:lnSpc>
                <a:spcPct val="100000"/>
              </a:lnSpc>
              <a:buSzPct val="25000"/>
              <a:buFont typeface="StarSymbol"/>
              <a:buChar char="l"/>
            </a:pPr>
            <a:r>
              <a:rPr lang="en-US"/>
              <a:t>If you regularly make mediocre decisions, you may never accomplish the things that are important to you, your family, or your career.</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buSzPct val="25000"/>
              <a:buFont typeface="StarSymbol"/>
              <a:buChar char="l"/>
            </a:pPr>
            <a:r>
              <a:rPr lang="en-US"/>
              <a:t>This is not so different from some of the well-trained decision analysts who are proficient at helping clients resolve their difficult decisions, and yet some of their personal decisions seem to go awry. </a:t>
            </a:r>
            <a:endParaRPr/>
          </a:p>
          <a:p>
            <a:pPr algn="just">
              <a:lnSpc>
                <a:spcPct val="100000"/>
              </a:lnSpc>
              <a:buSzPct val="25000"/>
              <a:buFont typeface="StarSymbol"/>
              <a:buChar char="l"/>
            </a:pPr>
            <a:r>
              <a:rPr lang="en-US"/>
              <a:t>They </a:t>
            </a:r>
            <a:r>
              <a:rPr b="1" lang="en-US"/>
              <a:t>simply</a:t>
            </a:r>
            <a:r>
              <a:rPr lang="en-US"/>
              <a:t> do not apply the principles of decision analysis to decisions worthy of thought in their own lives.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673200" y="404640"/>
            <a:ext cx="7776000" cy="575280"/>
          </a:xfrm>
          <a:prstGeom prst="rect">
            <a:avLst/>
          </a:prstGeom>
          <a:noFill/>
          <a:ln>
            <a:noFill/>
          </a:ln>
        </p:spPr>
        <p:txBody>
          <a:bodyPr lIns="90000" rIns="90000" tIns="45000" bIns="45000" anchor="b"/>
          <a:p>
            <a:pPr>
              <a:lnSpc>
                <a:spcPct val="100000"/>
              </a:lnSpc>
            </a:pPr>
            <a:r>
              <a:rPr b="1" lang="en-US" sz="2600">
                <a:solidFill>
                  <a:srgbClr val="000000"/>
                </a:solidFill>
                <a:latin typeface="Trebuchet MS"/>
              </a:rPr>
              <a:t>Por que e como expandir o papel da Análise da Decisão?</a:t>
            </a:r>
            <a:endParaRPr/>
          </a:p>
        </p:txBody>
      </p:sp>
      <p:sp>
        <p:nvSpPr>
          <p:cNvPr id="208" name="CustomShape 2"/>
          <p:cNvSpPr/>
          <p:nvPr/>
        </p:nvSpPr>
        <p:spPr>
          <a:xfrm>
            <a:off x="1979640" y="1197000"/>
            <a:ext cx="6553800" cy="4861440"/>
          </a:xfrm>
          <a:prstGeom prst="rect">
            <a:avLst/>
          </a:prstGeom>
          <a:noFill/>
          <a:ln>
            <a:noFill/>
          </a:ln>
        </p:spPr>
        <p:txBody>
          <a:bodyPr lIns="90000" rIns="90000" tIns="45000" bIns="45000"/>
          <a:p>
            <a:pPr>
              <a:lnSpc>
                <a:spcPct val="100000"/>
              </a:lnSpc>
              <a:buFont typeface="Wingdings" charset="2"/>
              <a:buChar char=""/>
            </a:pPr>
            <a:r>
              <a:rPr b="1" lang="en-US" sz="1600">
                <a:solidFill>
                  <a:srgbClr val="000000"/>
                </a:solidFill>
                <a:latin typeface="Trebuchet MS"/>
              </a:rPr>
              <a:t>O processo de tomada de decisão é a única forma que os indivíduos têm para exercer controle sobre suas vidas</a:t>
            </a:r>
            <a:endParaRPr/>
          </a:p>
          <a:p>
            <a:pPr lvl="1">
              <a:lnSpc>
                <a:spcPct val="100000"/>
              </a:lnSpc>
              <a:buFont typeface="Wingdings" charset="2"/>
              <a:buChar char=""/>
            </a:pPr>
            <a:r>
              <a:rPr lang="en-US" sz="1600">
                <a:solidFill>
                  <a:srgbClr val="000000"/>
                </a:solidFill>
                <a:latin typeface="Trebuchet MS"/>
              </a:rPr>
              <a:t>Caso contrário, haveria um caminho único</a:t>
            </a:r>
            <a:endParaRPr/>
          </a:p>
          <a:p>
            <a:pPr>
              <a:lnSpc>
                <a:spcPct val="100000"/>
              </a:lnSpc>
            </a:pPr>
            <a:endParaRPr/>
          </a:p>
          <a:p>
            <a:pPr>
              <a:lnSpc>
                <a:spcPct val="100000"/>
              </a:lnSpc>
              <a:buFont typeface="Wingdings" charset="2"/>
              <a:buChar char=""/>
            </a:pPr>
            <a:r>
              <a:rPr b="1" lang="en-US" sz="1600">
                <a:solidFill>
                  <a:srgbClr val="000000"/>
                </a:solidFill>
                <a:latin typeface="Trebuchet MS"/>
              </a:rPr>
              <a:t>É importante tomar boas decisões</a:t>
            </a:r>
            <a:endParaRPr/>
          </a:p>
          <a:p>
            <a:pPr lvl="1">
              <a:lnSpc>
                <a:spcPct val="100000"/>
              </a:lnSpc>
              <a:buFont typeface="Wingdings" charset="2"/>
              <a:buChar char=""/>
            </a:pPr>
            <a:r>
              <a:rPr lang="en-US" sz="1600">
                <a:solidFill>
                  <a:srgbClr val="000000"/>
                </a:solidFill>
                <a:latin typeface="Trebuchet MS"/>
              </a:rPr>
              <a:t>Mesmo sendo um processo trabalhoso / demorado, diferentes decisões resultam em diferentes consequências</a:t>
            </a:r>
            <a:endParaRPr/>
          </a:p>
          <a:p>
            <a:pPr lvl="1">
              <a:lnSpc>
                <a:spcPct val="100000"/>
              </a:lnSpc>
              <a:buFont typeface="Wingdings" charset="2"/>
              <a:buChar char=""/>
            </a:pPr>
            <a:r>
              <a:rPr lang="en-US" sz="1600">
                <a:solidFill>
                  <a:srgbClr val="000000"/>
                </a:solidFill>
                <a:latin typeface="Trebuchet MS"/>
              </a:rPr>
              <a:t>Diferenças nas consequências são significativas</a:t>
            </a:r>
            <a:endParaRPr/>
          </a:p>
        </p:txBody>
      </p:sp>
      <p:sp>
        <p:nvSpPr>
          <p:cNvPr id="209" name="CustomShape 3"/>
          <p:cNvSpPr/>
          <p:nvPr/>
        </p:nvSpPr>
        <p:spPr>
          <a:xfrm>
            <a:off x="8028000" y="6408720"/>
            <a:ext cx="657720" cy="475200"/>
          </a:xfrm>
          <a:prstGeom prst="rect">
            <a:avLst/>
          </a:prstGeom>
          <a:noFill/>
          <a:ln>
            <a:noFill/>
          </a:ln>
        </p:spPr>
        <p:txBody>
          <a:bodyPr lIns="90000" rIns="90000" tIns="45000" bIns="45000"/>
          <a:p>
            <a:pPr>
              <a:lnSpc>
                <a:spcPct val="100000"/>
              </a:lnSpc>
            </a:pPr>
            <a:fld id="{41851163-9186-4C7D-B8F0-387AACD76DBE}" type="slidenum">
              <a:rPr lang="en-US" sz="800">
                <a:solidFill>
                  <a:srgbClr val="4d4d4d"/>
                </a:solidFill>
                <a:latin typeface="Lucida Sans Unicode"/>
              </a:rPr>
              <a:t>&lt;number&gt;</a:t>
            </a:fld>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673200" y="404640"/>
            <a:ext cx="7776000" cy="575280"/>
          </a:xfrm>
          <a:prstGeom prst="rect">
            <a:avLst/>
          </a:prstGeom>
          <a:noFill/>
          <a:ln>
            <a:noFill/>
          </a:ln>
        </p:spPr>
        <p:txBody>
          <a:bodyPr lIns="90000" rIns="90000" tIns="45000" bIns="45000" anchor="b"/>
          <a:p>
            <a:pPr>
              <a:lnSpc>
                <a:spcPct val="100000"/>
              </a:lnSpc>
            </a:pPr>
            <a:r>
              <a:rPr b="1" lang="en-US" sz="2600">
                <a:solidFill>
                  <a:srgbClr val="000000"/>
                </a:solidFill>
                <a:latin typeface="Trebuchet MS"/>
              </a:rPr>
              <a:t>Por que e como expandir o papel da Análise da Decisão?</a:t>
            </a:r>
            <a:endParaRPr/>
          </a:p>
        </p:txBody>
      </p:sp>
      <p:sp>
        <p:nvSpPr>
          <p:cNvPr id="211" name="CustomShape 2"/>
          <p:cNvSpPr/>
          <p:nvPr/>
        </p:nvSpPr>
        <p:spPr>
          <a:xfrm>
            <a:off x="899640" y="1197000"/>
            <a:ext cx="7632000" cy="4861440"/>
          </a:xfrm>
          <a:prstGeom prst="rect">
            <a:avLst/>
          </a:prstGeom>
          <a:noFill/>
          <a:ln>
            <a:noFill/>
          </a:ln>
        </p:spPr>
        <p:txBody>
          <a:bodyPr lIns="90000" rIns="90000" tIns="45000" bIns="45000"/>
          <a:p>
            <a:pPr>
              <a:lnSpc>
                <a:spcPct val="100000"/>
              </a:lnSpc>
              <a:buFont typeface="Wingdings" charset="2"/>
              <a:buChar char=""/>
            </a:pPr>
            <a:r>
              <a:rPr b="1" lang="en-US" sz="1600">
                <a:solidFill>
                  <a:srgbClr val="000000"/>
                </a:solidFill>
                <a:latin typeface="Trebuchet MS"/>
              </a:rPr>
              <a:t>Aspectos subjetivos são críticos</a:t>
            </a:r>
            <a:endParaRPr/>
          </a:p>
          <a:p>
            <a:pPr lvl="1">
              <a:lnSpc>
                <a:spcPct val="100000"/>
              </a:lnSpc>
              <a:buFont typeface="Wingdings" charset="2"/>
              <a:buChar char=""/>
            </a:pPr>
            <a:r>
              <a:rPr lang="en-US" sz="1600">
                <a:solidFill>
                  <a:srgbClr val="000000"/>
                </a:solidFill>
                <a:latin typeface="Trebuchet MS"/>
              </a:rPr>
              <a:t>Processo de entendimento do problema, definição dos objetivos e levantamento de alternativas é subjetivo</a:t>
            </a:r>
            <a:endParaRPr/>
          </a:p>
          <a:p>
            <a:pPr lvl="2">
              <a:lnSpc>
                <a:spcPct val="100000"/>
              </a:lnSpc>
              <a:buFont typeface="Wingdings" charset="2"/>
              <a:buChar char=""/>
            </a:pPr>
            <a:r>
              <a:rPr lang="en-US" sz="1600">
                <a:solidFill>
                  <a:srgbClr val="000000"/>
                </a:solidFill>
                <a:latin typeface="Trebuchet MS"/>
              </a:rPr>
              <a:t>Objetivos dependem de valores, visão de mundo, etc</a:t>
            </a:r>
            <a:endParaRPr/>
          </a:p>
          <a:p>
            <a:pPr lvl="2">
              <a:lnSpc>
                <a:spcPct val="100000"/>
              </a:lnSpc>
              <a:buFont typeface="Wingdings" charset="2"/>
              <a:buChar char=""/>
            </a:pPr>
            <a:r>
              <a:rPr lang="en-US" sz="1600">
                <a:solidFill>
                  <a:srgbClr val="000000"/>
                </a:solidFill>
                <a:latin typeface="Trebuchet MS"/>
              </a:rPr>
              <a:t>Ex.: filme do carrinho de supermercado; objetivo da empresa (lucro, sociedade, </a:t>
            </a:r>
            <a:r>
              <a:rPr i="1" lang="en-US" sz="1600">
                <a:solidFill>
                  <a:srgbClr val="000000"/>
                </a:solidFill>
                <a:latin typeface="Trebuchet MS"/>
              </a:rPr>
              <a:t>stakeholders</a:t>
            </a:r>
            <a:r>
              <a:rPr lang="en-US" sz="1600">
                <a:solidFill>
                  <a:srgbClr val="000000"/>
                </a:solidFill>
                <a:latin typeface="Trebuchet MS"/>
              </a:rPr>
              <a:t>...); pessoas com interesses conflitantes e politics</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lvl="1">
              <a:lnSpc>
                <a:spcPct val="100000"/>
              </a:lnSpc>
              <a:buFont typeface="Wingdings" charset="2"/>
              <a:buChar char=""/>
            </a:pPr>
            <a:r>
              <a:rPr lang="en-US" sz="1600">
                <a:solidFill>
                  <a:srgbClr val="000000"/>
                </a:solidFill>
                <a:latin typeface="Trebuchet MS"/>
              </a:rPr>
              <a:t>Probabilidades e “pesos” para cada objetivo também tendem a ser subjetivos</a:t>
            </a:r>
            <a:endParaRPr/>
          </a:p>
          <a:p>
            <a:pPr lvl="2">
              <a:lnSpc>
                <a:spcPct val="100000"/>
              </a:lnSpc>
              <a:buFont typeface="Wingdings" charset="2"/>
              <a:buChar char=""/>
            </a:pPr>
            <a:r>
              <a:rPr lang="en-US" sz="1600">
                <a:solidFill>
                  <a:srgbClr val="000000"/>
                </a:solidFill>
                <a:latin typeface="Trebuchet MS"/>
              </a:rPr>
              <a:t>Ex.: Exercício do cinema; Decisão da Vale – dormentes</a:t>
            </a:r>
            <a:endParaRPr/>
          </a:p>
          <a:p>
            <a:pPr algn="just">
              <a:lnSpc>
                <a:spcPct val="100000"/>
              </a:lnSpc>
            </a:pPr>
            <a:endParaRPr/>
          </a:p>
          <a:p>
            <a:pPr>
              <a:lnSpc>
                <a:spcPct val="100000"/>
              </a:lnSpc>
              <a:buFont typeface="Wingdings" charset="2"/>
              <a:buChar char=""/>
            </a:pPr>
            <a:r>
              <a:rPr lang="en-US" sz="1600">
                <a:solidFill>
                  <a:srgbClr val="000000"/>
                </a:solidFill>
                <a:latin typeface="Trebuchet MS"/>
              </a:rPr>
              <a:t>É bom que as decisões tenham aspectos subjetivos?</a:t>
            </a:r>
            <a:endParaRPr/>
          </a:p>
        </p:txBody>
      </p:sp>
      <p:sp>
        <p:nvSpPr>
          <p:cNvPr id="212" name="CustomShape 3"/>
          <p:cNvSpPr/>
          <p:nvPr/>
        </p:nvSpPr>
        <p:spPr>
          <a:xfrm>
            <a:off x="8028000" y="6408720"/>
            <a:ext cx="657720" cy="475200"/>
          </a:xfrm>
          <a:prstGeom prst="rect">
            <a:avLst/>
          </a:prstGeom>
          <a:noFill/>
          <a:ln>
            <a:noFill/>
          </a:ln>
        </p:spPr>
        <p:txBody>
          <a:bodyPr lIns="90000" rIns="90000" tIns="45000" bIns="45000"/>
          <a:p>
            <a:pPr>
              <a:lnSpc>
                <a:spcPct val="100000"/>
              </a:lnSpc>
            </a:pPr>
            <a:fld id="{D76BCF7C-E2B5-48DD-9B09-47C957D1D8FD}" type="slidenum">
              <a:rPr lang="en-US" sz="800">
                <a:solidFill>
                  <a:srgbClr val="4d4d4d"/>
                </a:solidFill>
                <a:latin typeface="Lucida Sans Unicode"/>
              </a:rPr>
              <a:t>&lt;number&gt;</a:t>
            </a:fld>
            <a:endParaRPr/>
          </a:p>
        </p:txBody>
      </p:sp>
      <p:pic>
        <p:nvPicPr>
          <p:cNvPr id="213" name="Picture 3" descr=""/>
          <p:cNvPicPr/>
          <p:nvPr/>
        </p:nvPicPr>
        <p:blipFill>
          <a:blip r:embed="rId1"/>
          <a:stretch>
            <a:fillRect/>
          </a:stretch>
        </p:blipFill>
        <p:spPr>
          <a:xfrm>
            <a:off x="2771640" y="2925000"/>
            <a:ext cx="3502440" cy="1235880"/>
          </a:xfrm>
          <a:prstGeom prst="rect">
            <a:avLst/>
          </a:prstGeom>
          <a:ln>
            <a:noFill/>
          </a:ln>
        </p:spPr>
      </p:pic>
      <p:pic>
        <p:nvPicPr>
          <p:cNvPr id="214" name="Picture 4" descr=""/>
          <p:cNvPicPr/>
          <p:nvPr/>
        </p:nvPicPr>
        <p:blipFill>
          <a:blip r:embed="rId2"/>
          <a:stretch>
            <a:fillRect/>
          </a:stretch>
        </p:blipFill>
        <p:spPr>
          <a:xfrm>
            <a:off x="2771640" y="4135680"/>
            <a:ext cx="3837600" cy="1702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673200" y="404640"/>
            <a:ext cx="7776000" cy="575280"/>
          </a:xfrm>
          <a:prstGeom prst="rect">
            <a:avLst/>
          </a:prstGeom>
          <a:noFill/>
          <a:ln>
            <a:noFill/>
          </a:ln>
        </p:spPr>
        <p:txBody>
          <a:bodyPr lIns="90000" rIns="90000" tIns="45000" bIns="45000" anchor="b"/>
          <a:p>
            <a:pPr>
              <a:lnSpc>
                <a:spcPct val="100000"/>
              </a:lnSpc>
            </a:pPr>
            <a:r>
              <a:rPr b="1" lang="en-US" sz="2600">
                <a:solidFill>
                  <a:srgbClr val="000000"/>
                </a:solidFill>
                <a:latin typeface="Trebuchet MS"/>
              </a:rPr>
              <a:t>Por que e como expandir o papel da Análise da Decisão?</a:t>
            </a:r>
            <a:endParaRPr/>
          </a:p>
        </p:txBody>
      </p:sp>
      <p:sp>
        <p:nvSpPr>
          <p:cNvPr id="216" name="CustomShape 2"/>
          <p:cNvSpPr/>
          <p:nvPr/>
        </p:nvSpPr>
        <p:spPr>
          <a:xfrm>
            <a:off x="1979640" y="1197000"/>
            <a:ext cx="6553800" cy="4861440"/>
          </a:xfrm>
          <a:prstGeom prst="rect">
            <a:avLst/>
          </a:prstGeom>
          <a:noFill/>
          <a:ln>
            <a:noFill/>
          </a:ln>
        </p:spPr>
        <p:txBody>
          <a:bodyPr lIns="90000" rIns="90000" tIns="45000" bIns="45000"/>
          <a:p>
            <a:pPr>
              <a:lnSpc>
                <a:spcPct val="100000"/>
              </a:lnSpc>
              <a:buFont typeface="Wingdings" charset="2"/>
              <a:buChar char=""/>
            </a:pPr>
            <a:r>
              <a:rPr b="1" lang="en-US" sz="1600">
                <a:solidFill>
                  <a:srgbClr val="000000"/>
                </a:solidFill>
                <a:latin typeface="Trebuchet MS"/>
              </a:rPr>
              <a:t>É bom que as decisões tenham aspectos subjetivos</a:t>
            </a:r>
            <a:endParaRPr/>
          </a:p>
          <a:p>
            <a:pPr lvl="1">
              <a:lnSpc>
                <a:spcPct val="100000"/>
              </a:lnSpc>
              <a:buFont typeface="Wingdings" charset="2"/>
              <a:buChar char=""/>
            </a:pPr>
            <a:r>
              <a:rPr lang="en-US" sz="1600">
                <a:solidFill>
                  <a:srgbClr val="000000"/>
                </a:solidFill>
                <a:latin typeface="Trebuchet MS"/>
              </a:rPr>
              <a:t>There are those that would like to avoid the subjective aspects and make “objective decisions.” However, if there were such a thing as an objective decision that did not require any subjective input, we would literally not have any control over the decision. The intent would be to find the objective answer and that would be all we would need. Indeed, we could program computers, or have others smarter than we are program computers, to make our decisions for us.</a:t>
            </a:r>
            <a:endParaRPr/>
          </a:p>
          <a:p>
            <a:pPr algn="just">
              <a:lnSpc>
                <a:spcPct val="100000"/>
              </a:lnSpc>
            </a:pPr>
            <a:endParaRPr/>
          </a:p>
        </p:txBody>
      </p:sp>
      <p:sp>
        <p:nvSpPr>
          <p:cNvPr id="217" name="CustomShape 3"/>
          <p:cNvSpPr/>
          <p:nvPr/>
        </p:nvSpPr>
        <p:spPr>
          <a:xfrm>
            <a:off x="8028000" y="6408720"/>
            <a:ext cx="657720" cy="475200"/>
          </a:xfrm>
          <a:prstGeom prst="rect">
            <a:avLst/>
          </a:prstGeom>
          <a:noFill/>
          <a:ln>
            <a:noFill/>
          </a:ln>
        </p:spPr>
        <p:txBody>
          <a:bodyPr lIns="90000" rIns="90000" tIns="45000" bIns="45000"/>
          <a:p>
            <a:pPr>
              <a:lnSpc>
                <a:spcPct val="100000"/>
              </a:lnSpc>
            </a:pPr>
            <a:fld id="{7194FF0C-745E-4908-981F-19D223EB11E8}" type="slidenum">
              <a:rPr lang="en-US" sz="800">
                <a:solidFill>
                  <a:srgbClr val="4d4d4d"/>
                </a:solidFill>
                <a:latin typeface="Lucida Sans Unicode"/>
              </a:rPr>
              <a:t>&lt;number&gt;</a:t>
            </a:fld>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673200" y="404640"/>
            <a:ext cx="7776000" cy="575280"/>
          </a:xfrm>
          <a:prstGeom prst="rect">
            <a:avLst/>
          </a:prstGeom>
          <a:noFill/>
          <a:ln>
            <a:noFill/>
          </a:ln>
        </p:spPr>
        <p:txBody>
          <a:bodyPr lIns="90000" rIns="90000" tIns="45000" bIns="45000" anchor="b"/>
          <a:p>
            <a:pPr>
              <a:lnSpc>
                <a:spcPct val="100000"/>
              </a:lnSpc>
            </a:pPr>
            <a:r>
              <a:rPr b="1" lang="en-US" sz="2600">
                <a:solidFill>
                  <a:srgbClr val="000000"/>
                </a:solidFill>
                <a:latin typeface="Trebuchet MS"/>
              </a:rPr>
              <a:t>Por que e como expandir o papel da Análise da Decisão?</a:t>
            </a:r>
            <a:endParaRPr/>
          </a:p>
        </p:txBody>
      </p:sp>
      <p:sp>
        <p:nvSpPr>
          <p:cNvPr id="219" name="CustomShape 2"/>
          <p:cNvSpPr/>
          <p:nvPr/>
        </p:nvSpPr>
        <p:spPr>
          <a:xfrm>
            <a:off x="1979640" y="1197000"/>
            <a:ext cx="6553800" cy="4861440"/>
          </a:xfrm>
          <a:prstGeom prst="rect">
            <a:avLst/>
          </a:prstGeom>
          <a:noFill/>
          <a:ln>
            <a:noFill/>
          </a:ln>
        </p:spPr>
        <p:txBody>
          <a:bodyPr lIns="90000" rIns="90000" tIns="45000" bIns="45000"/>
          <a:p>
            <a:pPr>
              <a:lnSpc>
                <a:spcPct val="100000"/>
              </a:lnSpc>
              <a:buFont typeface="Wingdings" charset="2"/>
              <a:buChar char=""/>
            </a:pPr>
            <a:r>
              <a:rPr i="1" lang="en-US" sz="1600">
                <a:solidFill>
                  <a:srgbClr val="000000"/>
                </a:solidFill>
                <a:latin typeface="Trebuchet MS"/>
              </a:rPr>
              <a:t>Focused thinking, aided by appropriate analysis, can help make good decisions.</a:t>
            </a:r>
            <a:endParaRPr/>
          </a:p>
          <a:p>
            <a:pPr lvl="1">
              <a:lnSpc>
                <a:spcPct val="100000"/>
              </a:lnSpc>
              <a:buFont typeface="Wingdings" charset="2"/>
              <a:buChar char=""/>
            </a:pPr>
            <a:r>
              <a:rPr lang="en-US" sz="1600">
                <a:solidFill>
                  <a:srgbClr val="000000"/>
                </a:solidFill>
                <a:latin typeface="Trebuchet MS"/>
              </a:rPr>
              <a:t>Intuição não deve ser ignorada, apesar de ser muito difícil tomar decisões complexas exclusivamente com base na intuição</a:t>
            </a:r>
            <a:endParaRPr/>
          </a:p>
          <a:p>
            <a:pPr algn="just">
              <a:lnSpc>
                <a:spcPct val="100000"/>
              </a:lnSpc>
            </a:pPr>
            <a:endParaRPr/>
          </a:p>
          <a:p>
            <a:pPr lvl="1">
              <a:lnSpc>
                <a:spcPct val="100000"/>
              </a:lnSpc>
              <a:buFont typeface="Wingdings" charset="2"/>
              <a:buChar char=""/>
            </a:pPr>
            <a:r>
              <a:rPr lang="en-US" sz="1600">
                <a:solidFill>
                  <a:srgbClr val="000000"/>
                </a:solidFill>
                <a:latin typeface="Trebuchet MS"/>
              </a:rPr>
              <a:t>Complementar a intuição com análise racional explícita / estruturada / analítica</a:t>
            </a:r>
            <a:endParaRPr/>
          </a:p>
          <a:p>
            <a:pPr algn="just">
              <a:lnSpc>
                <a:spcPct val="100000"/>
              </a:lnSpc>
            </a:pPr>
            <a:endParaRPr/>
          </a:p>
          <a:p>
            <a:pPr lvl="1">
              <a:lnSpc>
                <a:spcPct val="100000"/>
              </a:lnSpc>
              <a:buFont typeface="Wingdings" charset="2"/>
              <a:buChar char=""/>
            </a:pPr>
            <a:r>
              <a:rPr lang="en-US" sz="1600">
                <a:solidFill>
                  <a:srgbClr val="000000"/>
                </a:solidFill>
                <a:latin typeface="Trebuchet MS"/>
              </a:rPr>
              <a:t>Quando intuição e resultado analítico entram em conflito, ha necessidade de entender melhor ambos; Resultados podem ser “iluminadores”</a:t>
            </a:r>
            <a:endParaRPr/>
          </a:p>
          <a:p>
            <a:pPr lvl="2">
              <a:lnSpc>
                <a:spcPct val="100000"/>
              </a:lnSpc>
              <a:buFont typeface="Wingdings" charset="2"/>
              <a:buChar char=""/>
            </a:pPr>
            <a:r>
              <a:rPr lang="en-US" sz="1600">
                <a:solidFill>
                  <a:srgbClr val="000000"/>
                </a:solidFill>
                <a:latin typeface="Trebuchet MS"/>
              </a:rPr>
              <a:t>Exemplo: </a:t>
            </a:r>
            <a:r>
              <a:rPr i="1" lang="en-US" sz="1600">
                <a:solidFill>
                  <a:srgbClr val="000000"/>
                </a:solidFill>
                <a:latin typeface="Trebuchet MS"/>
              </a:rPr>
              <a:t>Valuation</a:t>
            </a:r>
            <a:endParaRPr/>
          </a:p>
          <a:p>
            <a:pPr algn="just">
              <a:lnSpc>
                <a:spcPct val="100000"/>
              </a:lnSpc>
            </a:pPr>
            <a:endParaRPr/>
          </a:p>
        </p:txBody>
      </p:sp>
      <p:sp>
        <p:nvSpPr>
          <p:cNvPr id="220" name="CustomShape 3"/>
          <p:cNvSpPr/>
          <p:nvPr/>
        </p:nvSpPr>
        <p:spPr>
          <a:xfrm>
            <a:off x="8028000" y="6408720"/>
            <a:ext cx="657720" cy="475200"/>
          </a:xfrm>
          <a:prstGeom prst="rect">
            <a:avLst/>
          </a:prstGeom>
          <a:noFill/>
          <a:ln>
            <a:noFill/>
          </a:ln>
        </p:spPr>
        <p:txBody>
          <a:bodyPr lIns="90000" rIns="90000" tIns="45000" bIns="45000"/>
          <a:p>
            <a:pPr>
              <a:lnSpc>
                <a:spcPct val="100000"/>
              </a:lnSpc>
            </a:pPr>
            <a:fld id="{39DEAC7C-AEBA-43A8-82DF-D3B73A3F9341}" type="slidenum">
              <a:rPr lang="en-US" sz="800">
                <a:solidFill>
                  <a:srgbClr val="4d4d4d"/>
                </a:solidFill>
                <a:latin typeface="Lucida Sans Unicode"/>
              </a:rPr>
              <a:t>&lt;number&gt;</a:t>
            </a:fld>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673200" y="404640"/>
            <a:ext cx="7776000" cy="575280"/>
          </a:xfrm>
          <a:prstGeom prst="rect">
            <a:avLst/>
          </a:prstGeom>
          <a:noFill/>
          <a:ln>
            <a:noFill/>
          </a:ln>
        </p:spPr>
        <p:txBody>
          <a:bodyPr lIns="90000" rIns="90000" tIns="45000" bIns="45000" anchor="b"/>
          <a:p>
            <a:pPr>
              <a:lnSpc>
                <a:spcPct val="100000"/>
              </a:lnSpc>
            </a:pPr>
            <a:r>
              <a:rPr b="1" lang="en-US" sz="2600">
                <a:solidFill>
                  <a:srgbClr val="000000"/>
                </a:solidFill>
                <a:latin typeface="Trebuchet MS"/>
              </a:rPr>
              <a:t>Por que e como expandir o papel da Análise da Decisão?</a:t>
            </a:r>
            <a:endParaRPr/>
          </a:p>
        </p:txBody>
      </p:sp>
      <p:sp>
        <p:nvSpPr>
          <p:cNvPr id="222" name="CustomShape 2"/>
          <p:cNvSpPr/>
          <p:nvPr/>
        </p:nvSpPr>
        <p:spPr>
          <a:xfrm>
            <a:off x="1187640" y="1197000"/>
            <a:ext cx="7345800" cy="4861440"/>
          </a:xfrm>
          <a:prstGeom prst="rect">
            <a:avLst/>
          </a:prstGeom>
          <a:noFill/>
          <a:ln>
            <a:noFill/>
          </a:ln>
        </p:spPr>
        <p:txBody>
          <a:bodyPr lIns="90000" rIns="90000" tIns="45000" bIns="45000"/>
          <a:p>
            <a:pPr>
              <a:lnSpc>
                <a:spcPct val="100000"/>
              </a:lnSpc>
              <a:buFont typeface="Wingdings" charset="2"/>
              <a:buChar char=""/>
            </a:pPr>
            <a:r>
              <a:rPr lang="en-US" sz="1600">
                <a:solidFill>
                  <a:srgbClr val="000000"/>
                </a:solidFill>
                <a:latin typeface="Trebuchet MS"/>
              </a:rPr>
              <a:t>Modelos prescritivos valem tanto para decisões individuais como em grupo</a:t>
            </a:r>
            <a:endParaRPr/>
          </a:p>
          <a:p>
            <a:pPr lvl="1">
              <a:lnSpc>
                <a:spcPct val="100000"/>
              </a:lnSpc>
              <a:buFont typeface="Wingdings" charset="2"/>
              <a:buChar char=""/>
            </a:pPr>
            <a:r>
              <a:rPr lang="en-US" sz="1600">
                <a:solidFill>
                  <a:srgbClr val="000000"/>
                </a:solidFill>
                <a:latin typeface="Trebuchet MS"/>
              </a:rPr>
              <a:t>Ex.: Vale vs. ex. da Pipoca/cinema, guarda-chuva…</a:t>
            </a:r>
            <a:endParaRPr/>
          </a:p>
          <a:p>
            <a:pPr algn="just">
              <a:lnSpc>
                <a:spcPct val="100000"/>
              </a:lnSpc>
            </a:pPr>
            <a:endParaRPr/>
          </a:p>
          <a:p>
            <a:pPr>
              <a:lnSpc>
                <a:spcPct val="100000"/>
              </a:lnSpc>
              <a:buFont typeface="Wingdings" charset="2"/>
              <a:buChar char=""/>
            </a:pPr>
            <a:r>
              <a:rPr lang="en-US" sz="1600">
                <a:solidFill>
                  <a:srgbClr val="000000"/>
                </a:solidFill>
                <a:latin typeface="Trebuchet MS"/>
              </a:rPr>
              <a:t>Modelos normativos normalmente não são apropriados para uso prescritivo</a:t>
            </a:r>
            <a:endParaRPr/>
          </a:p>
          <a:p>
            <a:pPr lvl="1">
              <a:lnSpc>
                <a:spcPct val="100000"/>
              </a:lnSpc>
              <a:buFont typeface="Wingdings" charset="2"/>
              <a:buChar char=""/>
            </a:pPr>
            <a:r>
              <a:rPr lang="en-US" sz="1600">
                <a:solidFill>
                  <a:srgbClr val="000000"/>
                </a:solidFill>
                <a:latin typeface="Trebuchet MS"/>
              </a:rPr>
              <a:t>“</a:t>
            </a:r>
            <a:r>
              <a:rPr lang="en-US" sz="1600">
                <a:solidFill>
                  <a:srgbClr val="000000"/>
                </a:solidFill>
                <a:latin typeface="Trebuchet MS"/>
              </a:rPr>
              <a:t>Normative decision research identifies logically compelling properties with which decision behavior should conform.” (Keller, 1989)</a:t>
            </a:r>
            <a:endParaRPr/>
          </a:p>
          <a:p>
            <a:pPr lvl="1">
              <a:lnSpc>
                <a:spcPct val="100000"/>
              </a:lnSpc>
              <a:buFont typeface="Wingdings" charset="2"/>
              <a:buChar char=""/>
            </a:pPr>
            <a:r>
              <a:rPr lang="en-US" sz="1600">
                <a:solidFill>
                  <a:srgbClr val="000000"/>
                </a:solidFill>
                <a:latin typeface="Trebuchet MS"/>
              </a:rPr>
              <a:t>“</a:t>
            </a:r>
            <a:r>
              <a:rPr lang="en-US" sz="1600">
                <a:solidFill>
                  <a:srgbClr val="000000"/>
                </a:solidFill>
                <a:latin typeface="Trebuchet MS"/>
              </a:rPr>
              <a:t>On the other hand, descriptive decision research identifies the way people actually make choices”</a:t>
            </a:r>
            <a:endParaRPr/>
          </a:p>
          <a:p>
            <a:pPr lvl="1">
              <a:lnSpc>
                <a:spcPct val="100000"/>
              </a:lnSpc>
              <a:buFont typeface="Wingdings" charset="2"/>
              <a:buChar char=""/>
            </a:pPr>
            <a:r>
              <a:rPr lang="en-US" sz="1600">
                <a:solidFill>
                  <a:srgbClr val="000000"/>
                </a:solidFill>
                <a:latin typeface="Trebuchet MS"/>
              </a:rPr>
              <a:t>“</a:t>
            </a:r>
            <a:r>
              <a:rPr lang="en-US" sz="1600">
                <a:solidFill>
                  <a:srgbClr val="000000"/>
                </a:solidFill>
                <a:latin typeface="Trebuchet MS"/>
              </a:rPr>
              <a:t>Research with a prescriptive purpose is designed to bridge this gap by developing and testing methods for aiding people in conforming with desired normative principles”</a:t>
            </a:r>
            <a:endParaRPr/>
          </a:p>
          <a:p>
            <a:pPr lvl="1">
              <a:lnSpc>
                <a:spcPct val="100000"/>
              </a:lnSpc>
              <a:buFont typeface="Wingdings" charset="2"/>
              <a:buChar char=""/>
            </a:pPr>
            <a:r>
              <a:rPr lang="en-US" sz="1600">
                <a:solidFill>
                  <a:srgbClr val="000000"/>
                </a:solidFill>
                <a:latin typeface="Trebuchet MS"/>
              </a:rPr>
              <a:t>Integrar modelos teóricos (curvas de utilidade, funções objetivo, …) com aspectos comportamentais – como vs. o que</a:t>
            </a:r>
            <a:endParaRPr/>
          </a:p>
          <a:p>
            <a:pPr lvl="2">
              <a:lnSpc>
                <a:spcPct val="100000"/>
              </a:lnSpc>
              <a:buFont typeface="Wingdings" charset="2"/>
              <a:buChar char=""/>
            </a:pPr>
            <a:r>
              <a:rPr lang="en-US" sz="1600">
                <a:solidFill>
                  <a:srgbClr val="000000"/>
                </a:solidFill>
                <a:latin typeface="Trebuchet MS"/>
              </a:rPr>
              <a:t>Las Vegas vs Cinema; Loteria</a:t>
            </a:r>
            <a:endParaRPr/>
          </a:p>
        </p:txBody>
      </p:sp>
      <p:sp>
        <p:nvSpPr>
          <p:cNvPr id="223" name="CustomShape 3"/>
          <p:cNvSpPr/>
          <p:nvPr/>
        </p:nvSpPr>
        <p:spPr>
          <a:xfrm>
            <a:off x="8028000" y="6408720"/>
            <a:ext cx="657720" cy="475200"/>
          </a:xfrm>
          <a:prstGeom prst="rect">
            <a:avLst/>
          </a:prstGeom>
          <a:noFill/>
          <a:ln>
            <a:noFill/>
          </a:ln>
        </p:spPr>
        <p:txBody>
          <a:bodyPr lIns="90000" rIns="90000" tIns="45000" bIns="45000"/>
          <a:p>
            <a:pPr>
              <a:lnSpc>
                <a:spcPct val="100000"/>
              </a:lnSpc>
            </a:pPr>
            <a:fld id="{F2E99568-E6DA-4C2C-8A1E-89D63F3D0D92}" type="slidenum">
              <a:rPr lang="en-US" sz="800">
                <a:solidFill>
                  <a:srgbClr val="4d4d4d"/>
                </a:solidFill>
                <a:latin typeface="Lucida Sans Unicode"/>
              </a:rPr>
              <a:t>&lt;number&gt;</a:t>
            </a:fld>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CustomShape 1"/>
          <p:cNvSpPr/>
          <p:nvPr/>
        </p:nvSpPr>
        <p:spPr>
          <a:xfrm>
            <a:off x="673200" y="404640"/>
            <a:ext cx="7776000" cy="575280"/>
          </a:xfrm>
          <a:prstGeom prst="rect">
            <a:avLst/>
          </a:prstGeom>
          <a:noFill/>
          <a:ln>
            <a:noFill/>
          </a:ln>
        </p:spPr>
        <p:txBody>
          <a:bodyPr lIns="90000" rIns="90000" tIns="45000" bIns="45000" anchor="b"/>
          <a:p>
            <a:pPr>
              <a:lnSpc>
                <a:spcPct val="100000"/>
              </a:lnSpc>
            </a:pPr>
            <a:r>
              <a:rPr b="1" lang="en-US" sz="2600">
                <a:solidFill>
                  <a:srgbClr val="000000"/>
                </a:solidFill>
                <a:latin typeface="Trebuchet MS"/>
              </a:rPr>
              <a:t>Por que e como expandir o papel da Análise da Decisão?</a:t>
            </a:r>
            <a:endParaRPr/>
          </a:p>
        </p:txBody>
      </p:sp>
      <p:sp>
        <p:nvSpPr>
          <p:cNvPr id="225" name="CustomShape 2"/>
          <p:cNvSpPr/>
          <p:nvPr/>
        </p:nvSpPr>
        <p:spPr>
          <a:xfrm>
            <a:off x="1979640" y="1197000"/>
            <a:ext cx="6553800" cy="4861440"/>
          </a:xfrm>
          <a:prstGeom prst="rect">
            <a:avLst/>
          </a:prstGeom>
          <a:noFill/>
          <a:ln>
            <a:noFill/>
          </a:ln>
        </p:spPr>
        <p:txBody>
          <a:bodyPr lIns="90000" rIns="90000" tIns="45000" bIns="45000"/>
          <a:p>
            <a:pPr>
              <a:lnSpc>
                <a:spcPct val="100000"/>
              </a:lnSpc>
              <a:buFont typeface="Wingdings" charset="2"/>
              <a:buChar char=""/>
            </a:pPr>
            <a:r>
              <a:rPr lang="en-US" sz="1600">
                <a:solidFill>
                  <a:srgbClr val="000000"/>
                </a:solidFill>
                <a:latin typeface="Trebuchet MS"/>
              </a:rPr>
              <a:t>Pesquisas descritivas complementam a análise prescritiva</a:t>
            </a:r>
            <a:endParaRPr/>
          </a:p>
          <a:p>
            <a:pPr lvl="1">
              <a:lnSpc>
                <a:spcPct val="100000"/>
              </a:lnSpc>
              <a:buFont typeface="Wingdings" charset="2"/>
              <a:buChar char=""/>
            </a:pPr>
            <a:r>
              <a:rPr lang="en-US" sz="1600">
                <a:solidFill>
                  <a:srgbClr val="000000"/>
                </a:solidFill>
                <a:latin typeface="Trebuchet MS"/>
              </a:rPr>
              <a:t>Mintzberg</a:t>
            </a:r>
            <a:endParaRPr/>
          </a:p>
          <a:p>
            <a:pPr lvl="1">
              <a:lnSpc>
                <a:spcPct val="100000"/>
              </a:lnSpc>
              <a:buFont typeface="Wingdings" charset="2"/>
              <a:buChar char=""/>
            </a:pPr>
            <a:r>
              <a:rPr lang="en-US" sz="1600">
                <a:solidFill>
                  <a:srgbClr val="000000"/>
                </a:solidFill>
                <a:latin typeface="Trebuchet MS"/>
              </a:rPr>
              <a:t>Iterativo</a:t>
            </a: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typeface="Wingdings" charset="2"/>
              <a:buChar char=""/>
            </a:pPr>
            <a:r>
              <a:rPr lang="en-US" sz="1600">
                <a:solidFill>
                  <a:srgbClr val="000000"/>
                </a:solidFill>
                <a:latin typeface="Trebuchet MS"/>
              </a:rPr>
              <a:t>Insights sobre a decisão, não a escolha quanto a o que fazer, são o principal produto</a:t>
            </a:r>
            <a:endParaRPr/>
          </a:p>
          <a:p>
            <a:pPr lvl="1">
              <a:lnSpc>
                <a:spcPct val="100000"/>
              </a:lnSpc>
              <a:buFont typeface="Wingdings" charset="2"/>
              <a:buChar char=""/>
            </a:pPr>
            <a:r>
              <a:rPr lang="en-US" sz="1600">
                <a:solidFill>
                  <a:srgbClr val="000000"/>
                </a:solidFill>
                <a:latin typeface="Trebuchet MS"/>
              </a:rPr>
              <a:t>Entender bem o problema, relação entre variáveis, objetivos, etc…</a:t>
            </a:r>
            <a:endParaRPr/>
          </a:p>
          <a:p>
            <a:pPr lvl="1">
              <a:lnSpc>
                <a:spcPct val="100000"/>
              </a:lnSpc>
              <a:buFont typeface="Wingdings" charset="2"/>
              <a:buChar char=""/>
            </a:pPr>
            <a:r>
              <a:rPr lang="en-US" sz="1600">
                <a:solidFill>
                  <a:srgbClr val="000000"/>
                </a:solidFill>
                <a:latin typeface="Trebuchet MS"/>
              </a:rPr>
              <a:t>Modelo é só uma representação da realidade</a:t>
            </a:r>
            <a:endParaRPr/>
          </a:p>
          <a:p>
            <a:pPr lvl="1">
              <a:lnSpc>
                <a:spcPct val="100000"/>
              </a:lnSpc>
              <a:buFont typeface="Wingdings" charset="2"/>
              <a:buChar char=""/>
            </a:pPr>
            <a:r>
              <a:rPr lang="en-US" sz="1600">
                <a:solidFill>
                  <a:srgbClr val="000000"/>
                </a:solidFill>
                <a:latin typeface="Trebuchet MS"/>
              </a:rPr>
              <a:t>Ex.: Tabela de alternativas; Brainstorming; Definição de objetivos e pesos, com debate e explicitação (Camanho), DDP, …</a:t>
            </a:r>
            <a:endParaRPr/>
          </a:p>
        </p:txBody>
      </p:sp>
      <p:sp>
        <p:nvSpPr>
          <p:cNvPr id="226" name="CustomShape 3"/>
          <p:cNvSpPr/>
          <p:nvPr/>
        </p:nvSpPr>
        <p:spPr>
          <a:xfrm>
            <a:off x="8028000" y="6408720"/>
            <a:ext cx="657720" cy="475200"/>
          </a:xfrm>
          <a:prstGeom prst="rect">
            <a:avLst/>
          </a:prstGeom>
          <a:noFill/>
          <a:ln>
            <a:noFill/>
          </a:ln>
        </p:spPr>
        <p:txBody>
          <a:bodyPr lIns="90000" rIns="90000" tIns="45000" bIns="45000"/>
          <a:p>
            <a:pPr>
              <a:lnSpc>
                <a:spcPct val="100000"/>
              </a:lnSpc>
            </a:pPr>
            <a:fld id="{46FA103B-AA27-47AB-85B1-412F3494A794}" type="slidenum">
              <a:rPr lang="en-US" sz="800">
                <a:solidFill>
                  <a:srgbClr val="4d4d4d"/>
                </a:solidFill>
                <a:latin typeface="Lucida Sans Unicode"/>
              </a:rPr>
              <a:t>&lt;number&gt;</a:t>
            </a:fld>
            <a:endParaRPr/>
          </a:p>
        </p:txBody>
      </p:sp>
      <p:pic>
        <p:nvPicPr>
          <p:cNvPr id="227" name="Imagem 4" descr=""/>
          <p:cNvPicPr/>
          <p:nvPr/>
        </p:nvPicPr>
        <p:blipFill>
          <a:blip r:embed="rId1"/>
          <a:stretch>
            <a:fillRect/>
          </a:stretch>
        </p:blipFill>
        <p:spPr>
          <a:xfrm>
            <a:off x="4068000" y="1628640"/>
            <a:ext cx="3887280" cy="23374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673200" y="404640"/>
            <a:ext cx="7776000" cy="575280"/>
          </a:xfrm>
          <a:prstGeom prst="rect">
            <a:avLst/>
          </a:prstGeom>
          <a:noFill/>
          <a:ln>
            <a:noFill/>
          </a:ln>
        </p:spPr>
        <p:txBody>
          <a:bodyPr lIns="90000" rIns="90000" tIns="45000" bIns="45000" anchor="b"/>
          <a:p>
            <a:pPr>
              <a:lnSpc>
                <a:spcPct val="100000"/>
              </a:lnSpc>
            </a:pPr>
            <a:r>
              <a:rPr b="1" lang="en-US" sz="2600">
                <a:solidFill>
                  <a:srgbClr val="000000"/>
                </a:solidFill>
                <a:latin typeface="Trebuchet MS"/>
              </a:rPr>
              <a:t>Ampliando o Escopo da Análise de Decisão</a:t>
            </a:r>
            <a:endParaRPr/>
          </a:p>
        </p:txBody>
      </p:sp>
      <p:sp>
        <p:nvSpPr>
          <p:cNvPr id="229" name="CustomShape 2"/>
          <p:cNvSpPr/>
          <p:nvPr/>
        </p:nvSpPr>
        <p:spPr>
          <a:xfrm>
            <a:off x="8028000" y="6408720"/>
            <a:ext cx="657720" cy="475200"/>
          </a:xfrm>
          <a:prstGeom prst="rect">
            <a:avLst/>
          </a:prstGeom>
          <a:noFill/>
          <a:ln>
            <a:noFill/>
          </a:ln>
        </p:spPr>
        <p:txBody>
          <a:bodyPr lIns="90000" rIns="90000" tIns="45000" bIns="45000"/>
          <a:p>
            <a:pPr>
              <a:lnSpc>
                <a:spcPct val="100000"/>
              </a:lnSpc>
            </a:pPr>
            <a:fld id="{A833184B-30FA-4947-AFC3-5C1DBA7ED07E}" type="slidenum">
              <a:rPr lang="en-US" sz="800">
                <a:solidFill>
                  <a:srgbClr val="4d4d4d"/>
                </a:solidFill>
                <a:latin typeface="Lucida Sans Unicode"/>
              </a:rPr>
              <a:t>&lt;number&gt;</a:t>
            </a:fld>
            <a:endParaRPr/>
          </a:p>
        </p:txBody>
      </p:sp>
      <p:pic>
        <p:nvPicPr>
          <p:cNvPr id="230" name="Picture 2" descr=""/>
          <p:cNvPicPr/>
          <p:nvPr/>
        </p:nvPicPr>
        <p:blipFill>
          <a:blip r:embed="rId1"/>
          <a:stretch>
            <a:fillRect/>
          </a:stretch>
        </p:blipFill>
        <p:spPr>
          <a:xfrm>
            <a:off x="797400" y="2349000"/>
            <a:ext cx="3053520" cy="1258920"/>
          </a:xfrm>
          <a:prstGeom prst="rect">
            <a:avLst/>
          </a:prstGeom>
          <a:ln>
            <a:noFill/>
          </a:ln>
        </p:spPr>
      </p:pic>
      <p:sp>
        <p:nvSpPr>
          <p:cNvPr id="231" name="CustomShape 3"/>
          <p:cNvSpPr/>
          <p:nvPr/>
        </p:nvSpPr>
        <p:spPr>
          <a:xfrm>
            <a:off x="1979640" y="1197000"/>
            <a:ext cx="6553800" cy="4861440"/>
          </a:xfrm>
          <a:prstGeom prst="rect">
            <a:avLst/>
          </a:prstGeom>
          <a:noFill/>
          <a:ln>
            <a:noFill/>
          </a:ln>
        </p:spPr>
        <p:txBody>
          <a:bodyPr lIns="90000" rIns="90000" tIns="45000" bIns="45000"/>
          <a:p>
            <a:pPr>
              <a:lnSpc>
                <a:spcPct val="100000"/>
              </a:lnSpc>
              <a:buFont typeface="Wingdings" charset="2"/>
              <a:buChar char=""/>
            </a:pPr>
            <a:r>
              <a:rPr lang="en-US" sz="1600">
                <a:solidFill>
                  <a:srgbClr val="000000"/>
                </a:solidFill>
                <a:latin typeface="Trebuchet MS"/>
              </a:rPr>
              <a:t>AD deve guiar todo o pensamento sobre decisão</a:t>
            </a:r>
            <a:endParaRPr/>
          </a:p>
          <a:p>
            <a:pPr lvl="1">
              <a:lnSpc>
                <a:spcPct val="100000"/>
              </a:lnSpc>
              <a:buFont typeface="Wingdings" charset="2"/>
              <a:buChar char=""/>
            </a:pPr>
            <a:r>
              <a:rPr lang="en-US" sz="1600">
                <a:solidFill>
                  <a:srgbClr val="000000"/>
                </a:solidFill>
                <a:latin typeface="Trebuchet MS"/>
              </a:rPr>
              <a:t>Aplicar a todas, não só às “6”</a:t>
            </a:r>
            <a:endParaRPr/>
          </a:p>
          <a:p>
            <a:pPr lvl="1">
              <a:lnSpc>
                <a:spcPct val="100000"/>
              </a:lnSpc>
              <a:buFont typeface="Wingdings" charset="2"/>
              <a:buChar char=""/>
            </a:pPr>
            <a:r>
              <a:rPr lang="en-US" sz="1600">
                <a:solidFill>
                  <a:srgbClr val="000000"/>
                </a:solidFill>
                <a:latin typeface="Trebuchet MS"/>
              </a:rPr>
              <a:t>Forma de solucionar problemas complexos -&gt; forma de pensar</a:t>
            </a:r>
            <a:endParaRPr/>
          </a:p>
          <a:p>
            <a:pPr lvl="1">
              <a:lnSpc>
                <a:spcPct val="100000"/>
              </a:lnSpc>
              <a:buFont typeface="Wingdings" charset="2"/>
              <a:buChar char=""/>
            </a:pPr>
            <a:r>
              <a:rPr lang="en-US" sz="1600">
                <a:solidFill>
                  <a:srgbClr val="000000"/>
                </a:solidFill>
                <a:latin typeface="Trebuchet MS"/>
              </a:rPr>
              <a:t>Ajuda a selecionar a alternativa -&gt; ajuda a entender o problema</a:t>
            </a:r>
            <a:endParaRPr/>
          </a:p>
          <a:p>
            <a:pPr lvl="2">
              <a:lnSpc>
                <a:spcPct val="100000"/>
              </a:lnSpc>
              <a:buFont typeface="Wingdings" charset="2"/>
              <a:buChar char=""/>
            </a:pPr>
            <a:r>
              <a:rPr lang="en-US" sz="1600">
                <a:solidFill>
                  <a:srgbClr val="000000"/>
                </a:solidFill>
                <a:latin typeface="Trebuchet MS"/>
              </a:rPr>
              <a:t>Não tomar o problema como “dado”</a:t>
            </a:r>
            <a:endParaRPr/>
          </a:p>
          <a:p>
            <a:pPr lvl="1">
              <a:lnSpc>
                <a:spcPct val="100000"/>
              </a:lnSpc>
              <a:buFont typeface="Wingdings" charset="2"/>
              <a:buChar char=""/>
            </a:pPr>
            <a:r>
              <a:rPr lang="en-US" sz="1600">
                <a:solidFill>
                  <a:srgbClr val="000000"/>
                </a:solidFill>
                <a:latin typeface="Trebuchet MS"/>
              </a:rPr>
              <a:t>Aspectos quantitativos -&gt; aspectos qualitativos</a:t>
            </a:r>
            <a:endParaRPr/>
          </a:p>
          <a:p>
            <a:pPr lvl="1">
              <a:lnSpc>
                <a:spcPct val="100000"/>
              </a:lnSpc>
              <a:buFont typeface="Wingdings" charset="2"/>
              <a:buChar char=""/>
            </a:pPr>
            <a:r>
              <a:rPr lang="en-US" sz="1600">
                <a:solidFill>
                  <a:srgbClr val="000000"/>
                </a:solidFill>
                <a:latin typeface="Trebuchet MS"/>
              </a:rPr>
              <a:t>Processo sequencial -&gt; iterativo</a:t>
            </a:r>
            <a:endParaRPr/>
          </a:p>
          <a:p>
            <a:pPr>
              <a:lnSpc>
                <a:spcPct val="100000"/>
              </a:lnSpc>
              <a:buFont typeface="Wingdings" charset="2"/>
              <a:buChar char=""/>
            </a:pPr>
            <a:r>
              <a:rPr lang="en-US" sz="1600">
                <a:solidFill>
                  <a:srgbClr val="000000"/>
                </a:solidFill>
                <a:latin typeface="Trebuchet MS"/>
              </a:rPr>
              <a:t>AD reduz erros por vieses cognitivos / psicológicos</a:t>
            </a:r>
            <a:endParaRPr/>
          </a:p>
          <a:p>
            <a:pPr lvl="1">
              <a:lnSpc>
                <a:spcPct val="100000"/>
              </a:lnSpc>
              <a:buFont typeface="Wingdings" charset="2"/>
              <a:buChar char=""/>
            </a:pPr>
            <a:r>
              <a:rPr lang="en-US" sz="1600">
                <a:solidFill>
                  <a:srgbClr val="000000"/>
                </a:solidFill>
                <a:latin typeface="Trebuchet MS"/>
              </a:rPr>
              <a:t>Confronto e comparação da intuição com a análise</a:t>
            </a:r>
            <a:endParaRPr/>
          </a:p>
          <a:p>
            <a:pPr lvl="1">
              <a:lnSpc>
                <a:spcPct val="100000"/>
              </a:lnSpc>
              <a:buFont typeface="Wingdings" charset="2"/>
              <a:buChar char=""/>
            </a:pPr>
            <a:r>
              <a:rPr lang="en-US" sz="1600">
                <a:solidFill>
                  <a:srgbClr val="000000"/>
                </a:solidFill>
                <a:latin typeface="Trebuchet MS"/>
              </a:rPr>
              <a:t>Separar problema complexo em problemas mais simples</a:t>
            </a:r>
            <a:endParaRPr/>
          </a:p>
          <a:p>
            <a:pPr lvl="1">
              <a:lnSpc>
                <a:spcPct val="100000"/>
              </a:lnSpc>
              <a:buFont typeface="Wingdings" charset="2"/>
              <a:buChar char=""/>
            </a:pPr>
            <a:r>
              <a:rPr lang="en-US" sz="1600">
                <a:solidFill>
                  <a:srgbClr val="000000"/>
                </a:solidFill>
                <a:latin typeface="Trebuchet MS"/>
              </a:rPr>
              <a:t>Thinking Slow vs. Thinking Fast</a:t>
            </a:r>
            <a:endParaRPr/>
          </a:p>
          <a:p>
            <a:pPr lvl="1">
              <a:lnSpc>
                <a:spcPct val="100000"/>
              </a:lnSpc>
              <a:buFont typeface="Wingdings" charset="2"/>
              <a:buChar char=""/>
            </a:pPr>
            <a:r>
              <a:rPr lang="en-US" sz="1600">
                <a:solidFill>
                  <a:srgbClr val="000000"/>
                </a:solidFill>
                <a:latin typeface="Trebuchet MS"/>
              </a:rPr>
              <a:t>Ex.: dar peso exagerado para eventos recentes</a:t>
            </a:r>
            <a:endParaRPr/>
          </a:p>
          <a:p>
            <a:pPr lvl="1">
              <a:lnSpc>
                <a:spcPct val="100000"/>
              </a:lnSpc>
              <a:buFont typeface="Wingdings" charset="2"/>
              <a:buChar char=""/>
            </a:pPr>
            <a:r>
              <a:rPr lang="en-US" sz="1600">
                <a:solidFill>
                  <a:srgbClr val="000000"/>
                </a:solidFill>
                <a:latin typeface="Trebuchet MS"/>
              </a:rPr>
              <a:t>Melhor comunicação e explicitação de interesses “escondidos” (Politics)</a:t>
            </a:r>
            <a:endParaRPr/>
          </a:p>
          <a:p>
            <a:pPr>
              <a:lnSpc>
                <a:spcPct val="100000"/>
              </a:lnSpc>
              <a:buFont typeface="Wingdings" charset="2"/>
              <a:buChar char=""/>
            </a:pPr>
            <a:r>
              <a:rPr lang="en-US" sz="1600">
                <a:solidFill>
                  <a:srgbClr val="000000"/>
                </a:solidFill>
                <a:latin typeface="Trebuchet MS"/>
              </a:rPr>
              <a:t>“</a:t>
            </a:r>
            <a:r>
              <a:rPr lang="en-US" sz="1600">
                <a:solidFill>
                  <a:srgbClr val="000000"/>
                </a:solidFill>
                <a:latin typeface="Trebuchet MS"/>
              </a:rPr>
              <a:t>AD para todos”</a:t>
            </a:r>
            <a:endParaRPr/>
          </a:p>
          <a:p>
            <a:pPr lvl="1">
              <a:lnSpc>
                <a:spcPct val="100000"/>
              </a:lnSpc>
              <a:buFont typeface="Wingdings" charset="2"/>
              <a:buChar char=""/>
            </a:pPr>
            <a:r>
              <a:rPr lang="en-US" sz="1600">
                <a:solidFill>
                  <a:srgbClr val="000000"/>
                </a:solidFill>
                <a:latin typeface="Trebuchet MS"/>
              </a:rPr>
              <a:t>Necessidade de analista de decisão vs. Entendimento do processo para todos os decisores</a:t>
            </a:r>
            <a:endParaRPr/>
          </a:p>
          <a:p>
            <a:pPr algn="just">
              <a:lnSpc>
                <a:spcPct val="100000"/>
              </a:lnSpc>
            </a:pPr>
            <a:endParaRPr/>
          </a:p>
        </p:txBody>
      </p:sp>
      <p:sp>
        <p:nvSpPr>
          <p:cNvPr id="232" name="CustomShape 4"/>
          <p:cNvSpPr/>
          <p:nvPr/>
        </p:nvSpPr>
        <p:spPr>
          <a:xfrm>
            <a:off x="155520" y="-144360"/>
            <a:ext cx="303840" cy="303840"/>
          </a:xfrm>
          <a:prstGeom prst="rect">
            <a:avLst/>
          </a:prstGeom>
          <a:noFill/>
          <a:ln>
            <a:noFill/>
          </a:ln>
        </p:spPr>
      </p:sp>
      <p:sp>
        <p:nvSpPr>
          <p:cNvPr id="233" name="CustomShape 5"/>
          <p:cNvSpPr/>
          <p:nvPr/>
        </p:nvSpPr>
        <p:spPr>
          <a:xfrm>
            <a:off x="307800" y="7920"/>
            <a:ext cx="303840" cy="303840"/>
          </a:xfrm>
          <a:prstGeom prst="rect">
            <a:avLst/>
          </a:prstGeom>
          <a:noFill/>
          <a:ln>
            <a:noFill/>
          </a:ln>
        </p:spPr>
      </p:sp>
      <p:sp>
        <p:nvSpPr>
          <p:cNvPr id="234" name="CustomShape 6"/>
          <p:cNvSpPr/>
          <p:nvPr/>
        </p:nvSpPr>
        <p:spPr>
          <a:xfrm>
            <a:off x="460440" y="160200"/>
            <a:ext cx="303840" cy="303840"/>
          </a:xfrm>
          <a:prstGeom prst="rect">
            <a:avLst/>
          </a:prstGeom>
          <a:noFill/>
          <a:ln>
            <a:noFill/>
          </a:ln>
        </p:spPr>
      </p:sp>
      <p:pic>
        <p:nvPicPr>
          <p:cNvPr id="235" name="Picture 10" descr=""/>
          <p:cNvPicPr/>
          <p:nvPr/>
        </p:nvPicPr>
        <p:blipFill>
          <a:blip r:embed="rId2"/>
          <a:stretch>
            <a:fillRect/>
          </a:stretch>
        </p:blipFill>
        <p:spPr>
          <a:xfrm>
            <a:off x="810000" y="3789000"/>
            <a:ext cx="1157760" cy="154404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CustomShape 1"/>
          <p:cNvSpPr/>
          <p:nvPr/>
        </p:nvSpPr>
        <p:spPr>
          <a:xfrm>
            <a:off x="673200" y="404640"/>
            <a:ext cx="7776000" cy="575280"/>
          </a:xfrm>
          <a:prstGeom prst="rect">
            <a:avLst/>
          </a:prstGeom>
          <a:noFill/>
          <a:ln>
            <a:noFill/>
          </a:ln>
        </p:spPr>
        <p:txBody>
          <a:bodyPr lIns="90000" rIns="90000" tIns="45000" bIns="45000" anchor="b"/>
          <a:p>
            <a:pPr>
              <a:lnSpc>
                <a:spcPct val="100000"/>
              </a:lnSpc>
            </a:pPr>
            <a:r>
              <a:rPr b="1" lang="en-US" sz="2600">
                <a:solidFill>
                  <a:srgbClr val="000000"/>
                </a:solidFill>
                <a:latin typeface="Trebuchet MS"/>
              </a:rPr>
              <a:t>Implicações Práticas</a:t>
            </a:r>
            <a:endParaRPr/>
          </a:p>
        </p:txBody>
      </p:sp>
      <p:sp>
        <p:nvSpPr>
          <p:cNvPr id="237" name="CustomShape 2"/>
          <p:cNvSpPr/>
          <p:nvPr/>
        </p:nvSpPr>
        <p:spPr>
          <a:xfrm>
            <a:off x="1115640" y="1197000"/>
            <a:ext cx="5399640" cy="4861440"/>
          </a:xfrm>
          <a:prstGeom prst="rect">
            <a:avLst/>
          </a:prstGeom>
          <a:noFill/>
          <a:ln>
            <a:noFill/>
          </a:ln>
        </p:spPr>
        <p:txBody>
          <a:bodyPr lIns="90000" rIns="90000" tIns="45000" bIns="45000"/>
          <a:p>
            <a:pPr>
              <a:lnSpc>
                <a:spcPct val="100000"/>
              </a:lnSpc>
              <a:buFont typeface="Wingdings" charset="2"/>
              <a:buChar char=""/>
            </a:pPr>
            <a:r>
              <a:rPr lang="en-US" sz="1600">
                <a:solidFill>
                  <a:srgbClr val="000000"/>
                </a:solidFill>
                <a:latin typeface="Trebuchet MS"/>
              </a:rPr>
              <a:t>Entender quais as decisões importantes para as pessoas</a:t>
            </a:r>
            <a:endParaRPr/>
          </a:p>
          <a:p>
            <a:pPr lvl="1">
              <a:lnSpc>
                <a:spcPct val="100000"/>
              </a:lnSpc>
              <a:buFont typeface="Wingdings" charset="2"/>
              <a:buChar char=""/>
            </a:pPr>
            <a:r>
              <a:rPr lang="en-US" sz="1600">
                <a:solidFill>
                  <a:srgbClr val="000000"/>
                </a:solidFill>
                <a:latin typeface="Trebuchet MS"/>
              </a:rPr>
              <a:t>Principalmente decisões pessoais!</a:t>
            </a:r>
            <a:endParaRPr/>
          </a:p>
          <a:p>
            <a:pPr lvl="1">
              <a:lnSpc>
                <a:spcPct val="100000"/>
              </a:lnSpc>
              <a:buFont typeface="Wingdings" charset="2"/>
              <a:buChar char=""/>
            </a:pPr>
            <a:r>
              <a:rPr lang="en-US" sz="1600">
                <a:solidFill>
                  <a:srgbClr val="000000"/>
                </a:solidFill>
                <a:latin typeface="Trebuchet MS"/>
              </a:rPr>
              <a:t>Que tipo de ajuda precisam?</a:t>
            </a:r>
            <a:endParaRPr/>
          </a:p>
          <a:p>
            <a:pPr lvl="1">
              <a:lnSpc>
                <a:spcPct val="100000"/>
              </a:lnSpc>
              <a:buFont typeface="Wingdings" charset="2"/>
              <a:buChar char=""/>
            </a:pPr>
            <a:r>
              <a:rPr lang="en-US" sz="1600">
                <a:solidFill>
                  <a:srgbClr val="000000"/>
                </a:solidFill>
                <a:latin typeface="Trebuchet MS"/>
              </a:rPr>
              <a:t>Que tipo de ajuda estão dispostas a aceitar?</a:t>
            </a:r>
            <a:endParaRPr/>
          </a:p>
          <a:p>
            <a:pPr>
              <a:lnSpc>
                <a:spcPct val="100000"/>
              </a:lnSpc>
              <a:buFont typeface="Wingdings" charset="2"/>
              <a:buChar char=""/>
            </a:pPr>
            <a:r>
              <a:rPr lang="en-US" sz="1600">
                <a:solidFill>
                  <a:srgbClr val="000000"/>
                </a:solidFill>
                <a:latin typeface="Trebuchet MS"/>
              </a:rPr>
              <a:t>Desenvolver conceitos, ferramentas e procedimentos para ajudar os tomadores de decisão</a:t>
            </a:r>
            <a:endParaRPr/>
          </a:p>
          <a:p>
            <a:pPr lvl="1">
              <a:lnSpc>
                <a:spcPct val="100000"/>
              </a:lnSpc>
              <a:buFont typeface="Wingdings" charset="2"/>
              <a:buChar char=""/>
            </a:pPr>
            <a:r>
              <a:rPr lang="en-US" sz="1600">
                <a:solidFill>
                  <a:srgbClr val="000000"/>
                </a:solidFill>
                <a:latin typeface="Trebuchet MS"/>
              </a:rPr>
              <a:t>Maior dificuldade é estruturar o problema; Separar o que são: problema, objetivos, alternativas, seleção</a:t>
            </a:r>
            <a:endParaRPr/>
          </a:p>
          <a:p>
            <a:pPr lvl="1">
              <a:lnSpc>
                <a:spcPct val="100000"/>
              </a:lnSpc>
              <a:buFont typeface="Wingdings" charset="2"/>
              <a:buChar char=""/>
            </a:pPr>
            <a:r>
              <a:rPr lang="en-US" sz="1600">
                <a:solidFill>
                  <a:srgbClr val="000000"/>
                </a:solidFill>
                <a:latin typeface="Trebuchet MS"/>
              </a:rPr>
              <a:t>Ex.: Discussão em sala sobre tabela de alternativas - elevador; selecionar antes de criar alternativas criativas; Produção – ampliar o problema para mudar preço, subcontratar, etc...</a:t>
            </a:r>
            <a:endParaRPr/>
          </a:p>
          <a:p>
            <a:pPr lvl="1">
              <a:lnSpc>
                <a:spcPct val="100000"/>
              </a:lnSpc>
              <a:buFont typeface="Wingdings" charset="2"/>
              <a:buChar char=""/>
            </a:pPr>
            <a:r>
              <a:rPr lang="en-US" sz="1600">
                <a:solidFill>
                  <a:srgbClr val="000000"/>
                </a:solidFill>
                <a:latin typeface="Trebuchet MS"/>
              </a:rPr>
              <a:t>Versus: métodos matemáticos mais robustos, árvore mais completa, etc...</a:t>
            </a:r>
            <a:endParaRPr/>
          </a:p>
        </p:txBody>
      </p:sp>
      <p:sp>
        <p:nvSpPr>
          <p:cNvPr id="238" name="CustomShape 3"/>
          <p:cNvSpPr/>
          <p:nvPr/>
        </p:nvSpPr>
        <p:spPr>
          <a:xfrm>
            <a:off x="8028000" y="6408720"/>
            <a:ext cx="657720" cy="475200"/>
          </a:xfrm>
          <a:prstGeom prst="rect">
            <a:avLst/>
          </a:prstGeom>
          <a:noFill/>
          <a:ln>
            <a:noFill/>
          </a:ln>
        </p:spPr>
        <p:txBody>
          <a:bodyPr lIns="90000" rIns="90000" tIns="45000" bIns="45000"/>
          <a:p>
            <a:pPr>
              <a:lnSpc>
                <a:spcPct val="100000"/>
              </a:lnSpc>
            </a:pPr>
            <a:fld id="{55174685-0925-4732-ACAD-480A32CF2447}" type="slidenum">
              <a:rPr lang="en-US" sz="800">
                <a:solidFill>
                  <a:srgbClr val="4d4d4d"/>
                </a:solidFill>
                <a:latin typeface="Lucida Sans Unicode"/>
              </a:rPr>
              <a:t>&lt;number&gt;</a:t>
            </a:fld>
            <a:endParaRPr/>
          </a:p>
        </p:txBody>
      </p:sp>
      <p:pic>
        <p:nvPicPr>
          <p:cNvPr id="239" name="Picture 2" descr=""/>
          <p:cNvPicPr/>
          <p:nvPr/>
        </p:nvPicPr>
        <p:blipFill>
          <a:blip r:embed="rId1"/>
          <a:stretch>
            <a:fillRect/>
          </a:stretch>
        </p:blipFill>
        <p:spPr>
          <a:xfrm>
            <a:off x="6660360" y="2853000"/>
            <a:ext cx="2567520" cy="18745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8028000" y="6408720"/>
            <a:ext cx="657720" cy="475200"/>
          </a:xfrm>
          <a:prstGeom prst="rect">
            <a:avLst/>
          </a:prstGeom>
          <a:noFill/>
          <a:ln>
            <a:noFill/>
          </a:ln>
        </p:spPr>
        <p:txBody>
          <a:bodyPr lIns="90000" rIns="90000" tIns="45000" bIns="45000"/>
          <a:p>
            <a:pPr>
              <a:lnSpc>
                <a:spcPct val="100000"/>
              </a:lnSpc>
            </a:pPr>
            <a:fld id="{E1D850CB-2875-406A-8D3C-0C569392FE68}" type="slidenum">
              <a:rPr lang="en-US" sz="800">
                <a:solidFill>
                  <a:srgbClr val="4d4d4d"/>
                </a:solidFill>
                <a:latin typeface="Lucida Sans Unicode"/>
              </a:rPr>
              <a:t>&lt;number&gt;</a:t>
            </a:fld>
            <a:endParaRPr/>
          </a:p>
        </p:txBody>
      </p:sp>
      <p:sp>
        <p:nvSpPr>
          <p:cNvPr id="169" name="CustomShape 2"/>
          <p:cNvSpPr/>
          <p:nvPr/>
        </p:nvSpPr>
        <p:spPr>
          <a:xfrm>
            <a:off x="673200" y="404640"/>
            <a:ext cx="7776000" cy="575280"/>
          </a:xfrm>
          <a:prstGeom prst="rect">
            <a:avLst/>
          </a:prstGeom>
          <a:noFill/>
          <a:ln>
            <a:noFill/>
          </a:ln>
        </p:spPr>
        <p:txBody>
          <a:bodyPr lIns="90000" rIns="90000" tIns="45000" bIns="45000" anchor="b"/>
          <a:p>
            <a:pPr>
              <a:lnSpc>
                <a:spcPct val="100000"/>
              </a:lnSpc>
            </a:pPr>
            <a:r>
              <a:rPr b="1" lang="en-US" sz="2000">
                <a:solidFill>
                  <a:srgbClr val="000000"/>
                </a:solidFill>
                <a:latin typeface="Trebuchet MS"/>
              </a:rPr>
              <a:t>Índice</a:t>
            </a:r>
            <a:endParaRPr/>
          </a:p>
        </p:txBody>
      </p:sp>
      <p:sp>
        <p:nvSpPr>
          <p:cNvPr id="170" name="CustomShape 3"/>
          <p:cNvSpPr/>
          <p:nvPr/>
        </p:nvSpPr>
        <p:spPr>
          <a:xfrm>
            <a:off x="1979640" y="1628640"/>
            <a:ext cx="5183640" cy="286200"/>
          </a:xfrm>
          <a:prstGeom prst="rect">
            <a:avLst/>
          </a:prstGeom>
          <a:solidFill>
            <a:srgbClr val="407cc4"/>
          </a:solidFill>
          <a:ln>
            <a:noFill/>
          </a:ln>
        </p:spPr>
        <p:txBody>
          <a:bodyPr wrap="none" lIns="90000" rIns="90000" tIns="45000" bIns="45000" anchor="ctr"/>
          <a:p>
            <a:pPr>
              <a:lnSpc>
                <a:spcPct val="100000"/>
              </a:lnSpc>
            </a:pPr>
            <a:r>
              <a:rPr b="1" lang="en-US" sz="1200">
                <a:solidFill>
                  <a:srgbClr val="ffffff"/>
                </a:solidFill>
                <a:latin typeface="Trebuchet MS"/>
              </a:rPr>
              <a:t>Introdução</a:t>
            </a:r>
            <a:endParaRPr/>
          </a:p>
        </p:txBody>
      </p:sp>
      <p:sp>
        <p:nvSpPr>
          <p:cNvPr id="171" name="CustomShape 4"/>
          <p:cNvSpPr/>
          <p:nvPr/>
        </p:nvSpPr>
        <p:spPr>
          <a:xfrm>
            <a:off x="1979640" y="2189160"/>
            <a:ext cx="5183640" cy="286200"/>
          </a:xfrm>
          <a:prstGeom prst="rect">
            <a:avLst/>
          </a:prstGeom>
          <a:solidFill>
            <a:srgbClr val="eaeaea"/>
          </a:solidFill>
          <a:ln>
            <a:noFill/>
          </a:ln>
        </p:spPr>
        <p:txBody>
          <a:bodyPr wrap="none" lIns="90000" rIns="90000" tIns="45000" bIns="45000" anchor="ctr"/>
          <a:p>
            <a:pPr>
              <a:lnSpc>
                <a:spcPct val="100000"/>
              </a:lnSpc>
            </a:pPr>
            <a:r>
              <a:rPr lang="en-US" sz="1200">
                <a:solidFill>
                  <a:srgbClr val="000000"/>
                </a:solidFill>
                <a:latin typeface="Trebuchet MS"/>
              </a:rPr>
              <a:t>Metodologia</a:t>
            </a:r>
            <a:endParaRPr/>
          </a:p>
        </p:txBody>
      </p:sp>
      <p:sp>
        <p:nvSpPr>
          <p:cNvPr id="172" name="CustomShape 5"/>
          <p:cNvSpPr/>
          <p:nvPr/>
        </p:nvSpPr>
        <p:spPr>
          <a:xfrm>
            <a:off x="1979640" y="2781360"/>
            <a:ext cx="5183640" cy="286200"/>
          </a:xfrm>
          <a:prstGeom prst="rect">
            <a:avLst/>
          </a:prstGeom>
          <a:solidFill>
            <a:srgbClr val="eaeaea"/>
          </a:solidFill>
          <a:ln>
            <a:noFill/>
          </a:ln>
        </p:spPr>
        <p:txBody>
          <a:bodyPr wrap="none" lIns="90000" rIns="90000" tIns="45000" bIns="45000" anchor="ctr"/>
          <a:p>
            <a:pPr>
              <a:lnSpc>
                <a:spcPct val="100000"/>
              </a:lnSpc>
            </a:pPr>
            <a:r>
              <a:rPr lang="en-US" sz="1200">
                <a:solidFill>
                  <a:srgbClr val="000000"/>
                </a:solidFill>
                <a:latin typeface="Trebuchet MS"/>
              </a:rPr>
              <a:t>Elementos do processo de decisão estratégica</a:t>
            </a:r>
            <a:endParaRPr/>
          </a:p>
        </p:txBody>
      </p:sp>
      <p:sp>
        <p:nvSpPr>
          <p:cNvPr id="173" name="CustomShape 6"/>
          <p:cNvSpPr/>
          <p:nvPr/>
        </p:nvSpPr>
        <p:spPr>
          <a:xfrm>
            <a:off x="1979640" y="3395520"/>
            <a:ext cx="5183640" cy="286200"/>
          </a:xfrm>
          <a:prstGeom prst="rect">
            <a:avLst/>
          </a:prstGeom>
          <a:solidFill>
            <a:srgbClr val="eaeaea"/>
          </a:solidFill>
          <a:ln>
            <a:noFill/>
          </a:ln>
        </p:spPr>
        <p:txBody>
          <a:bodyPr wrap="none" lIns="90000" rIns="90000" tIns="45000" bIns="45000" anchor="ctr"/>
          <a:p>
            <a:pPr>
              <a:lnSpc>
                <a:spcPct val="100000"/>
              </a:lnSpc>
            </a:pPr>
            <a:r>
              <a:rPr lang="en-US" sz="1200">
                <a:solidFill>
                  <a:srgbClr val="000000"/>
                </a:solidFill>
                <a:latin typeface="Trebuchet MS"/>
              </a:rPr>
              <a:t>Modelo geral do processo de decisão estratégica</a:t>
            </a:r>
            <a:endParaRPr/>
          </a:p>
        </p:txBody>
      </p:sp>
      <p:sp>
        <p:nvSpPr>
          <p:cNvPr id="174" name="CustomShape 7"/>
          <p:cNvSpPr/>
          <p:nvPr/>
        </p:nvSpPr>
        <p:spPr>
          <a:xfrm>
            <a:off x="1979640" y="4005360"/>
            <a:ext cx="5183640" cy="286200"/>
          </a:xfrm>
          <a:prstGeom prst="rect">
            <a:avLst/>
          </a:prstGeom>
          <a:solidFill>
            <a:srgbClr val="eaeaea"/>
          </a:solidFill>
          <a:ln>
            <a:noFill/>
          </a:ln>
        </p:spPr>
        <p:txBody>
          <a:bodyPr wrap="none" lIns="90000" rIns="90000" tIns="45000" bIns="45000" anchor="ctr"/>
          <a:p>
            <a:pPr>
              <a:lnSpc>
                <a:spcPct val="100000"/>
              </a:lnSpc>
            </a:pPr>
            <a:r>
              <a:rPr lang="en-US" sz="1200">
                <a:solidFill>
                  <a:srgbClr val="000000"/>
                </a:solidFill>
                <a:latin typeface="Trebuchet MS"/>
              </a:rPr>
              <a:t>Conclusão</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673200" y="404640"/>
            <a:ext cx="7776000" cy="575280"/>
          </a:xfrm>
          <a:prstGeom prst="rect">
            <a:avLst/>
          </a:prstGeom>
          <a:noFill/>
          <a:ln>
            <a:noFill/>
          </a:ln>
        </p:spPr>
        <p:txBody>
          <a:bodyPr lIns="90000" rIns="90000" tIns="45000" bIns="45000" anchor="b"/>
          <a:p>
            <a:pPr>
              <a:lnSpc>
                <a:spcPct val="100000"/>
              </a:lnSpc>
            </a:pPr>
            <a:r>
              <a:rPr b="1" lang="en-US" sz="2600">
                <a:solidFill>
                  <a:srgbClr val="000000"/>
                </a:solidFill>
                <a:latin typeface="Trebuchet MS"/>
              </a:rPr>
              <a:t>Implicações Práticas</a:t>
            </a:r>
            <a:endParaRPr/>
          </a:p>
        </p:txBody>
      </p:sp>
      <p:sp>
        <p:nvSpPr>
          <p:cNvPr id="241" name="CustomShape 2"/>
          <p:cNvSpPr/>
          <p:nvPr/>
        </p:nvSpPr>
        <p:spPr>
          <a:xfrm>
            <a:off x="899640" y="1197000"/>
            <a:ext cx="4103280" cy="4861440"/>
          </a:xfrm>
          <a:prstGeom prst="rect">
            <a:avLst/>
          </a:prstGeom>
          <a:noFill/>
          <a:ln>
            <a:noFill/>
          </a:ln>
        </p:spPr>
        <p:txBody>
          <a:bodyPr lIns="90000" rIns="90000" tIns="45000" bIns="45000"/>
          <a:p>
            <a:pPr>
              <a:lnSpc>
                <a:spcPct val="100000"/>
              </a:lnSpc>
              <a:buFont typeface="Wingdings" charset="2"/>
              <a:buChar char=""/>
            </a:pPr>
            <a:r>
              <a:rPr lang="en-US" sz="1600">
                <a:solidFill>
                  <a:srgbClr val="000000"/>
                </a:solidFill>
                <a:latin typeface="Trebuchet MS"/>
              </a:rPr>
              <a:t>Ampliar nosso entendimento das armadilhas psicológicas</a:t>
            </a:r>
            <a:endParaRPr/>
          </a:p>
          <a:p>
            <a:pPr lvl="1">
              <a:lnSpc>
                <a:spcPct val="100000"/>
              </a:lnSpc>
              <a:buFont typeface="Wingdings" charset="2"/>
              <a:buChar char=""/>
            </a:pPr>
            <a:r>
              <a:rPr lang="en-US" sz="1600">
                <a:solidFill>
                  <a:srgbClr val="000000"/>
                </a:solidFill>
                <a:latin typeface="Trebuchet MS"/>
              </a:rPr>
              <a:t>Kahneman e Tversky</a:t>
            </a:r>
            <a:endParaRPr/>
          </a:p>
          <a:p>
            <a:pPr lvl="1">
              <a:lnSpc>
                <a:spcPct val="100000"/>
              </a:lnSpc>
              <a:buFont typeface="Wingdings" charset="2"/>
              <a:buChar char=""/>
            </a:pPr>
            <a:r>
              <a:rPr lang="en-US" sz="1600">
                <a:solidFill>
                  <a:srgbClr val="000000"/>
                </a:solidFill>
                <a:latin typeface="Trebuchet MS"/>
              </a:rPr>
              <a:t>Forma de perguntar; ancoragem (usado em negociação)</a:t>
            </a:r>
            <a:endParaRPr/>
          </a:p>
          <a:p>
            <a:pPr lvl="1">
              <a:lnSpc>
                <a:spcPct val="100000"/>
              </a:lnSpc>
              <a:buFont typeface="Wingdings" charset="2"/>
              <a:buChar char=""/>
            </a:pPr>
            <a:r>
              <a:rPr lang="en-US" sz="1600">
                <a:solidFill>
                  <a:srgbClr val="000000"/>
                </a:solidFill>
                <a:latin typeface="Trebuchet MS"/>
              </a:rPr>
              <a:t>Viés da confirmação</a:t>
            </a:r>
            <a:endParaRPr/>
          </a:p>
          <a:p>
            <a:pPr lvl="1">
              <a:lnSpc>
                <a:spcPct val="100000"/>
              </a:lnSpc>
              <a:buFont typeface="Wingdings" charset="2"/>
              <a:buChar char=""/>
            </a:pPr>
            <a:r>
              <a:rPr lang="en-US" sz="1600">
                <a:solidFill>
                  <a:srgbClr val="000000"/>
                </a:solidFill>
                <a:latin typeface="Trebuchet MS"/>
              </a:rPr>
              <a:t>Dificuldade em avaliar rapidamente probabilidades conjuntas (1º exercício da prova)</a:t>
            </a:r>
            <a:endParaRPr/>
          </a:p>
          <a:p>
            <a:pPr algn="just">
              <a:lnSpc>
                <a:spcPct val="100000"/>
              </a:lnSpc>
            </a:pPr>
            <a:endParaRPr/>
          </a:p>
          <a:p>
            <a:pPr>
              <a:lnSpc>
                <a:spcPct val="100000"/>
              </a:lnSpc>
              <a:buFont typeface="Wingdings" charset="2"/>
              <a:buChar char=""/>
            </a:pPr>
            <a:r>
              <a:rPr lang="en-US" sz="1600">
                <a:solidFill>
                  <a:srgbClr val="000000"/>
                </a:solidFill>
                <a:latin typeface="Trebuchet MS"/>
              </a:rPr>
              <a:t>Usar decisões reais em pesquisas vs. laboratório</a:t>
            </a:r>
            <a:endParaRPr/>
          </a:p>
          <a:p>
            <a:pPr lvl="1">
              <a:lnSpc>
                <a:spcPct val="100000"/>
              </a:lnSpc>
              <a:buFont typeface="Wingdings" charset="2"/>
              <a:buChar char=""/>
            </a:pPr>
            <a:r>
              <a:rPr lang="en-US" sz="1600">
                <a:solidFill>
                  <a:srgbClr val="000000"/>
                </a:solidFill>
                <a:latin typeface="Trebuchet MS"/>
              </a:rPr>
              <a:t>Muitas variáveis não controláveis / reprodutíveis</a:t>
            </a:r>
            <a:endParaRPr/>
          </a:p>
        </p:txBody>
      </p:sp>
      <p:sp>
        <p:nvSpPr>
          <p:cNvPr id="242" name="CustomShape 3"/>
          <p:cNvSpPr/>
          <p:nvPr/>
        </p:nvSpPr>
        <p:spPr>
          <a:xfrm>
            <a:off x="8028000" y="6408720"/>
            <a:ext cx="657720" cy="475200"/>
          </a:xfrm>
          <a:prstGeom prst="rect">
            <a:avLst/>
          </a:prstGeom>
          <a:noFill/>
          <a:ln>
            <a:noFill/>
          </a:ln>
        </p:spPr>
        <p:txBody>
          <a:bodyPr lIns="90000" rIns="90000" tIns="45000" bIns="45000"/>
          <a:p>
            <a:pPr>
              <a:lnSpc>
                <a:spcPct val="100000"/>
              </a:lnSpc>
            </a:pPr>
            <a:fld id="{D8AC241B-4839-44AE-963D-E73153F36BD9}" type="slidenum">
              <a:rPr lang="en-US" sz="800">
                <a:solidFill>
                  <a:srgbClr val="4d4d4d"/>
                </a:solidFill>
                <a:latin typeface="Lucida Sans Unicode"/>
              </a:rPr>
              <a:t>&lt;number&gt;</a:t>
            </a:fld>
            <a:endParaRPr/>
          </a:p>
        </p:txBody>
      </p:sp>
      <p:pic>
        <p:nvPicPr>
          <p:cNvPr id="243" name="Picture 2" descr=""/>
          <p:cNvPicPr/>
          <p:nvPr/>
        </p:nvPicPr>
        <p:blipFill>
          <a:blip r:embed="rId1"/>
          <a:stretch>
            <a:fillRect/>
          </a:stretch>
        </p:blipFill>
        <p:spPr>
          <a:xfrm>
            <a:off x="5262840" y="4221000"/>
            <a:ext cx="3884400" cy="1442520"/>
          </a:xfrm>
          <a:prstGeom prst="rect">
            <a:avLst/>
          </a:prstGeom>
          <a:ln>
            <a:noFill/>
          </a:ln>
        </p:spPr>
      </p:pic>
      <p:pic>
        <p:nvPicPr>
          <p:cNvPr id="244" name="Picture 4" descr=""/>
          <p:cNvPicPr/>
          <p:nvPr/>
        </p:nvPicPr>
        <p:blipFill>
          <a:blip r:embed="rId2"/>
          <a:stretch>
            <a:fillRect/>
          </a:stretch>
        </p:blipFill>
        <p:spPr>
          <a:xfrm>
            <a:off x="5220000" y="1340640"/>
            <a:ext cx="3755160" cy="241776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CustomShape 1"/>
          <p:cNvSpPr/>
          <p:nvPr/>
        </p:nvSpPr>
        <p:spPr>
          <a:xfrm>
            <a:off x="673200" y="404640"/>
            <a:ext cx="7776000" cy="575280"/>
          </a:xfrm>
          <a:prstGeom prst="rect">
            <a:avLst/>
          </a:prstGeom>
          <a:noFill/>
          <a:ln>
            <a:noFill/>
          </a:ln>
        </p:spPr>
        <p:txBody>
          <a:bodyPr lIns="90000" rIns="90000" tIns="45000" bIns="45000" anchor="b"/>
          <a:p>
            <a:pPr>
              <a:lnSpc>
                <a:spcPct val="100000"/>
              </a:lnSpc>
            </a:pPr>
            <a:r>
              <a:rPr b="1" lang="en-US" sz="2600">
                <a:solidFill>
                  <a:srgbClr val="000000"/>
                </a:solidFill>
                <a:latin typeface="Trebuchet MS"/>
              </a:rPr>
              <a:t>Implicações Práticas</a:t>
            </a:r>
            <a:endParaRPr/>
          </a:p>
        </p:txBody>
      </p:sp>
      <p:sp>
        <p:nvSpPr>
          <p:cNvPr id="246" name="CustomShape 2"/>
          <p:cNvSpPr/>
          <p:nvPr/>
        </p:nvSpPr>
        <p:spPr>
          <a:xfrm>
            <a:off x="899640" y="1197000"/>
            <a:ext cx="7632000" cy="4861440"/>
          </a:xfrm>
          <a:prstGeom prst="rect">
            <a:avLst/>
          </a:prstGeom>
          <a:noFill/>
          <a:ln>
            <a:noFill/>
          </a:ln>
        </p:spPr>
        <p:txBody>
          <a:bodyPr lIns="90000" rIns="90000" tIns="45000" bIns="45000"/>
          <a:p>
            <a:pPr>
              <a:lnSpc>
                <a:spcPct val="100000"/>
              </a:lnSpc>
              <a:buFont typeface="Wingdings" charset="2"/>
              <a:buChar char=""/>
            </a:pPr>
            <a:r>
              <a:rPr lang="en-US" sz="1600">
                <a:solidFill>
                  <a:srgbClr val="000000"/>
                </a:solidFill>
                <a:latin typeface="Trebuchet MS"/>
              </a:rPr>
              <a:t>Ensinar o que as pessoas podem aprender e usar</a:t>
            </a:r>
            <a:endParaRPr/>
          </a:p>
        </p:txBody>
      </p:sp>
      <p:sp>
        <p:nvSpPr>
          <p:cNvPr id="247" name="CustomShape 3"/>
          <p:cNvSpPr/>
          <p:nvPr/>
        </p:nvSpPr>
        <p:spPr>
          <a:xfrm>
            <a:off x="8028000" y="6408720"/>
            <a:ext cx="657720" cy="475200"/>
          </a:xfrm>
          <a:prstGeom prst="rect">
            <a:avLst/>
          </a:prstGeom>
          <a:noFill/>
          <a:ln>
            <a:noFill/>
          </a:ln>
        </p:spPr>
        <p:txBody>
          <a:bodyPr lIns="90000" rIns="90000" tIns="45000" bIns="45000"/>
          <a:p>
            <a:pPr>
              <a:lnSpc>
                <a:spcPct val="100000"/>
              </a:lnSpc>
            </a:pPr>
            <a:fld id="{97D7ABC9-7472-48A3-B0EB-5516C7268302}" type="slidenum">
              <a:rPr lang="en-US" sz="800">
                <a:solidFill>
                  <a:srgbClr val="4d4d4d"/>
                </a:solidFill>
                <a:latin typeface="Lucida Sans Unicode"/>
              </a:rPr>
              <a:t>&lt;number&gt;</a:t>
            </a:fld>
            <a:endParaRPr/>
          </a:p>
        </p:txBody>
      </p:sp>
      <p:sp>
        <p:nvSpPr>
          <p:cNvPr id="248" name="CustomShape 4"/>
          <p:cNvSpPr/>
          <p:nvPr/>
        </p:nvSpPr>
        <p:spPr>
          <a:xfrm>
            <a:off x="1043640" y="1628640"/>
            <a:ext cx="7343640" cy="638280"/>
          </a:xfrm>
          <a:prstGeom prst="rect">
            <a:avLst/>
          </a:prstGeom>
          <a:solidFill>
            <a:srgbClr val="d9d9d9"/>
          </a:solidFill>
          <a:ln>
            <a:noFill/>
          </a:ln>
        </p:spPr>
        <p:txBody>
          <a:bodyPr lIns="90000" rIns="90000" tIns="45000" bIns="45000"/>
          <a:p>
            <a:pPr>
              <a:lnSpc>
                <a:spcPct val="100000"/>
              </a:lnSpc>
            </a:pPr>
            <a:r>
              <a:rPr b="1" lang="en-US">
                <a:solidFill>
                  <a:srgbClr val="000000"/>
                </a:solidFill>
                <a:latin typeface="Times New Roman"/>
              </a:rPr>
              <a:t>aprender</a:t>
            </a:r>
            <a:r>
              <a:rPr lang="en-US">
                <a:solidFill>
                  <a:srgbClr val="000000"/>
                </a:solidFill>
                <a:latin typeface="Times New Roman"/>
              </a:rPr>
              <a:t>  -  de </a:t>
            </a:r>
            <a:r>
              <a:rPr i="1" lang="en-US">
                <a:solidFill>
                  <a:srgbClr val="000000"/>
                </a:solidFill>
                <a:latin typeface="Times New Roman"/>
              </a:rPr>
              <a:t>ad</a:t>
            </a:r>
            <a:r>
              <a:rPr lang="en-US">
                <a:solidFill>
                  <a:srgbClr val="000000"/>
                </a:solidFill>
                <a:latin typeface="Times New Roman"/>
              </a:rPr>
              <a:t>, “junto” mais </a:t>
            </a:r>
            <a:r>
              <a:rPr i="1" lang="en-US">
                <a:solidFill>
                  <a:srgbClr val="000000"/>
                </a:solidFill>
                <a:latin typeface="Times New Roman"/>
              </a:rPr>
              <a:t>prehendere, </a:t>
            </a:r>
            <a:r>
              <a:rPr lang="en-US">
                <a:solidFill>
                  <a:srgbClr val="000000"/>
                </a:solidFill>
                <a:latin typeface="Times New Roman"/>
              </a:rPr>
              <a:t>com o sentido de “levar para junto de si”, metaforicamente “levar para junto da memória”.</a:t>
            </a:r>
            <a:endParaRPr/>
          </a:p>
        </p:txBody>
      </p:sp>
      <p:pic>
        <p:nvPicPr>
          <p:cNvPr id="249" name="Picture 2" descr=""/>
          <p:cNvPicPr/>
          <p:nvPr/>
        </p:nvPicPr>
        <p:blipFill>
          <a:blip r:embed="rId1"/>
          <a:stretch>
            <a:fillRect/>
          </a:stretch>
        </p:blipFill>
        <p:spPr>
          <a:xfrm>
            <a:off x="1993680" y="2493000"/>
            <a:ext cx="5825160" cy="376272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CustomShape 1"/>
          <p:cNvSpPr/>
          <p:nvPr/>
        </p:nvSpPr>
        <p:spPr>
          <a:xfrm>
            <a:off x="673200" y="404640"/>
            <a:ext cx="7776000" cy="575280"/>
          </a:xfrm>
          <a:prstGeom prst="rect">
            <a:avLst/>
          </a:prstGeom>
          <a:noFill/>
          <a:ln>
            <a:noFill/>
          </a:ln>
        </p:spPr>
        <p:txBody>
          <a:bodyPr lIns="90000" rIns="90000" tIns="45000" bIns="45000" anchor="b"/>
          <a:p>
            <a:pPr>
              <a:lnSpc>
                <a:spcPct val="100000"/>
              </a:lnSpc>
            </a:pPr>
            <a:r>
              <a:rPr b="1" lang="en-US" sz="2600">
                <a:solidFill>
                  <a:srgbClr val="000000"/>
                </a:solidFill>
                <a:latin typeface="Trebuchet MS"/>
              </a:rPr>
              <a:t>Análise da decisão como habilidade primária</a:t>
            </a:r>
            <a:endParaRPr/>
          </a:p>
        </p:txBody>
      </p:sp>
      <p:sp>
        <p:nvSpPr>
          <p:cNvPr id="251" name="CustomShape 2"/>
          <p:cNvSpPr/>
          <p:nvPr/>
        </p:nvSpPr>
        <p:spPr>
          <a:xfrm>
            <a:off x="1979640" y="1197000"/>
            <a:ext cx="6553800" cy="4861440"/>
          </a:xfrm>
          <a:prstGeom prst="rect">
            <a:avLst/>
          </a:prstGeom>
          <a:noFill/>
          <a:ln>
            <a:noFill/>
          </a:ln>
        </p:spPr>
        <p:txBody>
          <a:bodyPr lIns="90000" rIns="90000" tIns="45000" bIns="45000"/>
          <a:p>
            <a:pPr>
              <a:lnSpc>
                <a:spcPct val="100000"/>
              </a:lnSpc>
              <a:buFont typeface="Wingdings" charset="2"/>
              <a:buChar char=""/>
            </a:pPr>
            <a:r>
              <a:rPr i="1" lang="en-US" sz="1600">
                <a:solidFill>
                  <a:srgbClr val="000000"/>
                </a:solidFill>
                <a:latin typeface="Trebuchet MS"/>
              </a:rPr>
              <a:t>“</a:t>
            </a:r>
            <a:r>
              <a:rPr i="1" lang="en-US" sz="1600">
                <a:solidFill>
                  <a:srgbClr val="000000"/>
                </a:solidFill>
                <a:latin typeface="Trebuchet MS"/>
              </a:rPr>
              <a:t>There is a strong argument that decision making should be considered a primary skill.”</a:t>
            </a:r>
            <a:endParaRPr/>
          </a:p>
          <a:p>
            <a:pPr>
              <a:lnSpc>
                <a:spcPct val="100000"/>
              </a:lnSpc>
              <a:buFont typeface="Wingdings" charset="2"/>
              <a:buChar char=""/>
            </a:pPr>
            <a:r>
              <a:rPr i="1" lang="en-US" sz="1600">
                <a:solidFill>
                  <a:srgbClr val="000000"/>
                </a:solidFill>
                <a:latin typeface="Trebuchet MS"/>
              </a:rPr>
              <a:t>“</a:t>
            </a:r>
            <a:r>
              <a:rPr i="1" lang="en-US" sz="1600">
                <a:solidFill>
                  <a:srgbClr val="000000"/>
                </a:solidFill>
                <a:latin typeface="Trebuchet MS"/>
              </a:rPr>
              <a:t>All the knowledge that we teach in high schools and universities— for example, in engineering, science, business, law, and medicine—is to provide substance to make better informed choices and, therefore, hopefully better choices.” – </a:t>
            </a:r>
            <a:r>
              <a:rPr b="1" lang="en-US" sz="1600">
                <a:solidFill>
                  <a:srgbClr val="000000"/>
                </a:solidFill>
                <a:latin typeface="Trebuchet MS"/>
              </a:rPr>
              <a:t>é a matéria prima, mais relacionada à avaliação/seleção de alternativas</a:t>
            </a:r>
            <a:endParaRPr/>
          </a:p>
          <a:p>
            <a:pPr>
              <a:lnSpc>
                <a:spcPct val="100000"/>
              </a:lnSpc>
              <a:buFont typeface="Wingdings" charset="2"/>
              <a:buChar char=""/>
            </a:pPr>
            <a:r>
              <a:rPr i="1" lang="en-US" sz="1600">
                <a:solidFill>
                  <a:srgbClr val="000000"/>
                </a:solidFill>
                <a:latin typeface="Trebuchet MS"/>
              </a:rPr>
              <a:t>“</a:t>
            </a:r>
            <a:r>
              <a:rPr i="1" lang="en-US" sz="1600">
                <a:solidFill>
                  <a:srgbClr val="000000"/>
                </a:solidFill>
                <a:latin typeface="Trebuchet MS"/>
              </a:rPr>
              <a:t>However, what we generally do not provide is the guidance for how to use that knowledge to make those choices.”</a:t>
            </a:r>
            <a:endParaRPr/>
          </a:p>
          <a:p>
            <a:pPr>
              <a:lnSpc>
                <a:spcPct val="100000"/>
              </a:lnSpc>
            </a:pPr>
            <a:endParaRPr/>
          </a:p>
          <a:p>
            <a:pPr>
              <a:lnSpc>
                <a:spcPct val="100000"/>
              </a:lnSpc>
              <a:buFont typeface="Wingdings" charset="2"/>
              <a:buChar char=""/>
            </a:pPr>
            <a:r>
              <a:rPr lang="en-US" sz="1600">
                <a:solidFill>
                  <a:srgbClr val="000000"/>
                </a:solidFill>
                <a:latin typeface="Trebuchet MS"/>
              </a:rPr>
              <a:t>Ensinar os conceitos em todos os cursos? </a:t>
            </a:r>
            <a:endParaRPr/>
          </a:p>
          <a:p>
            <a:pPr>
              <a:lnSpc>
                <a:spcPct val="100000"/>
              </a:lnSpc>
              <a:buFont typeface="Wingdings" charset="2"/>
              <a:buChar char=""/>
            </a:pPr>
            <a:r>
              <a:rPr lang="en-US" sz="1600">
                <a:solidFill>
                  <a:srgbClr val="000000"/>
                </a:solidFill>
                <a:latin typeface="Trebuchet MS"/>
              </a:rPr>
              <a:t>Segundo grau?</a:t>
            </a:r>
            <a:endParaRPr/>
          </a:p>
        </p:txBody>
      </p:sp>
      <p:sp>
        <p:nvSpPr>
          <p:cNvPr id="252" name="CustomShape 3"/>
          <p:cNvSpPr/>
          <p:nvPr/>
        </p:nvSpPr>
        <p:spPr>
          <a:xfrm>
            <a:off x="8028000" y="6408720"/>
            <a:ext cx="657720" cy="475200"/>
          </a:xfrm>
          <a:prstGeom prst="rect">
            <a:avLst/>
          </a:prstGeom>
          <a:noFill/>
          <a:ln>
            <a:noFill/>
          </a:ln>
        </p:spPr>
        <p:txBody>
          <a:bodyPr lIns="90000" rIns="90000" tIns="45000" bIns="45000"/>
          <a:p>
            <a:pPr>
              <a:lnSpc>
                <a:spcPct val="100000"/>
              </a:lnSpc>
            </a:pPr>
            <a:fld id="{3DAB961E-AE6D-4A9F-A5A4-6BD0DD9ADABE}" type="slidenum">
              <a:rPr lang="en-US" sz="800">
                <a:solidFill>
                  <a:srgbClr val="4d4d4d"/>
                </a:solidFill>
                <a:latin typeface="Lucida Sans Unicode"/>
              </a:rPr>
              <a:t>&lt;number&gt;</a:t>
            </a:fld>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CustomShape 1"/>
          <p:cNvSpPr/>
          <p:nvPr/>
        </p:nvSpPr>
        <p:spPr>
          <a:xfrm>
            <a:off x="1331640" y="1197000"/>
            <a:ext cx="7201800" cy="4861440"/>
          </a:xfrm>
          <a:prstGeom prst="rect">
            <a:avLst/>
          </a:prstGeom>
          <a:noFill/>
          <a:ln>
            <a:noFill/>
          </a:ln>
        </p:spPr>
        <p:txBody>
          <a:bodyPr lIns="90000" rIns="90000" tIns="45000" bIns="45000"/>
          <a:p>
            <a:pPr>
              <a:lnSpc>
                <a:spcPct val="100000"/>
              </a:lnSpc>
            </a:pPr>
            <a:r>
              <a:rPr lang="en-US" sz="2600">
                <a:solidFill>
                  <a:srgbClr val="000000"/>
                </a:solidFill>
                <a:latin typeface="Trebuchet MS"/>
              </a:rPr>
              <a:t>Is it worth trying to teach people to become better decision makers?</a:t>
            </a:r>
            <a:endParaRPr/>
          </a:p>
          <a:p>
            <a:pPr>
              <a:lnSpc>
                <a:spcPct val="100000"/>
              </a:lnSpc>
            </a:pPr>
            <a:r>
              <a:rPr lang="en-US" sz="2600">
                <a:solidFill>
                  <a:srgbClr val="000000"/>
                </a:solidFill>
                <a:latin typeface="Trebuchet MS"/>
              </a:rPr>
              <a:t>I think the answer is a resounding yes because the only way that people can purposefully influence their lives is through decision making.</a:t>
            </a:r>
            <a:endParaRPr/>
          </a:p>
          <a:p>
            <a:pPr>
              <a:lnSpc>
                <a:spcPct val="100000"/>
              </a:lnSpc>
            </a:pPr>
            <a:endParaRPr/>
          </a:p>
          <a:p>
            <a:pPr>
              <a:lnSpc>
                <a:spcPct val="100000"/>
              </a:lnSpc>
            </a:pPr>
            <a:r>
              <a:rPr b="1" lang="en-US" sz="2600">
                <a:solidFill>
                  <a:srgbClr val="000000"/>
                </a:solidFill>
                <a:latin typeface="Trebuchet MS"/>
              </a:rPr>
              <a:t>Obrigado!</a:t>
            </a:r>
            <a:endParaRPr/>
          </a:p>
        </p:txBody>
      </p:sp>
      <p:sp>
        <p:nvSpPr>
          <p:cNvPr id="254" name="CustomShape 2"/>
          <p:cNvSpPr/>
          <p:nvPr/>
        </p:nvSpPr>
        <p:spPr>
          <a:xfrm>
            <a:off x="8028000" y="6408720"/>
            <a:ext cx="657720" cy="475200"/>
          </a:xfrm>
          <a:prstGeom prst="rect">
            <a:avLst/>
          </a:prstGeom>
          <a:noFill/>
          <a:ln>
            <a:noFill/>
          </a:ln>
        </p:spPr>
        <p:txBody>
          <a:bodyPr lIns="90000" rIns="90000" tIns="45000" bIns="45000"/>
          <a:p>
            <a:pPr>
              <a:lnSpc>
                <a:spcPct val="100000"/>
              </a:lnSpc>
            </a:pPr>
            <a:fld id="{35A83323-7E7F-4FE7-B4A0-D23EB240C888}" type="slidenum">
              <a:rPr lang="en-US" sz="800">
                <a:solidFill>
                  <a:srgbClr val="4d4d4d"/>
                </a:solidFill>
                <a:latin typeface="Lucida Sans Unicode"/>
              </a:rPr>
              <a:t>&lt;number&gt;</a:t>
            </a:fld>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a:off x="1005840" y="2097360"/>
            <a:ext cx="7451280" cy="1468800"/>
          </a:xfrm>
          <a:prstGeom prst="rect">
            <a:avLst/>
          </a:prstGeom>
          <a:noFill/>
          <a:ln>
            <a:noFill/>
          </a:ln>
        </p:spPr>
        <p:txBody>
          <a:bodyPr wrap="none" lIns="0" rIns="0" tIns="0" bIns="0" anchor="ctr"/>
          <a:p>
            <a:r>
              <a:rPr lang="en-US" sz="2600"/>
              <a:t>3 decisoes pessoais</a:t>
            </a:r>
            <a:endParaRPr/>
          </a:p>
        </p:txBody>
      </p:sp>
      <p:sp>
        <p:nvSpPr>
          <p:cNvPr id="176" name="CustomShape 2"/>
          <p:cNvSpPr/>
          <p:nvPr/>
        </p:nvSpPr>
        <p:spPr>
          <a:xfrm>
            <a:off x="822960" y="1554480"/>
            <a:ext cx="8228520" cy="3976200"/>
          </a:xfrm>
          <a:prstGeom prst="rect">
            <a:avLst/>
          </a:prstGeom>
          <a:noFill/>
          <a:ln>
            <a:noFill/>
          </a:ln>
        </p:spPr>
        <p:txBody>
          <a:bodyPr wrap="none" lIns="0" rIns="0" tIns="0" bIns="0"/>
          <a:p>
            <a:pPr algn="just">
              <a:lnSpc>
                <a:spcPct val="100000"/>
              </a:lnSpc>
              <a:buSzPct val="25000"/>
              <a:buFont typeface="StarSymbol"/>
              <a:buChar char="l"/>
            </a:pPr>
            <a:r>
              <a:rPr lang="en-US"/>
              <a:t>Para começar, uma brincadeira relacionada com o texto</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buSzPct val="25000"/>
              <a:buFont typeface="StarSymbol"/>
              <a:buChar char="l"/>
            </a:pPr>
            <a:r>
              <a:rPr lang="en-US"/>
              <a:t>1 decisao corriqueira, tomada hoje</a:t>
            </a:r>
            <a:endParaRPr/>
          </a:p>
          <a:p>
            <a:pPr algn="just">
              <a:lnSpc>
                <a:spcPct val="100000"/>
              </a:lnSpc>
              <a:buSzPct val="25000"/>
              <a:buFont typeface="StarSymbol"/>
              <a:buChar char="l"/>
            </a:pPr>
            <a:r>
              <a:rPr lang="en-US"/>
              <a:t>2 uma decisao dificil</a:t>
            </a:r>
            <a:endParaRPr/>
          </a:p>
          <a:p>
            <a:pPr algn="just">
              <a:lnSpc>
                <a:spcPct val="100000"/>
              </a:lnSpc>
              <a:buSzPct val="25000"/>
              <a:buFont typeface="StarSymbol"/>
              <a:buChar char="l"/>
            </a:pPr>
            <a:r>
              <a:rPr lang="en-US"/>
              <a:t>3 a decisao mais dificil que voce ja tomou na</a:t>
            </a:r>
            <a:endParaRPr/>
          </a:p>
          <a:p>
            <a:pPr algn="just">
              <a:lnSpc>
                <a:spcPct val="100000"/>
              </a:lnSpc>
              <a:buSzPct val="25000"/>
              <a:buFont typeface="StarSymbol"/>
              <a:buChar char="l"/>
            </a:pPr>
            <a:r>
              <a:rPr lang="en-US"/>
              <a:t>sua vida</a:t>
            </a:r>
            <a:endParaRPr/>
          </a:p>
          <a:p>
            <a:pPr algn="just">
              <a:lnSpc>
                <a:spcPct val="100000"/>
              </a:lnSpc>
            </a:pPr>
            <a:endParaRPr/>
          </a:p>
          <a:p>
            <a:pPr algn="just">
              <a:lnSpc>
                <a:spcPct val="100000"/>
              </a:lnSpc>
              <a:buSzPct val="25000"/>
              <a:buFont typeface="StarSymbol"/>
              <a:buChar char="l"/>
            </a:pPr>
            <a:r>
              <a:rPr lang="en-US"/>
              <a:t>Quando chegar o slide certo, eu pego</a:t>
            </a:r>
            <a:endParaRPr/>
          </a:p>
          <a:p>
            <a:pPr algn="just">
              <a:lnSpc>
                <a:spcPct val="100000"/>
              </a:lnSpc>
              <a:buSzPct val="25000"/>
              <a:buFont typeface="StarSymbol"/>
              <a:buChar char="l"/>
            </a:pPr>
            <a:r>
              <a:rPr lang="en-US"/>
              <a:t>as respostas, façam com calma</a:t>
            </a:r>
            <a:endParaRPr/>
          </a:p>
        </p:txBody>
      </p:sp>
      <p:pic>
        <p:nvPicPr>
          <p:cNvPr id="177" name="" descr=""/>
          <p:cNvPicPr/>
          <p:nvPr/>
        </p:nvPicPr>
        <p:blipFill>
          <a:blip r:embed="rId1"/>
          <a:stretch>
            <a:fillRect/>
          </a:stretch>
        </p:blipFill>
        <p:spPr>
          <a:xfrm>
            <a:off x="5878080" y="2468880"/>
            <a:ext cx="1893960" cy="24980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CustomShape 1"/>
          <p:cNvSpPr/>
          <p:nvPr/>
        </p:nvSpPr>
        <p:spPr>
          <a:xfrm>
            <a:off x="823320" y="4663440"/>
            <a:ext cx="7771320" cy="1468800"/>
          </a:xfrm>
          <a:prstGeom prst="rect">
            <a:avLst/>
          </a:prstGeom>
          <a:noFill/>
          <a:ln>
            <a:noFill/>
          </a:ln>
        </p:spPr>
        <p:txBody>
          <a:bodyPr wrap="none" lIns="0" rIns="0" tIns="0" bIns="0" anchor="ctr"/>
          <a:p>
            <a:r>
              <a:rPr lang="en-US"/>
              <a:t>This is</a:t>
            </a:r>
            <a:endParaRPr/>
          </a:p>
          <a:p>
            <a:r>
              <a:rPr lang="en-US"/>
              <a:t>partly because we start very young and there are not</a:t>
            </a:r>
            <a:endParaRPr/>
          </a:p>
          <a:p>
            <a:r>
              <a:rPr lang="en-US"/>
              <a:t>training programs for two-year-old decision makers.</a:t>
            </a:r>
            <a:endParaRPr/>
          </a:p>
        </p:txBody>
      </p:sp>
      <p:sp>
        <p:nvSpPr>
          <p:cNvPr id="179" name="CustomShape 2"/>
          <p:cNvSpPr/>
          <p:nvPr/>
        </p:nvSpPr>
        <p:spPr>
          <a:xfrm>
            <a:off x="640080" y="1554480"/>
            <a:ext cx="8045640" cy="4026240"/>
          </a:xfrm>
          <a:prstGeom prst="rect">
            <a:avLst/>
          </a:prstGeom>
          <a:noFill/>
          <a:ln>
            <a:noFill/>
          </a:ln>
        </p:spPr>
        <p:txBody>
          <a:bodyPr wrap="none" lIns="0" rIns="0" tIns="0" bIns="0"/>
          <a:p>
            <a:pPr algn="just">
              <a:lnSpc>
                <a:spcPct val="100000"/>
              </a:lnSpc>
              <a:buSzPct val="25000"/>
              <a:buFont typeface="StarSymbol"/>
              <a:buChar char="l"/>
            </a:pPr>
            <a:r>
              <a:rPr lang="en-US"/>
              <a:t>We all learn decision making by doing it.</a:t>
            </a:r>
            <a:endParaRPr/>
          </a:p>
        </p:txBody>
      </p:sp>
      <p:pic>
        <p:nvPicPr>
          <p:cNvPr id="180" name="" descr=""/>
          <p:cNvPicPr/>
          <p:nvPr/>
        </p:nvPicPr>
        <p:blipFill>
          <a:blip r:embed="rId1"/>
          <a:stretch>
            <a:fillRect/>
          </a:stretch>
        </p:blipFill>
        <p:spPr>
          <a:xfrm>
            <a:off x="1828800" y="2286000"/>
            <a:ext cx="4132800" cy="28087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673200" y="914040"/>
            <a:ext cx="7776000" cy="575640"/>
          </a:xfrm>
          <a:prstGeom prst="rect">
            <a:avLst/>
          </a:prstGeom>
          <a:noFill/>
          <a:ln>
            <a:noFill/>
          </a:ln>
        </p:spPr>
        <p:txBody>
          <a:bodyPr wrap="none" lIns="0" rIns="0" tIns="0" bIns="0" anchor="ctr"/>
          <a:p>
            <a:pPr algn="ctr">
              <a:lnSpc>
                <a:spcPct val="100000"/>
              </a:lnSpc>
            </a:pPr>
            <a:r>
              <a:rPr lang="en-US"/>
              <a:t>Vídeo - O que você quer ser quando crescer</a:t>
            </a:r>
            <a:endParaRPr/>
          </a:p>
        </p:txBody>
      </p:sp>
      <p:sp>
        <p:nvSpPr>
          <p:cNvPr id="182" name="CustomShape 2"/>
          <p:cNvSpPr/>
          <p:nvPr/>
        </p:nvSpPr>
        <p:spPr>
          <a:xfrm>
            <a:off x="0" y="5029200"/>
            <a:ext cx="9235080" cy="937800"/>
          </a:xfrm>
          <a:prstGeom prst="rect">
            <a:avLst/>
          </a:prstGeom>
          <a:noFill/>
          <a:ln>
            <a:noFill/>
          </a:ln>
        </p:spPr>
        <p:txBody>
          <a:bodyPr wrap="none" lIns="0" rIns="0" tIns="0" bIns="0" anchor="ctr"/>
          <a:p>
            <a:pPr algn="ctr">
              <a:lnSpc>
                <a:spcPct val="100000"/>
              </a:lnSpc>
            </a:pPr>
            <a:r>
              <a:rPr lang="en-US"/>
              <a:t>http://www.youtube.com/watch?v=IAnzAWt5tCI</a:t>
            </a:r>
            <a:endParaRPr/>
          </a:p>
        </p:txBody>
      </p:sp>
      <p:pic>
        <p:nvPicPr>
          <p:cNvPr id="183" name="" descr=""/>
          <p:cNvPicPr/>
          <p:nvPr/>
        </p:nvPicPr>
        <p:blipFill>
          <a:blip r:embed="rId1"/>
          <a:stretch>
            <a:fillRect/>
          </a:stretch>
        </p:blipFill>
        <p:spPr>
          <a:xfrm>
            <a:off x="1731960" y="2103120"/>
            <a:ext cx="5857200" cy="28569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1006560" y="4754880"/>
            <a:ext cx="7771320" cy="1468800"/>
          </a:xfrm>
          <a:prstGeom prst="rect">
            <a:avLst/>
          </a:prstGeom>
          <a:noFill/>
          <a:ln>
            <a:noFill/>
          </a:ln>
        </p:spPr>
        <p:txBody>
          <a:bodyPr wrap="none" lIns="0" rIns="0" tIns="0" bIns="0" anchor="ctr"/>
          <a:p>
            <a:r>
              <a:rPr lang="en-US"/>
              <a:t>Consider tennis. Some of the</a:t>
            </a:r>
            <a:endParaRPr/>
          </a:p>
          <a:p>
            <a:r>
              <a:rPr lang="en-US"/>
              <a:t>elements are the serve, the forehand, the backhand</a:t>
            </a:r>
            <a:endParaRPr/>
          </a:p>
        </p:txBody>
      </p:sp>
      <p:sp>
        <p:nvSpPr>
          <p:cNvPr id="185" name="CustomShape 2"/>
          <p:cNvSpPr/>
          <p:nvPr/>
        </p:nvSpPr>
        <p:spPr>
          <a:xfrm>
            <a:off x="732240" y="1554480"/>
            <a:ext cx="8228520" cy="3976200"/>
          </a:xfrm>
          <a:prstGeom prst="rect">
            <a:avLst/>
          </a:prstGeom>
          <a:noFill/>
          <a:ln>
            <a:noFill/>
          </a:ln>
        </p:spPr>
        <p:txBody>
          <a:bodyPr wrap="none" lIns="0" rIns="0" tIns="0" bIns="0"/>
          <a:p>
            <a:pPr algn="just">
              <a:lnSpc>
                <a:spcPct val="100000"/>
              </a:lnSpc>
              <a:buSzPct val="25000"/>
              <a:buFont typeface="StarSymbol"/>
              <a:buChar char="l"/>
            </a:pPr>
            <a:r>
              <a:rPr lang="en-US"/>
              <a:t>Seja um campeão em tomada de decisão</a:t>
            </a:r>
            <a:endParaRPr/>
          </a:p>
        </p:txBody>
      </p:sp>
      <p:pic>
        <p:nvPicPr>
          <p:cNvPr id="186" name="" descr=""/>
          <p:cNvPicPr/>
          <p:nvPr/>
        </p:nvPicPr>
        <p:blipFill>
          <a:blip r:embed="rId1"/>
          <a:stretch>
            <a:fillRect/>
          </a:stretch>
        </p:blipFill>
        <p:spPr>
          <a:xfrm>
            <a:off x="2194560" y="2286000"/>
            <a:ext cx="4168080" cy="26888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685800" y="2130480"/>
            <a:ext cx="7771320" cy="1468800"/>
          </a:xfrm>
          <a:prstGeom prst="rect">
            <a:avLst/>
          </a:prstGeom>
          <a:noFill/>
          <a:ln>
            <a:noFill/>
          </a:ln>
        </p:spPr>
      </p:sp>
      <p:sp>
        <p:nvSpPr>
          <p:cNvPr id="188" name="CustomShape 2"/>
          <p:cNvSpPr/>
          <p:nvPr/>
        </p:nvSpPr>
        <p:spPr>
          <a:xfrm>
            <a:off x="457200" y="1604520"/>
            <a:ext cx="8228520" cy="3976200"/>
          </a:xfrm>
          <a:prstGeom prst="rect">
            <a:avLst/>
          </a:prstGeom>
          <a:noFill/>
          <a:ln>
            <a:noFill/>
          </a:ln>
        </p:spPr>
      </p:sp>
      <p:pic>
        <p:nvPicPr>
          <p:cNvPr id="189" name="" descr=""/>
          <p:cNvPicPr/>
          <p:nvPr/>
        </p:nvPicPr>
        <p:blipFill>
          <a:blip r:embed="rId1"/>
          <a:stretch>
            <a:fillRect/>
          </a:stretch>
        </p:blipFill>
        <p:spPr>
          <a:xfrm>
            <a:off x="322920" y="448920"/>
            <a:ext cx="8552880" cy="60192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673200" y="379440"/>
            <a:ext cx="7776000" cy="626400"/>
          </a:xfrm>
          <a:prstGeom prst="rect">
            <a:avLst/>
          </a:prstGeom>
          <a:noFill/>
          <a:ln>
            <a:noFill/>
          </a:ln>
        </p:spPr>
        <p:txBody>
          <a:bodyPr wrap="none" lIns="0" rIns="0" tIns="0" bIns="0" anchor="ctr"/>
          <a:p>
            <a:pPr algn="ctr">
              <a:lnSpc>
                <a:spcPct val="100000"/>
              </a:lnSpc>
            </a:pPr>
            <a:r>
              <a:rPr lang="en-US"/>
              <a:t>Formato da nossa mente</a:t>
            </a:r>
            <a:endParaRPr/>
          </a:p>
        </p:txBody>
      </p:sp>
      <p:pic>
        <p:nvPicPr>
          <p:cNvPr id="191" name="" descr=""/>
          <p:cNvPicPr/>
          <p:nvPr/>
        </p:nvPicPr>
        <p:blipFill>
          <a:blip r:embed="rId1"/>
          <a:stretch>
            <a:fillRect/>
          </a:stretch>
        </p:blipFill>
        <p:spPr>
          <a:xfrm>
            <a:off x="20160" y="802800"/>
            <a:ext cx="9123480" cy="64206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673200" y="379440"/>
            <a:ext cx="7776000" cy="626400"/>
          </a:xfrm>
          <a:prstGeom prst="rect">
            <a:avLst/>
          </a:prstGeom>
          <a:noFill/>
          <a:ln>
            <a:noFill/>
          </a:ln>
        </p:spPr>
        <p:txBody>
          <a:bodyPr wrap="none" lIns="0" rIns="0" tIns="0" bIns="0" anchor="ctr"/>
          <a:p>
            <a:pPr algn="ctr">
              <a:lnSpc>
                <a:spcPct val="100000"/>
              </a:lnSpc>
            </a:pPr>
            <a:r>
              <a:rPr lang="en-US"/>
              <a:t>Túnel de vento, eng.</a:t>
            </a:r>
            <a:endParaRPr/>
          </a:p>
        </p:txBody>
      </p:sp>
      <p:pic>
        <p:nvPicPr>
          <p:cNvPr id="193" name="" descr=""/>
          <p:cNvPicPr/>
          <p:nvPr/>
        </p:nvPicPr>
        <p:blipFill>
          <a:blip r:embed="rId1"/>
          <a:stretch>
            <a:fillRect/>
          </a:stretch>
        </p:blipFill>
        <p:spPr>
          <a:xfrm>
            <a:off x="20160" y="802800"/>
            <a:ext cx="9123480" cy="6420600"/>
          </a:xfrm>
          <a:prstGeom prst="rect">
            <a:avLst/>
          </a:prstGeom>
          <a:ln>
            <a:noFill/>
          </a:ln>
        </p:spPr>
      </p:pic>
      <p:sp>
        <p:nvSpPr>
          <p:cNvPr id="194" name="CustomShape 2"/>
          <p:cNvSpPr/>
          <p:nvPr/>
        </p:nvSpPr>
        <p:spPr>
          <a:xfrm>
            <a:off x="1005480" y="1809360"/>
            <a:ext cx="273960" cy="5211720"/>
          </a:xfrm>
          <a:prstGeom prst="ellipse">
            <a:avLst/>
          </a:prstGeom>
          <a:noFill/>
          <a:ln w="57240">
            <a:solidFill>
              <a:srgbClr val="000000"/>
            </a:solidFill>
            <a:round/>
          </a:ln>
        </p:spPr>
      </p:sp>
      <p:sp>
        <p:nvSpPr>
          <p:cNvPr id="195" name="CustomShape 3"/>
          <p:cNvSpPr/>
          <p:nvPr/>
        </p:nvSpPr>
        <p:spPr>
          <a:xfrm>
            <a:off x="1096920" y="2175120"/>
            <a:ext cx="211680" cy="4571640"/>
          </a:xfrm>
          <a:prstGeom prst="ellipse">
            <a:avLst/>
          </a:prstGeom>
          <a:noFill/>
          <a:ln w="57240">
            <a:solidFill>
              <a:srgbClr val="000000"/>
            </a:solidFill>
            <a:round/>
          </a:ln>
        </p:spPr>
      </p:sp>
      <p:sp>
        <p:nvSpPr>
          <p:cNvPr id="196" name="CustomShape 4"/>
          <p:cNvSpPr/>
          <p:nvPr/>
        </p:nvSpPr>
        <p:spPr>
          <a:xfrm flipH="1">
            <a:off x="1187640" y="2815200"/>
            <a:ext cx="91080" cy="3565800"/>
          </a:xfrm>
          <a:prstGeom prst="ellipse">
            <a:avLst/>
          </a:prstGeom>
          <a:noFill/>
          <a:ln w="57240">
            <a:solidFill>
              <a:srgbClr val="000000"/>
            </a:solidFill>
            <a:round/>
          </a:ln>
        </p:spPr>
      </p:sp>
      <p:sp>
        <p:nvSpPr>
          <p:cNvPr id="197" name="CustomShape 5"/>
          <p:cNvSpPr/>
          <p:nvPr/>
        </p:nvSpPr>
        <p:spPr>
          <a:xfrm>
            <a:off x="638640" y="1766520"/>
            <a:ext cx="273960" cy="5211720"/>
          </a:xfrm>
          <a:prstGeom prst="ellipse">
            <a:avLst/>
          </a:prstGeom>
          <a:noFill/>
          <a:ln w="57240">
            <a:solidFill>
              <a:srgbClr val="000000"/>
            </a:solidFill>
            <a:round/>
          </a:ln>
        </p:spPr>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