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2.png" ContentType="image/png"/>
  <Override PartName="/ppt/media/image11.gif" ContentType="image/gif"/>
  <Override PartName="/ppt/media/image10.jpeg" ContentType="image/jpeg"/>
  <Override PartName="/ppt/media/image8.png" ContentType="image/png"/>
  <Override PartName="/ppt/media/image9.png" ContentType="image/png"/>
  <Override PartName="/ppt/media/image7.jpeg" ContentType="image/jpe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27" name="PlaceHolder 2"/>
          <p:cNvSpPr>
            <a:spLocks noGrp="1"/>
          </p:cNvSpPr>
          <p:nvPr>
            <p:ph type="body"/>
          </p:nvPr>
        </p:nvSpPr>
        <p:spPr>
          <a:xfrm>
            <a:off x="504000" y="1769040"/>
            <a:ext cx="9071640" cy="2090880"/>
          </a:xfrm>
          <a:prstGeom prst="rect">
            <a:avLst/>
          </a:prstGeom>
        </p:spPr>
        <p:txBody>
          <a:bodyPr wrap="none" lIns="0" rIns="0" tIns="0" bIns="0"/>
          <a:p>
            <a:endParaRPr/>
          </a:p>
        </p:txBody>
      </p:sp>
      <p:sp>
        <p:nvSpPr>
          <p:cNvPr id="28" name="PlaceHolder 3"/>
          <p:cNvSpPr>
            <a:spLocks noGrp="1"/>
          </p:cNvSpPr>
          <p:nvPr>
            <p:ph type="body"/>
          </p:nvPr>
        </p:nvSpPr>
        <p:spPr>
          <a:xfrm>
            <a:off x="504000" y="4059000"/>
            <a:ext cx="9071640" cy="209088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30" name="PlaceHolder 2"/>
          <p:cNvSpPr>
            <a:spLocks noGrp="1"/>
          </p:cNvSpPr>
          <p:nvPr>
            <p:ph type="body"/>
          </p:nvPr>
        </p:nvSpPr>
        <p:spPr>
          <a:xfrm>
            <a:off x="504000" y="1769040"/>
            <a:ext cx="4426920" cy="2090880"/>
          </a:xfrm>
          <a:prstGeom prst="rect">
            <a:avLst/>
          </a:prstGeom>
        </p:spPr>
        <p:txBody>
          <a:bodyPr wrap="none" lIns="0" rIns="0" tIns="0" bIns="0"/>
          <a:p>
            <a:endParaRPr/>
          </a:p>
        </p:txBody>
      </p:sp>
      <p:sp>
        <p:nvSpPr>
          <p:cNvPr id="31" name="PlaceHolder 3"/>
          <p:cNvSpPr>
            <a:spLocks noGrp="1"/>
          </p:cNvSpPr>
          <p:nvPr>
            <p:ph type="body"/>
          </p:nvPr>
        </p:nvSpPr>
        <p:spPr>
          <a:xfrm>
            <a:off x="5152680" y="1769040"/>
            <a:ext cx="4426920" cy="2090880"/>
          </a:xfrm>
          <a:prstGeom prst="rect">
            <a:avLst/>
          </a:prstGeom>
        </p:spPr>
        <p:txBody>
          <a:bodyPr wrap="none" lIns="0" rIns="0" tIns="0" bIns="0"/>
          <a:p>
            <a:endParaRPr/>
          </a:p>
        </p:txBody>
      </p:sp>
      <p:sp>
        <p:nvSpPr>
          <p:cNvPr id="32" name="PlaceHolder 4"/>
          <p:cNvSpPr>
            <a:spLocks noGrp="1"/>
          </p:cNvSpPr>
          <p:nvPr>
            <p:ph type="body"/>
          </p:nvPr>
        </p:nvSpPr>
        <p:spPr>
          <a:xfrm>
            <a:off x="5152680" y="4059000"/>
            <a:ext cx="4426920" cy="2090880"/>
          </a:xfrm>
          <a:prstGeom prst="rect">
            <a:avLst/>
          </a:prstGeom>
        </p:spPr>
        <p:txBody>
          <a:bodyPr wrap="none" lIns="0" rIns="0" tIns="0" bIns="0"/>
          <a:p>
            <a:endParaRPr/>
          </a:p>
        </p:txBody>
      </p:sp>
      <p:sp>
        <p:nvSpPr>
          <p:cNvPr id="33" name="PlaceHolder 5"/>
          <p:cNvSpPr>
            <a:spLocks noGrp="1"/>
          </p:cNvSpPr>
          <p:nvPr>
            <p:ph type="body"/>
          </p:nvPr>
        </p:nvSpPr>
        <p:spPr>
          <a:xfrm>
            <a:off x="504000" y="4059000"/>
            <a:ext cx="4426920" cy="209088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35" name="PlaceHolder 2"/>
          <p:cNvSpPr>
            <a:spLocks noGrp="1"/>
          </p:cNvSpPr>
          <p:nvPr>
            <p:ph type="body"/>
          </p:nvPr>
        </p:nvSpPr>
        <p:spPr>
          <a:xfrm>
            <a:off x="504000" y="1769040"/>
            <a:ext cx="9071640" cy="4384080"/>
          </a:xfrm>
          <a:prstGeom prst="rect">
            <a:avLst/>
          </a:prstGeom>
        </p:spPr>
        <p:txBody>
          <a:bodyPr wrap="none" lIns="0" rIns="0" tIns="0" bIns="0"/>
          <a:p>
            <a:endParaRPr/>
          </a:p>
        </p:txBody>
      </p:sp>
      <p:sp>
        <p:nvSpPr>
          <p:cNvPr id="36" name="PlaceHolder 3"/>
          <p:cNvSpPr>
            <a:spLocks noGrp="1"/>
          </p:cNvSpPr>
          <p:nvPr>
            <p:ph type="body"/>
          </p:nvPr>
        </p:nvSpPr>
        <p:spPr>
          <a:xfrm>
            <a:off x="504000" y="1769040"/>
            <a:ext cx="9071640" cy="4384080"/>
          </a:xfrm>
          <a:prstGeom prst="rect">
            <a:avLst/>
          </a:prstGeom>
        </p:spPr>
        <p:txBody>
          <a:bodyPr wrap="none" lIns="0" rIns="0" tIns="0" bIns="0"/>
          <a:p>
            <a:endParaRPr/>
          </a:p>
        </p:txBody>
      </p:sp>
      <p:pic>
        <p:nvPicPr>
          <p:cNvPr id="37" name="" descr=""/>
          <p:cNvPicPr/>
          <p:nvPr/>
        </p:nvPicPr>
        <p:blipFill>
          <a:blip r:embed="rId2"/>
          <a:stretch>
            <a:fillRect/>
          </a:stretch>
        </p:blipFill>
        <p:spPr>
          <a:xfrm>
            <a:off x="2292120" y="1769040"/>
            <a:ext cx="5494680" cy="4384080"/>
          </a:xfrm>
          <a:prstGeom prst="rect">
            <a:avLst/>
          </a:prstGeom>
          <a:ln>
            <a:noFill/>
          </a:ln>
        </p:spPr>
      </p:pic>
      <p:pic>
        <p:nvPicPr>
          <p:cNvPr id="38"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8" name="PlaceHolder 2"/>
          <p:cNvSpPr>
            <a:spLocks noGrp="1"/>
          </p:cNvSpPr>
          <p:nvPr>
            <p:ph type="body"/>
          </p:nvPr>
        </p:nvSpPr>
        <p:spPr>
          <a:xfrm>
            <a:off x="504000" y="1769040"/>
            <a:ext cx="9071640" cy="438408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10" name="PlaceHolder 2"/>
          <p:cNvSpPr>
            <a:spLocks noGrp="1"/>
          </p:cNvSpPr>
          <p:nvPr>
            <p:ph type="body"/>
          </p:nvPr>
        </p:nvSpPr>
        <p:spPr>
          <a:xfrm>
            <a:off x="504000" y="1769040"/>
            <a:ext cx="4426920" cy="4384080"/>
          </a:xfrm>
          <a:prstGeom prst="rect">
            <a:avLst/>
          </a:prstGeom>
        </p:spPr>
        <p:txBody>
          <a:bodyPr wrap="none" lIns="0" rIns="0" tIns="0" bIns="0"/>
          <a:p>
            <a:endParaRPr/>
          </a:p>
        </p:txBody>
      </p:sp>
      <p:sp>
        <p:nvSpPr>
          <p:cNvPr id="11" name="PlaceHolder 3"/>
          <p:cNvSpPr>
            <a:spLocks noGrp="1"/>
          </p:cNvSpPr>
          <p:nvPr>
            <p:ph type="body"/>
          </p:nvPr>
        </p:nvSpPr>
        <p:spPr>
          <a:xfrm>
            <a:off x="5152680" y="1769040"/>
            <a:ext cx="4426920" cy="438408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15" name="PlaceHolder 2"/>
          <p:cNvSpPr>
            <a:spLocks noGrp="1"/>
          </p:cNvSpPr>
          <p:nvPr>
            <p:ph type="body"/>
          </p:nvPr>
        </p:nvSpPr>
        <p:spPr>
          <a:xfrm>
            <a:off x="504000" y="1769040"/>
            <a:ext cx="4426920" cy="2090880"/>
          </a:xfrm>
          <a:prstGeom prst="rect">
            <a:avLst/>
          </a:prstGeom>
        </p:spPr>
        <p:txBody>
          <a:bodyPr wrap="none" lIns="0" rIns="0" tIns="0" bIns="0"/>
          <a:p>
            <a:endParaRPr/>
          </a:p>
        </p:txBody>
      </p:sp>
      <p:sp>
        <p:nvSpPr>
          <p:cNvPr id="16" name="PlaceHolder 3"/>
          <p:cNvSpPr>
            <a:spLocks noGrp="1"/>
          </p:cNvSpPr>
          <p:nvPr>
            <p:ph type="body"/>
          </p:nvPr>
        </p:nvSpPr>
        <p:spPr>
          <a:xfrm>
            <a:off x="504000" y="4059000"/>
            <a:ext cx="4426920" cy="2090880"/>
          </a:xfrm>
          <a:prstGeom prst="rect">
            <a:avLst/>
          </a:prstGeom>
        </p:spPr>
        <p:txBody>
          <a:bodyPr wrap="none" lIns="0" rIns="0" tIns="0" bIns="0"/>
          <a:p>
            <a:endParaRPr/>
          </a:p>
        </p:txBody>
      </p:sp>
      <p:sp>
        <p:nvSpPr>
          <p:cNvPr id="17" name="PlaceHolder 4"/>
          <p:cNvSpPr>
            <a:spLocks noGrp="1"/>
          </p:cNvSpPr>
          <p:nvPr>
            <p:ph type="body"/>
          </p:nvPr>
        </p:nvSpPr>
        <p:spPr>
          <a:xfrm>
            <a:off x="5152680" y="1769040"/>
            <a:ext cx="4426920" cy="438408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19" name="PlaceHolder 2"/>
          <p:cNvSpPr>
            <a:spLocks noGrp="1"/>
          </p:cNvSpPr>
          <p:nvPr>
            <p:ph type="body"/>
          </p:nvPr>
        </p:nvSpPr>
        <p:spPr>
          <a:xfrm>
            <a:off x="504000" y="1769040"/>
            <a:ext cx="4426920" cy="4384080"/>
          </a:xfrm>
          <a:prstGeom prst="rect">
            <a:avLst/>
          </a:prstGeom>
        </p:spPr>
        <p:txBody>
          <a:bodyPr wrap="none" lIns="0" rIns="0" tIns="0" bIns="0"/>
          <a:p>
            <a:endParaRPr/>
          </a:p>
        </p:txBody>
      </p:sp>
      <p:sp>
        <p:nvSpPr>
          <p:cNvPr id="20" name="PlaceHolder 3"/>
          <p:cNvSpPr>
            <a:spLocks noGrp="1"/>
          </p:cNvSpPr>
          <p:nvPr>
            <p:ph type="body"/>
          </p:nvPr>
        </p:nvSpPr>
        <p:spPr>
          <a:xfrm>
            <a:off x="5152680" y="1769040"/>
            <a:ext cx="4426920" cy="2090880"/>
          </a:xfrm>
          <a:prstGeom prst="rect">
            <a:avLst/>
          </a:prstGeom>
        </p:spPr>
        <p:txBody>
          <a:bodyPr wrap="none" lIns="0" rIns="0" tIns="0" bIns="0"/>
          <a:p>
            <a:endParaRPr/>
          </a:p>
        </p:txBody>
      </p:sp>
      <p:sp>
        <p:nvSpPr>
          <p:cNvPr id="21" name="PlaceHolder 4"/>
          <p:cNvSpPr>
            <a:spLocks noGrp="1"/>
          </p:cNvSpPr>
          <p:nvPr>
            <p:ph type="body"/>
          </p:nvPr>
        </p:nvSpPr>
        <p:spPr>
          <a:xfrm>
            <a:off x="5152680" y="4059000"/>
            <a:ext cx="4426920" cy="209088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23" name="PlaceHolder 2"/>
          <p:cNvSpPr>
            <a:spLocks noGrp="1"/>
          </p:cNvSpPr>
          <p:nvPr>
            <p:ph type="body"/>
          </p:nvPr>
        </p:nvSpPr>
        <p:spPr>
          <a:xfrm>
            <a:off x="504000" y="1769040"/>
            <a:ext cx="4426920" cy="2090880"/>
          </a:xfrm>
          <a:prstGeom prst="rect">
            <a:avLst/>
          </a:prstGeom>
        </p:spPr>
        <p:txBody>
          <a:bodyPr wrap="none" lIns="0" rIns="0" tIns="0" bIns="0"/>
          <a:p>
            <a:endParaRPr/>
          </a:p>
        </p:txBody>
      </p:sp>
      <p:sp>
        <p:nvSpPr>
          <p:cNvPr id="24" name="PlaceHolder 3"/>
          <p:cNvSpPr>
            <a:spLocks noGrp="1"/>
          </p:cNvSpPr>
          <p:nvPr>
            <p:ph type="body"/>
          </p:nvPr>
        </p:nvSpPr>
        <p:spPr>
          <a:xfrm>
            <a:off x="5152680" y="1769040"/>
            <a:ext cx="4426920" cy="2090880"/>
          </a:xfrm>
          <a:prstGeom prst="rect">
            <a:avLst/>
          </a:prstGeom>
        </p:spPr>
        <p:txBody>
          <a:bodyPr wrap="none" lIns="0" rIns="0" tIns="0" bIns="0"/>
          <a:p>
            <a:endParaRPr/>
          </a:p>
        </p:txBody>
      </p:sp>
      <p:sp>
        <p:nvSpPr>
          <p:cNvPr id="25" name="PlaceHolder 4"/>
          <p:cNvSpPr>
            <a:spLocks noGrp="1"/>
          </p:cNvSpPr>
          <p:nvPr>
            <p:ph type="body"/>
          </p:nvPr>
        </p:nvSpPr>
        <p:spPr>
          <a:xfrm>
            <a:off x="504000" y="4059000"/>
            <a:ext cx="9071640" cy="209088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wrap="none" lIns="0" rIns="0" tIns="0" bIns="0" anchor="ctr"/>
          <a:p>
            <a:pPr algn="ctr"/>
            <a:r>
              <a:rPr lang="en-US"/>
              <a:t>Clique para editar o formato do texto do título</a:t>
            </a:r>
            <a:endParaRPr/>
          </a:p>
        </p:txBody>
      </p:sp>
      <p:sp>
        <p:nvSpPr>
          <p:cNvPr id="1" name="PlaceHolder 2"/>
          <p:cNvSpPr>
            <a:spLocks noGrp="1"/>
          </p:cNvSpPr>
          <p:nvPr>
            <p:ph type="body"/>
          </p:nvPr>
        </p:nvSpPr>
        <p:spPr>
          <a:xfrm>
            <a:off x="504000" y="1769040"/>
            <a:ext cx="9071640" cy="4384080"/>
          </a:xfrm>
          <a:prstGeom prst="rect">
            <a:avLst/>
          </a:prstGeom>
        </p:spPr>
        <p:txBody>
          <a:bodyPr wrap="none" lIns="0" rIns="0" tIns="0" bIns="0"/>
          <a:p>
            <a:pPr>
              <a:buSzPct val="25000"/>
              <a:buFont typeface="StarSymbol"/>
              <a:buChar char=""/>
            </a:pPr>
            <a:r>
              <a:rPr lang="en-US"/>
              <a:t>Clique para editar o formato do texto da estrutura de tópicos</a:t>
            </a:r>
            <a:endParaRPr/>
          </a:p>
          <a:p>
            <a:pPr lvl="1">
              <a:buSzPct val="25000"/>
              <a:buFont typeface="StarSymbol"/>
              <a:buChar char=""/>
            </a:pPr>
            <a:r>
              <a:rPr lang="en-US"/>
              <a:t>2.º Nível da estrutura de tópicos</a:t>
            </a:r>
            <a:endParaRPr/>
          </a:p>
          <a:p>
            <a:pPr lvl="2">
              <a:buSzPct val="25000"/>
              <a:buFont typeface="StarSymbol"/>
              <a:buChar char=""/>
            </a:pPr>
            <a:r>
              <a:rPr lang="en-US"/>
              <a:t>3.º Nível da estrutura de tópicos</a:t>
            </a:r>
            <a:endParaRPr/>
          </a:p>
          <a:p>
            <a:pPr lvl="3">
              <a:buSzPct val="25000"/>
              <a:buFont typeface="StarSymbol"/>
              <a:buChar char=""/>
            </a:pPr>
            <a:r>
              <a:rPr lang="en-US"/>
              <a:t>4.º Nível da estrutura de tópicos</a:t>
            </a:r>
            <a:endParaRPr/>
          </a:p>
          <a:p>
            <a:pPr lvl="4">
              <a:buSzPct val="25000"/>
              <a:buFont typeface="StarSymbol"/>
              <a:buChar char=""/>
            </a:pPr>
            <a:r>
              <a:rPr lang="en-US"/>
              <a:t>5.º Nível da estrutura de tópicos</a:t>
            </a:r>
            <a:endParaRPr/>
          </a:p>
          <a:p>
            <a:pPr lvl="5">
              <a:buSzPct val="25000"/>
              <a:buFont typeface="StarSymbol"/>
              <a:buChar char=""/>
            </a:pPr>
            <a:r>
              <a:rPr lang="en-US"/>
              <a:t>6.º Nível da estrutura de tópicos</a:t>
            </a:r>
            <a:endParaRPr/>
          </a:p>
          <a:p>
            <a:pPr lvl="6">
              <a:buSzPct val="25000"/>
              <a:buFont typeface="StarSymbol"/>
              <a:buChar char=""/>
            </a:pPr>
            <a:r>
              <a:rPr lang="en-US"/>
              <a:t>7.º Nível da estrutura de tópicos</a:t>
            </a:r>
            <a:endParaRPr/>
          </a:p>
        </p:txBody>
      </p:sp>
      <p:sp>
        <p:nvSpPr>
          <p:cNvPr id="2" name="PlaceHolder 3"/>
          <p:cNvSpPr>
            <a:spLocks noGrp="1"/>
          </p:cNvSpPr>
          <p:nvPr>
            <p:ph type="dt"/>
          </p:nvPr>
        </p:nvSpPr>
        <p:spPr>
          <a:xfrm>
            <a:off x="504000" y="6887160"/>
            <a:ext cx="2348280" cy="521280"/>
          </a:xfrm>
          <a:prstGeom prst="rect">
            <a:avLst/>
          </a:prstGeom>
        </p:spPr>
        <p:txBody>
          <a:bodyPr wrap="none" lIns="0" rIns="0" tIns="0" bIns="0"/>
          <a:p>
            <a:r>
              <a:rPr lang="en-US" sz="1400"/>
              <a:t>&lt;data/hora&gt;</a:t>
            </a:r>
            <a:endParaRPr/>
          </a:p>
        </p:txBody>
      </p:sp>
      <p:sp>
        <p:nvSpPr>
          <p:cNvPr id="3" name="PlaceHolder 4"/>
          <p:cNvSpPr>
            <a:spLocks noGrp="1"/>
          </p:cNvSpPr>
          <p:nvPr>
            <p:ph type="ftr"/>
          </p:nvPr>
        </p:nvSpPr>
        <p:spPr>
          <a:xfrm>
            <a:off x="3447360" y="6887160"/>
            <a:ext cx="3195000" cy="521280"/>
          </a:xfrm>
          <a:prstGeom prst="rect">
            <a:avLst/>
          </a:prstGeom>
        </p:spPr>
        <p:txBody>
          <a:bodyPr wrap="none" lIns="0" rIns="0" tIns="0" bIns="0"/>
          <a:p>
            <a:pPr algn="ctr"/>
            <a:r>
              <a:rPr lang="en-US" sz="1400"/>
              <a:t>&lt;rodapé&gt;</a:t>
            </a:r>
            <a:endParaRPr/>
          </a:p>
        </p:txBody>
      </p:sp>
      <p:sp>
        <p:nvSpPr>
          <p:cNvPr id="4" name="PlaceHolder 5"/>
          <p:cNvSpPr>
            <a:spLocks noGrp="1"/>
          </p:cNvSpPr>
          <p:nvPr>
            <p:ph type="sldNum"/>
          </p:nvPr>
        </p:nvSpPr>
        <p:spPr>
          <a:xfrm>
            <a:off x="7227000" y="6887160"/>
            <a:ext cx="2348280" cy="521280"/>
          </a:xfrm>
          <a:prstGeom prst="rect">
            <a:avLst/>
          </a:prstGeom>
        </p:spPr>
        <p:txBody>
          <a:bodyPr wrap="none" lIns="0" rIns="0" tIns="0" bIns="0"/>
          <a:p>
            <a:pPr algn="r"/>
            <a:fld id="{7AFC1CA6-AAF4-4A84-BD73-C41DDC734CD5}" type="slidenum">
              <a:rPr lang="en-US" sz="1400"/>
              <a:t>&lt;número&gt;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wrap="none" lIns="0" rIns="0" tIns="0" bIns="0" anchor="ctr"/>
          <a:p>
            <a:pPr algn="ctr">
              <a:buSzPct val="25000"/>
              <a:buFont typeface="StarSymbol"/>
              <a:buChar char=""/>
            </a:pPr>
            <a:r>
              <a:rPr lang="en-US"/>
              <a:t>Chapter 10  Prototype/Test Cycles</a:t>
            </a:r>
            <a:endParaRPr/>
          </a:p>
        </p:txBody>
      </p:sp>
      <p:sp>
        <p:nvSpPr>
          <p:cNvPr id="40" name="TextShape 2"/>
          <p:cNvSpPr txBox="1"/>
          <p:nvPr/>
        </p:nvSpPr>
        <p:spPr>
          <a:xfrm>
            <a:off x="504000" y="1769040"/>
            <a:ext cx="9071640" cy="4384080"/>
          </a:xfrm>
          <a:prstGeom prst="rect">
            <a:avLst/>
          </a:prstGeom>
        </p:spPr>
        <p:txBody>
          <a:bodyPr wrap="none" lIns="0" rIns="0" tIns="0" bIns="0" anchor="ctr"/>
          <a:p>
            <a:pPr algn="ctr"/>
            <a:r>
              <a:rPr lang="en-US"/>
              <a:t>Clark &amp; Wheelwright – Managing New Product and Process Development</a:t>
            </a:r>
            <a:endParaRPr/>
          </a:p>
          <a:p>
            <a:pPr algn="ctr"/>
            <a:endParaRPr/>
          </a:p>
          <a:p>
            <a:pPr algn="ctr"/>
            <a:endParaRPr/>
          </a:p>
          <a:p>
            <a:pPr algn="ctr"/>
            <a:r>
              <a:rPr lang="en-US" sz="2200">
                <a:solidFill>
                  <a:srgbClr val="b2b2b2"/>
                </a:solidFill>
              </a:rPr>
              <a:t>Francisco Matelli Matulovic</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p:spPr>
        <p:txBody>
          <a:bodyPr wrap="none" lIns="0" rIns="0" tIns="0" bIns="0" anchor="ctr"/>
          <a:p>
            <a:pPr algn="ctr"/>
            <a:r>
              <a:rPr lang="en-US"/>
              <a:t>Core argument</a:t>
            </a:r>
            <a:endParaRPr/>
          </a:p>
        </p:txBody>
      </p:sp>
      <p:sp>
        <p:nvSpPr>
          <p:cNvPr id="53"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An improvement to innovative process can lead companies to achieve goals and dominate markets.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p:spPr>
        <p:txBody>
          <a:bodyPr wrap="none" lIns="0" rIns="0" tIns="0" bIns="0" anchor="ctr"/>
          <a:p>
            <a:pPr algn="ctr"/>
            <a:endParaRPr/>
          </a:p>
        </p:txBody>
      </p:sp>
      <p:pic>
        <p:nvPicPr>
          <p:cNvPr id="55" name="" descr=""/>
          <p:cNvPicPr/>
          <p:nvPr/>
        </p:nvPicPr>
        <p:blipFill>
          <a:blip r:embed="rId1"/>
          <a:stretch>
            <a:fillRect/>
          </a:stretch>
        </p:blipFill>
        <p:spPr>
          <a:xfrm>
            <a:off x="2116800" y="1769040"/>
            <a:ext cx="5845320" cy="43840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p:spPr>
        <p:txBody>
          <a:bodyPr wrap="none" lIns="0" rIns="0" tIns="0" bIns="0" anchor="ctr"/>
          <a:p>
            <a:pPr algn="ctr"/>
            <a:r>
              <a:rPr lang="en-US"/>
              <a:t>Recommendations</a:t>
            </a:r>
            <a:endParaRPr/>
          </a:p>
        </p:txBody>
      </p:sp>
      <p:sp>
        <p:nvSpPr>
          <p:cNvPr id="57" name="TextShape 2"/>
          <p:cNvSpPr txBox="1"/>
          <p:nvPr/>
        </p:nvSpPr>
        <p:spPr>
          <a:xfrm>
            <a:off x="504000" y="1769040"/>
            <a:ext cx="9071640" cy="4384080"/>
          </a:xfrm>
          <a:prstGeom prst="rect">
            <a:avLst/>
          </a:prstGeom>
        </p:spPr>
        <p:txBody>
          <a:bodyPr wrap="none" lIns="0" rIns="0" tIns="0" bIns="0"/>
          <a:p>
            <a:r>
              <a:rPr b="1" lang="en-US"/>
              <a:t>Managers participation</a:t>
            </a:r>
            <a:r>
              <a:rPr lang="en-US"/>
              <a:t> Like (Kim and Willemon, 2002) the authors attempt to the fact that managers should be more present in every step of the process, not just only at the end evaluating the final prototype.</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8" name="" descr=""/>
          <p:cNvPicPr/>
          <p:nvPr/>
        </p:nvPicPr>
        <p:blipFill>
          <a:blip r:embed="rId1"/>
          <a:stretch>
            <a:fillRect/>
          </a:stretch>
        </p:blipFill>
        <p:spPr>
          <a:xfrm>
            <a:off x="906840" y="1080"/>
            <a:ext cx="8268840" cy="75596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wrap="none" lIns="0" rIns="0" tIns="0" bIns="0" anchor="ctr"/>
          <a:p>
            <a:pPr algn="ctr"/>
            <a:endParaRPr/>
          </a:p>
        </p:txBody>
      </p:sp>
      <p:sp>
        <p:nvSpPr>
          <p:cNvPr id="60"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    </a:t>
            </a:r>
            <a:r>
              <a:rPr lang="en-US"/>
              <a:t>O que é o ciclo de Design-Build-Test em prototipagem?</a:t>
            </a:r>
            <a:endParaRPr/>
          </a:p>
          <a:p>
            <a:pPr>
              <a:buSzPct val="25000"/>
              <a:buFont typeface="StarSymbol"/>
              <a:buChar char=""/>
            </a:pPr>
            <a:r>
              <a:rPr lang="en-US"/>
              <a:t>    </a:t>
            </a:r>
            <a:r>
              <a:rPr lang="en-US"/>
              <a:t>O que a abordagem convencional?</a:t>
            </a:r>
            <a:endParaRPr/>
          </a:p>
          <a:p>
            <a:pPr>
              <a:buSzPct val="25000"/>
              <a:buFont typeface="StarSymbol"/>
              <a:buChar char=""/>
            </a:pPr>
            <a:r>
              <a:rPr lang="en-US"/>
              <a:t>    </a:t>
            </a:r>
            <a:r>
              <a:rPr lang="en-US"/>
              <a:t>Problemas com a aboradgem convencional?</a:t>
            </a:r>
            <a:endParaRPr/>
          </a:p>
          <a:p>
            <a:pPr>
              <a:buSzPct val="25000"/>
              <a:buFont typeface="StarSymbol"/>
              <a:buChar char=""/>
            </a:pPr>
            <a:r>
              <a:rPr lang="en-US"/>
              <a:t>    </a:t>
            </a:r>
            <a:r>
              <a:rPr lang="en-US"/>
              <a:t>O que é a abordagem periodica de prototipagem?</a:t>
            </a:r>
            <a:endParaRPr/>
          </a:p>
          <a:p>
            <a:pPr>
              <a:buSzPct val="25000"/>
              <a:buFont typeface="StarSymbol"/>
              <a:buChar char=""/>
            </a:pPr>
            <a:r>
              <a:rPr lang="en-US"/>
              <a:t>    </a:t>
            </a:r>
            <a:r>
              <a:rPr lang="en-US"/>
              <a:t>Como selecionar diferentes abordagens de prototipagem? Por que a Periodica não é adequada para Avião de garnde porte?</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1" name="" descr=""/>
          <p:cNvPicPr/>
          <p:nvPr/>
        </p:nvPicPr>
        <p:blipFill>
          <a:blip r:embed="rId1"/>
          <a:stretch>
            <a:fillRect/>
          </a:stretch>
        </p:blipFill>
        <p:spPr>
          <a:xfrm>
            <a:off x="0" y="2328840"/>
            <a:ext cx="9981720" cy="4943160"/>
          </a:xfrm>
          <a:prstGeom prst="rect">
            <a:avLst/>
          </a:prstGeom>
          <a:ln>
            <a:noFill/>
          </a:ln>
        </p:spPr>
      </p:pic>
      <p:pic>
        <p:nvPicPr>
          <p:cNvPr id="42" name="" descr=""/>
          <p:cNvPicPr/>
          <p:nvPr/>
        </p:nvPicPr>
        <p:blipFill>
          <a:blip r:embed="rId2"/>
          <a:stretch>
            <a:fillRect/>
          </a:stretch>
        </p:blipFill>
        <p:spPr>
          <a:xfrm>
            <a:off x="0" y="-983160"/>
            <a:ext cx="9981720" cy="49431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wrap="none" lIns="0" rIns="0" tIns="0" bIns="0" anchor="ctr"/>
          <a:p>
            <a:pPr algn="ctr">
              <a:buSzPct val="25000"/>
              <a:buFont typeface="StarSymbol"/>
              <a:buChar char=""/>
            </a:pPr>
            <a:r>
              <a:rPr lang="en-US"/>
              <a:t>Chapter 10  Prototype/Test Cycles</a:t>
            </a:r>
            <a:endParaRPr/>
          </a:p>
        </p:txBody>
      </p:sp>
      <p:sp>
        <p:nvSpPr>
          <p:cNvPr id="44"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Overview</a:t>
            </a:r>
            <a:endParaRPr/>
          </a:p>
          <a:p>
            <a:pPr>
              <a:buSzPct val="25000"/>
              <a:buFont typeface="StarSymbol"/>
              <a:buChar char=""/>
            </a:pPr>
            <a:r>
              <a:rPr lang="en-US"/>
              <a:t>The Traditional Approach to Prototyping</a:t>
            </a:r>
            <a:endParaRPr/>
          </a:p>
          <a:p>
            <a:pPr>
              <a:buSzPct val="25000"/>
              <a:buFont typeface="StarSymbol"/>
              <a:buChar char=""/>
            </a:pPr>
            <a:r>
              <a:rPr lang="en-US"/>
              <a:t>Prototyping: A Managerial Perspective</a:t>
            </a:r>
            <a:endParaRPr/>
          </a:p>
          <a:p>
            <a:pPr>
              <a:buSzPct val="25000"/>
              <a:buFont typeface="StarSymbol"/>
              <a:buChar char=""/>
            </a:pPr>
            <a:r>
              <a:rPr lang="en-US"/>
              <a:t>Matching Prototyping and Development Project Requirements</a:t>
            </a:r>
            <a:endParaRPr/>
          </a:p>
          <a:p>
            <a:pPr>
              <a:buSzPct val="25000"/>
              <a:buFont typeface="StarSymbol"/>
              <a:buChar char=""/>
            </a:pPr>
            <a:r>
              <a:rPr lang="en-US"/>
              <a:t>Study Questions</a:t>
            </a:r>
            <a:endParaRPr/>
          </a:p>
          <a:p>
            <a:pPr>
              <a:buSzPct val="25000"/>
              <a:buFont typeface="StarSymbol"/>
              <a:buChar char=""/>
            </a:pPr>
            <a:r>
              <a:rPr lang="en-US"/>
              <a:t>Cases: Sony Corporation: Workstation Division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5" name="" descr=""/>
          <p:cNvPicPr/>
          <p:nvPr/>
        </p:nvPicPr>
        <p:blipFill>
          <a:blip r:embed="rId1"/>
          <a:stretch>
            <a:fillRect/>
          </a:stretch>
        </p:blipFill>
        <p:spPr>
          <a:xfrm>
            <a:off x="1074960" y="1769040"/>
            <a:ext cx="7929000" cy="43840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 name="" descr=""/>
          <p:cNvPicPr/>
          <p:nvPr/>
        </p:nvPicPr>
        <p:blipFill>
          <a:blip r:embed="rId1"/>
          <a:stretch>
            <a:fillRect/>
          </a:stretch>
        </p:blipFill>
        <p:spPr>
          <a:xfrm>
            <a:off x="973080" y="1080"/>
            <a:ext cx="8136720" cy="75596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7" name="" descr=""/>
          <p:cNvPicPr/>
          <p:nvPr/>
        </p:nvPicPr>
        <p:blipFill>
          <a:blip r:embed="rId1"/>
          <a:stretch>
            <a:fillRect/>
          </a:stretch>
        </p:blipFill>
        <p:spPr>
          <a:xfrm>
            <a:off x="1070640" y="196560"/>
            <a:ext cx="8061840" cy="7056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8" name="" descr=""/>
          <p:cNvPicPr/>
          <p:nvPr/>
        </p:nvPicPr>
        <p:blipFill>
          <a:blip r:embed="rId1"/>
          <a:stretch>
            <a:fillRect/>
          </a:stretch>
        </p:blipFill>
        <p:spPr>
          <a:xfrm>
            <a:off x="1120320" y="1080"/>
            <a:ext cx="7842240" cy="7559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9" name="" descr=""/>
          <p:cNvPicPr/>
          <p:nvPr/>
        </p:nvPicPr>
        <p:blipFill>
          <a:blip r:embed="rId1"/>
          <a:stretch>
            <a:fillRect/>
          </a:stretch>
        </p:blipFill>
        <p:spPr>
          <a:xfrm>
            <a:off x="1656000" y="162000"/>
            <a:ext cx="6844680" cy="7182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p:spPr>
        <p:txBody>
          <a:bodyPr wrap="none" lIns="0" rIns="0" tIns="0" bIns="0" anchor="ctr"/>
          <a:p>
            <a:pPr algn="ctr"/>
            <a:endParaRPr/>
          </a:p>
        </p:txBody>
      </p:sp>
      <p:pic>
        <p:nvPicPr>
          <p:cNvPr id="51" name="" descr=""/>
          <p:cNvPicPr/>
          <p:nvPr/>
        </p:nvPicPr>
        <p:blipFill>
          <a:blip r:embed="rId1"/>
          <a:stretch>
            <a:fillRect/>
          </a:stretch>
        </p:blipFill>
        <p:spPr>
          <a:xfrm>
            <a:off x="503640" y="2214720"/>
            <a:ext cx="9071640" cy="34923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