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3.png" ContentType="image/png"/>
  <Override PartName="/ppt/media/image11.jpeg" ContentType="image/jpeg"/>
  <Override PartName="/ppt/media/image10.png" ContentType="image/png"/>
  <Override PartName="/ppt/media/image9.png" ContentType="image/png"/>
  <Override PartName="/ppt/media/image8.jpeg" ContentType="image/jpe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2.gif" ContentType="image/gif"/>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0880"/>
          </a:xfrm>
          <a:prstGeom prst="rect">
            <a:avLst/>
          </a:prstGeom>
        </p:spPr>
        <p:txBody>
          <a:bodyPr lIns="0" rIns="0" tIns="0" bIns="0"/>
          <a:p>
            <a:endParaRPr/>
          </a:p>
        </p:txBody>
      </p:sp>
      <p:sp>
        <p:nvSpPr>
          <p:cNvPr id="28" name="PlaceHolder 3"/>
          <p:cNvSpPr>
            <a:spLocks noGrp="1"/>
          </p:cNvSpPr>
          <p:nvPr>
            <p:ph type="body"/>
          </p:nvPr>
        </p:nvSpPr>
        <p:spPr>
          <a:xfrm>
            <a:off x="504000" y="4059000"/>
            <a:ext cx="907164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32" name="PlaceHolder 4"/>
          <p:cNvSpPr>
            <a:spLocks noGrp="1"/>
          </p:cNvSpPr>
          <p:nvPr>
            <p:ph type="body"/>
          </p:nvPr>
        </p:nvSpPr>
        <p:spPr>
          <a:xfrm>
            <a:off x="5152680" y="4059000"/>
            <a:ext cx="4426920" cy="2090880"/>
          </a:xfrm>
          <a:prstGeom prst="rect">
            <a:avLst/>
          </a:prstGeom>
        </p:spPr>
        <p:txBody>
          <a:bodyPr lIns="0" rIns="0" tIns="0" bIns="0"/>
          <a:p>
            <a:endParaRPr/>
          </a:p>
        </p:txBody>
      </p:sp>
      <p:sp>
        <p:nvSpPr>
          <p:cNvPr id="33" name="PlaceHolder 5"/>
          <p:cNvSpPr>
            <a:spLocks noGrp="1"/>
          </p:cNvSpPr>
          <p:nvPr>
            <p:ph type="body"/>
          </p:nvPr>
        </p:nvSpPr>
        <p:spPr>
          <a:xfrm>
            <a:off x="504000" y="405900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08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080"/>
          </a:xfrm>
          <a:prstGeom prst="rect">
            <a:avLst/>
          </a:prstGeom>
        </p:spPr>
        <p:txBody>
          <a:bodyPr lIns="0" rIns="0" tIns="0" bIns="0"/>
          <a:p>
            <a:endParaRPr/>
          </a:p>
        </p:txBody>
      </p:sp>
      <p:pic>
        <p:nvPicPr>
          <p:cNvPr id="37" name="" descr=""/>
          <p:cNvPicPr/>
          <p:nvPr/>
        </p:nvPicPr>
        <p:blipFill>
          <a:blip r:embed="rId2"/>
          <a:stretch>
            <a:fillRect/>
          </a:stretch>
        </p:blipFill>
        <p:spPr>
          <a:xfrm>
            <a:off x="2292120" y="1769040"/>
            <a:ext cx="5494680" cy="4384080"/>
          </a:xfrm>
          <a:prstGeom prst="rect">
            <a:avLst/>
          </a:prstGeom>
          <a:ln>
            <a:noFill/>
          </a:ln>
        </p:spPr>
      </p:pic>
      <p:pic>
        <p:nvPicPr>
          <p:cNvPr id="38"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08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16" name="PlaceHolder 3"/>
          <p:cNvSpPr>
            <a:spLocks noGrp="1"/>
          </p:cNvSpPr>
          <p:nvPr>
            <p:ph type="body"/>
          </p:nvPr>
        </p:nvSpPr>
        <p:spPr>
          <a:xfrm>
            <a:off x="504000" y="4059000"/>
            <a:ext cx="4426920" cy="209088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08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21" name="PlaceHolder 4"/>
          <p:cNvSpPr>
            <a:spLocks noGrp="1"/>
          </p:cNvSpPr>
          <p:nvPr>
            <p:ph type="body"/>
          </p:nvPr>
        </p:nvSpPr>
        <p:spPr>
          <a:xfrm>
            <a:off x="5152680" y="405900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25" name="PlaceHolder 4"/>
          <p:cNvSpPr>
            <a:spLocks noGrp="1"/>
          </p:cNvSpPr>
          <p:nvPr>
            <p:ph type="body"/>
          </p:nvPr>
        </p:nvSpPr>
        <p:spPr>
          <a:xfrm>
            <a:off x="504000" y="4059000"/>
            <a:ext cx="907164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Clique para editar o formato do texto do título</a:t>
            </a:r>
            <a:endParaRPr/>
          </a:p>
        </p:txBody>
      </p:sp>
      <p:sp>
        <p:nvSpPr>
          <p:cNvPr id="1" name="PlaceHolder 2"/>
          <p:cNvSpPr>
            <a:spLocks noGrp="1"/>
          </p:cNvSpPr>
          <p:nvPr>
            <p:ph type="body"/>
          </p:nvPr>
        </p:nvSpPr>
        <p:spPr>
          <a:xfrm>
            <a:off x="504000" y="1769040"/>
            <a:ext cx="9071640" cy="4384080"/>
          </a:xfrm>
          <a:prstGeom prst="rect">
            <a:avLst/>
          </a:prstGeom>
        </p:spPr>
        <p:txBody>
          <a:bodyPr lIns="0" rIns="0" tIns="0" bIns="0"/>
          <a:p>
            <a:pPr>
              <a:buSzPct val="45000"/>
              <a:buFont typeface="StarSymbol"/>
              <a:buChar char=""/>
            </a:pPr>
            <a:r>
              <a:rPr lang="en-US" sz="3200">
                <a:latin typeface="Arial"/>
              </a:rPr>
              <a:t>Clique para editar o formato do texto da estrutura de tópicos</a:t>
            </a:r>
            <a:endParaRPr/>
          </a:p>
          <a:p>
            <a:pPr lvl="1">
              <a:buSzPct val="75000"/>
              <a:buFont typeface="StarSymbol"/>
              <a:buChar char=""/>
            </a:pPr>
            <a:r>
              <a:rPr lang="en-US" sz="2800">
                <a:latin typeface="Arial"/>
              </a:rPr>
              <a:t>2.º Nível da estrutura de tópicos</a:t>
            </a:r>
            <a:endParaRPr/>
          </a:p>
          <a:p>
            <a:pPr lvl="2">
              <a:buSzPct val="45000"/>
              <a:buFont typeface="StarSymbol"/>
              <a:buChar char=""/>
            </a:pPr>
            <a:r>
              <a:rPr lang="en-US" sz="2400">
                <a:latin typeface="Arial"/>
              </a:rPr>
              <a:t>3.º Nível da estrutura de tópicos</a:t>
            </a:r>
            <a:endParaRPr/>
          </a:p>
          <a:p>
            <a:pPr lvl="3">
              <a:buSzPct val="75000"/>
              <a:buFont typeface="StarSymbol"/>
              <a:buChar char=""/>
            </a:pPr>
            <a:r>
              <a:rPr lang="en-US" sz="2000">
                <a:latin typeface="Arial"/>
              </a:rPr>
              <a:t>4.º Nível da estrutura de tópicos</a:t>
            </a:r>
            <a:endParaRPr/>
          </a:p>
          <a:p>
            <a:pPr lvl="4">
              <a:buSzPct val="45000"/>
              <a:buFont typeface="StarSymbol"/>
              <a:buChar char=""/>
            </a:pPr>
            <a:r>
              <a:rPr lang="en-US" sz="2000">
                <a:latin typeface="Arial"/>
              </a:rPr>
              <a:t>5.º Nível da estrutura de tópicos</a:t>
            </a:r>
            <a:endParaRPr/>
          </a:p>
          <a:p>
            <a:pPr lvl="5">
              <a:buSzPct val="45000"/>
              <a:buFont typeface="StarSymbol"/>
              <a:buChar char=""/>
            </a:pPr>
            <a:r>
              <a:rPr lang="en-US" sz="2000">
                <a:latin typeface="Arial"/>
              </a:rPr>
              <a:t>6.º Nível da estrutura de tópicos</a:t>
            </a:r>
            <a:endParaRPr/>
          </a:p>
          <a:p>
            <a:pPr lvl="6">
              <a:buSzPct val="45000"/>
              <a:buFont typeface="StarSymbol"/>
              <a:buChar char=""/>
            </a:pPr>
            <a:r>
              <a:rPr lang="en-US" sz="2000">
                <a:latin typeface="Arial"/>
              </a:rPr>
              <a:t>7.º Nível da estrutura de tópicos</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&lt;data/hora&gt;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&lt;rodapé&gt;</a:t>
            </a:r>
            <a:endParaRPr/>
          </a:p>
        </p:txBody>
      </p:sp>
      <p:sp>
        <p:nvSpPr>
          <p:cNvPr id="4" name="PlaceHolder 5"/>
          <p:cNvSpPr>
            <a:spLocks noGrp="1"/>
          </p:cNvSpPr>
          <p:nvPr>
            <p:ph type="sldNum"/>
          </p:nvPr>
        </p:nvSpPr>
        <p:spPr>
          <a:xfrm>
            <a:off x="7227000" y="6887160"/>
            <a:ext cx="2348280" cy="521280"/>
          </a:xfrm>
          <a:prstGeom prst="rect">
            <a:avLst/>
          </a:prstGeom>
        </p:spPr>
        <p:txBody>
          <a:bodyPr lIns="0" rIns="0" tIns="0" bIns="0"/>
          <a:p>
            <a:pPr algn="r"/>
            <a:fld id="{51593567-650D-4D23-82F4-D71F6B052B1A}" type="slidenum">
              <a:rPr lang="en-US" sz="1400">
                <a:latin typeface="Times New Roman"/>
              </a:rPr>
              <a:t>&lt;número&gt;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buSzPct val="45000"/>
              <a:buFont typeface="StarSymbol"/>
              <a:buChar char=""/>
            </a:pPr>
            <a:r>
              <a:rPr lang="en-US" sz="4400">
                <a:latin typeface="Arial"/>
              </a:rPr>
              <a:t>Chapter 10  Prototype/Test Cycles</a:t>
            </a:r>
            <a:endParaRPr/>
          </a:p>
        </p:txBody>
      </p:sp>
      <p:sp>
        <p:nvSpPr>
          <p:cNvPr id="40" name="TextShape 2"/>
          <p:cNvSpPr txBox="1"/>
          <p:nvPr/>
        </p:nvSpPr>
        <p:spPr>
          <a:xfrm>
            <a:off x="504000" y="1769040"/>
            <a:ext cx="9071640" cy="4384080"/>
          </a:xfrm>
          <a:prstGeom prst="rect">
            <a:avLst/>
          </a:prstGeom>
        </p:spPr>
        <p:txBody>
          <a:bodyPr lIns="0" rIns="0" tIns="0" bIns="0" anchor="ctr"/>
          <a:p>
            <a:pPr algn="ctr"/>
            <a:r>
              <a:rPr lang="en-US" sz="3200">
                <a:latin typeface="Arial"/>
              </a:rPr>
              <a:t>Clark &amp; Wheelwright – Managing New Product and Process Development</a:t>
            </a:r>
            <a:endParaRPr/>
          </a:p>
          <a:p>
            <a:pPr algn="ctr"/>
            <a:endParaRPr/>
          </a:p>
          <a:p>
            <a:pPr algn="ctr"/>
            <a:endParaRPr/>
          </a:p>
          <a:p>
            <a:pPr algn="ctr"/>
            <a:r>
              <a:rPr lang="en-US" sz="2200">
                <a:solidFill>
                  <a:srgbClr val="b2b2b2"/>
                </a:solidFill>
                <a:latin typeface="Arial"/>
              </a:rPr>
              <a:t>Francisco Matelli Matulovic</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rIns="0" tIns="0" bIns="0" anchor="ctr"/>
          <a:p>
            <a:pPr algn="ctr"/>
            <a:endParaRPr/>
          </a:p>
        </p:txBody>
      </p:sp>
      <p:pic>
        <p:nvPicPr>
          <p:cNvPr id="52" name="" descr=""/>
          <p:cNvPicPr/>
          <p:nvPr/>
        </p:nvPicPr>
        <p:blipFill>
          <a:blip r:embed="rId1"/>
          <a:stretch>
            <a:fillRect/>
          </a:stretch>
        </p:blipFill>
        <p:spPr>
          <a:xfrm>
            <a:off x="503640" y="2214720"/>
            <a:ext cx="9071640" cy="34923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lIns="0" rIns="0" tIns="0" bIns="0" anchor="ctr"/>
          <a:p>
            <a:pPr algn="ctr"/>
            <a:r>
              <a:rPr lang="en-US" sz="4400">
                <a:latin typeface="Arial"/>
              </a:rPr>
              <a:t>Core argument</a:t>
            </a:r>
            <a:endParaRPr/>
          </a:p>
        </p:txBody>
      </p:sp>
      <p:sp>
        <p:nvSpPr>
          <p:cNvPr id="54" name="TextShape 2"/>
          <p:cNvSpPr txBox="1"/>
          <p:nvPr/>
        </p:nvSpPr>
        <p:spPr>
          <a:xfrm>
            <a:off x="504000" y="1769040"/>
            <a:ext cx="9071640" cy="4384080"/>
          </a:xfrm>
          <a:prstGeom prst="rect">
            <a:avLst/>
          </a:prstGeom>
        </p:spPr>
        <p:txBody>
          <a:bodyPr lIns="0" rIns="0" tIns="0" bIns="0"/>
          <a:p>
            <a:pPr>
              <a:buSzPct val="45000"/>
              <a:buFont typeface="StarSymbol"/>
              <a:buChar char=""/>
            </a:pPr>
            <a:r>
              <a:rPr lang="en-US" sz="3200">
                <a:latin typeface="Arial"/>
              </a:rPr>
              <a:t>An improvement to innovative process can lead companies to achieve goals and dominate markets.</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lIns="0" rIns="0" tIns="0" bIns="0" anchor="ctr"/>
          <a:p>
            <a:pPr algn="ctr"/>
            <a:endParaRPr/>
          </a:p>
        </p:txBody>
      </p:sp>
      <p:pic>
        <p:nvPicPr>
          <p:cNvPr id="56" name="" descr=""/>
          <p:cNvPicPr/>
          <p:nvPr/>
        </p:nvPicPr>
        <p:blipFill>
          <a:blip r:embed="rId1"/>
          <a:stretch>
            <a:fillRect/>
          </a:stretch>
        </p:blipFill>
        <p:spPr>
          <a:xfrm>
            <a:off x="2116800" y="1769040"/>
            <a:ext cx="5845320" cy="43840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lIns="0" rIns="0" tIns="0" bIns="0" anchor="ctr"/>
          <a:p>
            <a:pPr algn="ctr"/>
            <a:r>
              <a:rPr lang="en-US" sz="4400">
                <a:latin typeface="Arial"/>
              </a:rPr>
              <a:t>Recommendations</a:t>
            </a:r>
            <a:endParaRPr/>
          </a:p>
        </p:txBody>
      </p:sp>
      <p:sp>
        <p:nvSpPr>
          <p:cNvPr id="58" name="TextShape 2"/>
          <p:cNvSpPr txBox="1"/>
          <p:nvPr/>
        </p:nvSpPr>
        <p:spPr>
          <a:xfrm>
            <a:off x="504000" y="1769040"/>
            <a:ext cx="9071640" cy="4384080"/>
          </a:xfrm>
          <a:prstGeom prst="rect">
            <a:avLst/>
          </a:prstGeom>
        </p:spPr>
        <p:txBody>
          <a:bodyPr lIns="0" rIns="0" tIns="0" bIns="0"/>
          <a:p>
            <a:r>
              <a:rPr b="1" lang="en-US" sz="3200">
                <a:latin typeface="Arial"/>
              </a:rPr>
              <a:t>Managers participation</a:t>
            </a:r>
            <a:r>
              <a:rPr lang="en-US" sz="3200">
                <a:latin typeface="Arial"/>
              </a:rPr>
              <a:t> Like (Kim and Willemon, 2002) the authors attempt to the fact that managers should be more present in every step of the process, not just only at the end evaluating the final prototype.</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9" name="" descr=""/>
          <p:cNvPicPr/>
          <p:nvPr/>
        </p:nvPicPr>
        <p:blipFill>
          <a:blip r:embed="rId1"/>
          <a:stretch>
            <a:fillRect/>
          </a:stretch>
        </p:blipFill>
        <p:spPr>
          <a:xfrm>
            <a:off x="906840" y="1080"/>
            <a:ext cx="8268840" cy="75596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p:spPr>
        <p:txBody>
          <a:bodyPr lIns="0" rIns="0" tIns="0" bIns="0" anchor="ctr"/>
          <a:p>
            <a:pPr algn="ctr"/>
            <a:endParaRPr/>
          </a:p>
        </p:txBody>
      </p:sp>
      <p:sp>
        <p:nvSpPr>
          <p:cNvPr id="61" name="TextShape 2"/>
          <p:cNvSpPr txBox="1"/>
          <p:nvPr/>
        </p:nvSpPr>
        <p:spPr>
          <a:xfrm>
            <a:off x="504000" y="1769040"/>
            <a:ext cx="9071640" cy="4384080"/>
          </a:xfrm>
          <a:prstGeom prst="rect">
            <a:avLst/>
          </a:prstGeom>
        </p:spPr>
        <p:txBody>
          <a:bodyPr lIns="0" rIns="0" tIns="0" bIns="0"/>
          <a:p>
            <a:pPr>
              <a:buSzPct val="45000"/>
              <a:buFont typeface="StarSymbol"/>
              <a:buChar char=""/>
            </a:pPr>
            <a:r>
              <a:rPr lang="en-US" sz="3200">
                <a:latin typeface="Arial"/>
              </a:rPr>
              <a:t>    </a:t>
            </a:r>
            <a:r>
              <a:rPr lang="en-US" sz="3200">
                <a:latin typeface="Arial"/>
              </a:rPr>
              <a:t>O que é o ciclo de Design-Build-Test em prototipagem?</a:t>
            </a:r>
            <a:endParaRPr/>
          </a:p>
          <a:p>
            <a:pPr>
              <a:buSzPct val="45000"/>
              <a:buFont typeface="StarSymbol"/>
              <a:buChar char=""/>
            </a:pPr>
            <a:r>
              <a:rPr lang="en-US" sz="3200">
                <a:latin typeface="Arial"/>
              </a:rPr>
              <a:t>    </a:t>
            </a:r>
            <a:r>
              <a:rPr lang="en-US" sz="3200">
                <a:latin typeface="Arial"/>
              </a:rPr>
              <a:t>O que a abordagem convencional?</a:t>
            </a:r>
            <a:endParaRPr/>
          </a:p>
          <a:p>
            <a:pPr>
              <a:buSzPct val="45000"/>
              <a:buFont typeface="StarSymbol"/>
              <a:buChar char=""/>
            </a:pPr>
            <a:r>
              <a:rPr lang="en-US" sz="3200">
                <a:latin typeface="Arial"/>
              </a:rPr>
              <a:t>    </a:t>
            </a:r>
            <a:r>
              <a:rPr lang="en-US" sz="3200">
                <a:latin typeface="Arial"/>
              </a:rPr>
              <a:t>Problemas com a aboradgem convencional?</a:t>
            </a:r>
            <a:endParaRPr/>
          </a:p>
          <a:p>
            <a:pPr>
              <a:buSzPct val="45000"/>
              <a:buFont typeface="StarSymbol"/>
              <a:buChar char=""/>
            </a:pPr>
            <a:r>
              <a:rPr lang="en-US" sz="3200">
                <a:latin typeface="Arial"/>
              </a:rPr>
              <a:t>    </a:t>
            </a:r>
            <a:r>
              <a:rPr lang="en-US" sz="3200">
                <a:latin typeface="Arial"/>
              </a:rPr>
              <a:t>O que é a abordagem periodica de prototipagem?</a:t>
            </a:r>
            <a:endParaRPr/>
          </a:p>
          <a:p>
            <a:pPr>
              <a:buSzPct val="45000"/>
              <a:buFont typeface="StarSymbol"/>
              <a:buChar char=""/>
            </a:pPr>
            <a:r>
              <a:rPr lang="en-US" sz="3200">
                <a:latin typeface="Arial"/>
              </a:rPr>
              <a:t>    </a:t>
            </a:r>
            <a:r>
              <a:rPr lang="en-US" sz="3200">
                <a:latin typeface="Arial"/>
              </a:rPr>
              <a:t>Como selecionar diferentes abordagens de prototipagem? Por que a Periodica não é adequada para Avião de garnde porte?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 name="" descr=""/>
          <p:cNvPicPr/>
          <p:nvPr/>
        </p:nvPicPr>
        <p:blipFill>
          <a:blip r:embed="rId1"/>
          <a:stretch>
            <a:fillRect/>
          </a:stretch>
        </p:blipFill>
        <p:spPr>
          <a:xfrm>
            <a:off x="0" y="2328840"/>
            <a:ext cx="9981720" cy="4943160"/>
          </a:xfrm>
          <a:prstGeom prst="rect">
            <a:avLst/>
          </a:prstGeom>
          <a:ln>
            <a:noFill/>
          </a:ln>
        </p:spPr>
      </p:pic>
      <p:pic>
        <p:nvPicPr>
          <p:cNvPr id="42" name="" descr=""/>
          <p:cNvPicPr/>
          <p:nvPr/>
        </p:nvPicPr>
        <p:blipFill>
          <a:blip r:embed="rId2"/>
          <a:stretch>
            <a:fillRect/>
          </a:stretch>
        </p:blipFill>
        <p:spPr>
          <a:xfrm>
            <a:off x="0" y="-983160"/>
            <a:ext cx="9981720" cy="49431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buSzPct val="45000"/>
              <a:buFont typeface="StarSymbol"/>
              <a:buChar char=""/>
            </a:pPr>
            <a:r>
              <a:rPr lang="en-US" sz="4400">
                <a:latin typeface="Arial"/>
              </a:rPr>
              <a:t>Chapter 10  Prototype/Test Cycles</a:t>
            </a:r>
            <a:endParaRPr/>
          </a:p>
        </p:txBody>
      </p:sp>
      <p:sp>
        <p:nvSpPr>
          <p:cNvPr id="44" name="TextShape 2"/>
          <p:cNvSpPr txBox="1"/>
          <p:nvPr/>
        </p:nvSpPr>
        <p:spPr>
          <a:xfrm>
            <a:off x="504000" y="1769040"/>
            <a:ext cx="9071640" cy="4384080"/>
          </a:xfrm>
          <a:prstGeom prst="rect">
            <a:avLst/>
          </a:prstGeom>
        </p:spPr>
        <p:txBody>
          <a:bodyPr lIns="0" rIns="0" tIns="0" bIns="0"/>
          <a:p>
            <a:pPr>
              <a:buSzPct val="45000"/>
              <a:buFont typeface="StarSymbol"/>
              <a:buChar char=""/>
            </a:pPr>
            <a:r>
              <a:rPr lang="en-US" sz="3200">
                <a:latin typeface="Arial"/>
              </a:rPr>
              <a:t>Overview</a:t>
            </a:r>
            <a:endParaRPr/>
          </a:p>
          <a:p>
            <a:pPr>
              <a:buSzPct val="45000"/>
              <a:buFont typeface="StarSymbol"/>
              <a:buChar char=""/>
            </a:pPr>
            <a:r>
              <a:rPr lang="en-US" sz="3200">
                <a:latin typeface="Arial"/>
              </a:rPr>
              <a:t>The Traditional Approach to Prototyping</a:t>
            </a:r>
            <a:endParaRPr/>
          </a:p>
          <a:p>
            <a:pPr>
              <a:buSzPct val="45000"/>
              <a:buFont typeface="StarSymbol"/>
              <a:buChar char=""/>
            </a:pPr>
            <a:r>
              <a:rPr lang="en-US" sz="3200">
                <a:latin typeface="Arial"/>
              </a:rPr>
              <a:t>Prototyping: A Managerial Perspective</a:t>
            </a:r>
            <a:endParaRPr/>
          </a:p>
          <a:p>
            <a:pPr>
              <a:buSzPct val="45000"/>
              <a:buFont typeface="StarSymbol"/>
              <a:buChar char=""/>
            </a:pPr>
            <a:r>
              <a:rPr lang="en-US" sz="3200">
                <a:latin typeface="Arial"/>
              </a:rPr>
              <a:t>Matching Prototyping and Development Project Requirements</a:t>
            </a:r>
            <a:endParaRPr/>
          </a:p>
          <a:p>
            <a:pPr>
              <a:buSzPct val="45000"/>
              <a:buFont typeface="StarSymbol"/>
              <a:buChar char=""/>
            </a:pPr>
            <a:r>
              <a:rPr lang="en-US" sz="3200">
                <a:latin typeface="Arial"/>
              </a:rPr>
              <a:t>Study Questions</a:t>
            </a:r>
            <a:endParaRPr/>
          </a:p>
          <a:p>
            <a:pPr>
              <a:buSzPct val="45000"/>
              <a:buFont typeface="StarSymbol"/>
              <a:buChar char=""/>
            </a:pPr>
            <a:r>
              <a:rPr lang="en-US" sz="3200">
                <a:latin typeface="Arial"/>
              </a:rPr>
              <a:t>Cases: Sony Corporation: Workstation Division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5" name="" descr=""/>
          <p:cNvPicPr/>
          <p:nvPr/>
        </p:nvPicPr>
        <p:blipFill>
          <a:blip r:embed="rId1"/>
          <a:stretch>
            <a:fillRect/>
          </a:stretch>
        </p:blipFill>
        <p:spPr>
          <a:xfrm>
            <a:off x="1074960" y="1769040"/>
            <a:ext cx="7929000" cy="43840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 name="" descr=""/>
          <p:cNvPicPr/>
          <p:nvPr/>
        </p:nvPicPr>
        <p:blipFill>
          <a:blip r:embed="rId1"/>
          <a:stretch>
            <a:fillRect/>
          </a:stretch>
        </p:blipFill>
        <p:spPr>
          <a:xfrm>
            <a:off x="555120" y="1052280"/>
            <a:ext cx="8972280" cy="5457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7" name="" descr=""/>
          <p:cNvPicPr/>
          <p:nvPr/>
        </p:nvPicPr>
        <p:blipFill>
          <a:blip r:embed="rId1"/>
          <a:stretch>
            <a:fillRect/>
          </a:stretch>
        </p:blipFill>
        <p:spPr>
          <a:xfrm>
            <a:off x="973080" y="1080"/>
            <a:ext cx="8136720" cy="7559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8" name="" descr=""/>
          <p:cNvPicPr/>
          <p:nvPr/>
        </p:nvPicPr>
        <p:blipFill>
          <a:blip r:embed="rId1"/>
          <a:stretch>
            <a:fillRect/>
          </a:stretch>
        </p:blipFill>
        <p:spPr>
          <a:xfrm>
            <a:off x="1070640" y="196560"/>
            <a:ext cx="8061840" cy="7056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9" name="" descr=""/>
          <p:cNvPicPr/>
          <p:nvPr/>
        </p:nvPicPr>
        <p:blipFill>
          <a:blip r:embed="rId1"/>
          <a:stretch>
            <a:fillRect/>
          </a:stretch>
        </p:blipFill>
        <p:spPr>
          <a:xfrm>
            <a:off x="1120320" y="1080"/>
            <a:ext cx="7842240" cy="7559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0" name="" descr=""/>
          <p:cNvPicPr/>
          <p:nvPr/>
        </p:nvPicPr>
        <p:blipFill>
          <a:blip r:embed="rId1"/>
          <a:stretch>
            <a:fillRect/>
          </a:stretch>
        </p:blipFill>
        <p:spPr>
          <a:xfrm>
            <a:off x="1656000" y="162000"/>
            <a:ext cx="6844680" cy="71820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