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8.png" ContentType="image/pn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43C2FF-6F6F-437C-816C-C49911B4BC5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679A8AF-A2EC-433A-83B2-0C02BC22D81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D103F35-0F12-4CA2-9A24-F13C01B6E5A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360" y="116640"/>
            <a:ext cx="1458000" cy="518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2014-09-25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2771640" y="6356520"/>
            <a:ext cx="35280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Francisco Matelli Matulovic | FEA USP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430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6473F2-63CD-4945-92AD-782A8EDD1CDC}" type="slidenum">
              <a:rPr lang="en-US" sz="16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360" y="116640"/>
            <a:ext cx="1458000" cy="518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7.º Nível da estrutura de tópicosClique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7/5/2014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771640" y="6356520"/>
            <a:ext cx="35280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Francisco Matelli Matulovic | FEA USP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430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A56BFD-4162-4287-B1FA-D0D6E0ACCBD5}" type="slidenum">
              <a:rPr lang="en-US" sz="16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36360" y="116640"/>
            <a:ext cx="1458000" cy="5180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7.º Nível da estrutura de tópicosClique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</a:rPr>
              <a:t>7.º Nível da estrutura de tópicosClique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400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000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7/5/2014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2771640" y="6356520"/>
            <a:ext cx="352800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Francisco Matelli Matulovic | FEA USP</a:t>
            </a:r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654300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255E62-8A5F-4D5E-BF20-52325A528384}" type="slidenum">
              <a:rPr lang="en-US" sz="16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400">
                <a:solidFill>
                  <a:srgbClr val="000000"/>
                </a:solidFill>
                <a:latin typeface="Calibri"/>
              </a:rPr>
              <a:t>An Evalution of Research on Integrated Product Development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Francisco Matelli Matulovic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Authors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Donald Gerwin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Nicholas J. Barrowman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96000" y="1152000"/>
            <a:ext cx="5976000" cy="532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1" name="CustomShape 2"/>
          <p:cNvSpPr/>
          <p:nvPr/>
        </p:nvSpPr>
        <p:spPr>
          <a:xfrm>
            <a:off x="3384000" y="2232000"/>
            <a:ext cx="3384000" cy="3096000"/>
          </a:xfrm>
          <a:prstGeom prst="ellipse">
            <a:avLst/>
          </a:prstGeom>
          <a:solidFill>
            <a:srgbClr val="33ff99"/>
          </a:solidFill>
          <a:ln>
            <a:solidFill>
              <a:srgbClr val="ccffcc"/>
            </a:solidFill>
          </a:ln>
        </p:spPr>
      </p:sp>
      <p:sp>
        <p:nvSpPr>
          <p:cNvPr id="132" name="TextShape 3"/>
          <p:cNvSpPr txBox="1"/>
          <p:nvPr/>
        </p:nvSpPr>
        <p:spPr>
          <a:xfrm>
            <a:off x="2880000" y="2016000"/>
            <a:ext cx="662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NPD</a:t>
            </a:r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4320000" y="3456000"/>
            <a:ext cx="561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IPD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76000" y="2232000"/>
            <a:ext cx="2553480" cy="36738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>
                <a:latin typeface="Arial"/>
              </a:rPr>
              <a:t>Teams</a:t>
            </a:r>
            <a:endParaRPr/>
          </a:p>
          <a:p>
            <a:r>
              <a:rPr lang="en-US">
                <a:latin typeface="Arial"/>
              </a:rPr>
              <a:t>Cross-functional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Product Definition</a:t>
            </a:r>
            <a:endParaRPr/>
          </a:p>
          <a:p>
            <a:r>
              <a:rPr lang="en-US">
                <a:latin typeface="Arial"/>
              </a:rPr>
              <a:t>Broad task scope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Development process</a:t>
            </a:r>
            <a:endParaRPr/>
          </a:p>
          <a:p>
            <a:r>
              <a:rPr lang="en-US">
                <a:latin typeface="Arial"/>
              </a:rPr>
              <a:t>Overlap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Manufacturing Envol.</a:t>
            </a:r>
            <a:endParaRPr/>
          </a:p>
          <a:p>
            <a:r>
              <a:rPr lang="en-US">
                <a:latin typeface="Arial"/>
              </a:rPr>
              <a:t>Early</a:t>
            </a:r>
            <a:endParaRPr/>
          </a:p>
          <a:p>
            <a:endParaRPr/>
          </a:p>
          <a:p>
            <a:r>
              <a:rPr b="1" lang="en-US">
                <a:latin typeface="Arial"/>
              </a:rPr>
              <a:t>DBT Cycle</a:t>
            </a:r>
            <a:endParaRPr/>
          </a:p>
          <a:p>
            <a:r>
              <a:rPr lang="en-US">
                <a:latin typeface="Arial"/>
              </a:rPr>
              <a:t>Fast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616360" y="2232360"/>
            <a:ext cx="2070360" cy="36738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  <a:p>
            <a:r>
              <a:rPr lang="en-US">
                <a:latin typeface="Arial"/>
              </a:rPr>
              <a:t>High skilled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Narrow task scope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Continous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Later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Slow</a:t>
            </a:r>
            <a:endParaRPr/>
          </a:p>
        </p:txBody>
      </p:sp>
      <p:sp>
        <p:nvSpPr>
          <p:cNvPr id="136" name="Line 3"/>
          <p:cNvSpPr/>
          <p:nvPr/>
        </p:nvSpPr>
        <p:spPr>
          <a:xfrm>
            <a:off x="3384000" y="2664000"/>
            <a:ext cx="2016000" cy="0"/>
          </a:xfrm>
          <a:prstGeom prst="line">
            <a:avLst/>
          </a:prstGeom>
          <a:ln w="72000">
            <a:solidFill>
              <a:srgbClr val="333333"/>
            </a:solidFill>
            <a:round/>
          </a:ln>
        </p:spPr>
      </p:sp>
      <p:sp>
        <p:nvSpPr>
          <p:cNvPr id="137" name="Line 4"/>
          <p:cNvSpPr/>
          <p:nvPr/>
        </p:nvSpPr>
        <p:spPr>
          <a:xfrm>
            <a:off x="3384000" y="3420000"/>
            <a:ext cx="2016000" cy="0"/>
          </a:xfrm>
          <a:prstGeom prst="line">
            <a:avLst/>
          </a:prstGeom>
          <a:ln w="72000">
            <a:solidFill>
              <a:srgbClr val="333333"/>
            </a:solidFill>
            <a:round/>
          </a:ln>
        </p:spPr>
      </p:sp>
      <p:sp>
        <p:nvSpPr>
          <p:cNvPr id="138" name="Line 5"/>
          <p:cNvSpPr/>
          <p:nvPr/>
        </p:nvSpPr>
        <p:spPr>
          <a:xfrm>
            <a:off x="3384000" y="4176000"/>
            <a:ext cx="2016000" cy="0"/>
          </a:xfrm>
          <a:prstGeom prst="line">
            <a:avLst/>
          </a:prstGeom>
          <a:ln w="72000">
            <a:solidFill>
              <a:srgbClr val="333333"/>
            </a:solidFill>
            <a:round/>
          </a:ln>
        </p:spPr>
      </p:sp>
      <p:sp>
        <p:nvSpPr>
          <p:cNvPr id="139" name="Line 6"/>
          <p:cNvSpPr/>
          <p:nvPr/>
        </p:nvSpPr>
        <p:spPr>
          <a:xfrm>
            <a:off x="3384000" y="4968000"/>
            <a:ext cx="2016000" cy="0"/>
          </a:xfrm>
          <a:prstGeom prst="line">
            <a:avLst/>
          </a:prstGeom>
          <a:ln w="72000">
            <a:solidFill>
              <a:srgbClr val="333333"/>
            </a:solidFill>
            <a:round/>
          </a:ln>
        </p:spPr>
      </p:sp>
      <p:sp>
        <p:nvSpPr>
          <p:cNvPr id="140" name="Line 7"/>
          <p:cNvSpPr/>
          <p:nvPr/>
        </p:nvSpPr>
        <p:spPr>
          <a:xfrm>
            <a:off x="3384000" y="5760000"/>
            <a:ext cx="2016000" cy="0"/>
          </a:xfrm>
          <a:prstGeom prst="line">
            <a:avLst/>
          </a:prstGeom>
          <a:ln w="72000">
            <a:solidFill>
              <a:srgbClr val="333333"/>
            </a:solidFill>
            <a:round/>
          </a:ln>
        </p:spPr>
      </p:sp>
      <p:sp>
        <p:nvSpPr>
          <p:cNvPr id="141" name="CustomShape 8"/>
          <p:cNvSpPr/>
          <p:nvPr/>
        </p:nvSpPr>
        <p:spPr>
          <a:xfrm>
            <a:off x="3528000" y="2556000"/>
            <a:ext cx="216000" cy="216000"/>
          </a:xfrm>
          <a:prstGeom prst="ellipse">
            <a:avLst/>
          </a:prstGeom>
          <a:solidFill>
            <a:srgbClr val="808080"/>
          </a:solidFill>
          <a:ln>
            <a:solidFill>
              <a:srgbClr val="aea79f"/>
            </a:solidFill>
          </a:ln>
        </p:spPr>
      </p:sp>
      <p:sp>
        <p:nvSpPr>
          <p:cNvPr id="142" name="CustomShape 9"/>
          <p:cNvSpPr/>
          <p:nvPr/>
        </p:nvSpPr>
        <p:spPr>
          <a:xfrm>
            <a:off x="3816360" y="3312360"/>
            <a:ext cx="216000" cy="216000"/>
          </a:xfrm>
          <a:prstGeom prst="ellipse">
            <a:avLst/>
          </a:prstGeom>
          <a:solidFill>
            <a:srgbClr val="808080"/>
          </a:solidFill>
          <a:ln>
            <a:solidFill>
              <a:srgbClr val="aea79f"/>
            </a:solidFill>
          </a:ln>
        </p:spPr>
      </p:sp>
      <p:sp>
        <p:nvSpPr>
          <p:cNvPr id="143" name="CustomShape 10"/>
          <p:cNvSpPr/>
          <p:nvPr/>
        </p:nvSpPr>
        <p:spPr>
          <a:xfrm>
            <a:off x="3708360" y="4068360"/>
            <a:ext cx="216000" cy="216000"/>
          </a:xfrm>
          <a:prstGeom prst="ellipse">
            <a:avLst/>
          </a:prstGeom>
          <a:solidFill>
            <a:srgbClr val="808080"/>
          </a:solidFill>
          <a:ln>
            <a:solidFill>
              <a:srgbClr val="aea79f"/>
            </a:solidFill>
          </a:ln>
        </p:spPr>
      </p:sp>
      <p:sp>
        <p:nvSpPr>
          <p:cNvPr id="144" name="CustomShape 11"/>
          <p:cNvSpPr/>
          <p:nvPr/>
        </p:nvSpPr>
        <p:spPr>
          <a:xfrm>
            <a:off x="3816360" y="4860360"/>
            <a:ext cx="216000" cy="216000"/>
          </a:xfrm>
          <a:prstGeom prst="ellipse">
            <a:avLst/>
          </a:prstGeom>
          <a:solidFill>
            <a:srgbClr val="808080"/>
          </a:solidFill>
          <a:ln>
            <a:solidFill>
              <a:srgbClr val="aea79f"/>
            </a:solidFill>
          </a:ln>
        </p:spPr>
      </p:sp>
      <p:sp>
        <p:nvSpPr>
          <p:cNvPr id="145" name="CustomShape 12"/>
          <p:cNvSpPr/>
          <p:nvPr/>
        </p:nvSpPr>
        <p:spPr>
          <a:xfrm>
            <a:off x="3456360" y="5652360"/>
            <a:ext cx="216000" cy="216000"/>
          </a:xfrm>
          <a:prstGeom prst="ellipse">
            <a:avLst/>
          </a:prstGeom>
          <a:solidFill>
            <a:srgbClr val="808080"/>
          </a:solidFill>
          <a:ln>
            <a:solidFill>
              <a:srgbClr val="aea79f"/>
            </a:solidFill>
          </a:ln>
        </p:spPr>
      </p:sp>
      <p:sp>
        <p:nvSpPr>
          <p:cNvPr id="146" name="TextShape 13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IPD Configuration</a:t>
            </a:r>
            <a:endParaRPr/>
          </a:p>
        </p:txBody>
      </p:sp>
      <p:sp>
        <p:nvSpPr>
          <p:cNvPr id="147" name="TextShape 14"/>
          <p:cNvSpPr txBox="1"/>
          <p:nvPr/>
        </p:nvSpPr>
        <p:spPr>
          <a:xfrm>
            <a:off x="241560" y="14925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At project level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Project Perfomance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Development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Goals Failure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pt-BR" sz="3200">
                <a:solidFill>
                  <a:srgbClr val="000000"/>
                </a:solidFill>
                <a:latin typeface="Calibri"/>
              </a:rPr>
              <a:t>Indirect affects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Manufacturable designs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Breaktrought probabilitie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Coordination neednees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Calibri"/>
              </a:rPr>
              <a:t>Too many meeting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